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2.jpg" ContentType="image/jpeg"/>
  <Override PartName="/ppt/media/image4.jpg" ContentType="image/jpeg"/>
  <Override PartName="/ppt/media/image6.jpg" ContentType="image/jpeg"/>
  <Override PartName="/ppt/media/image7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7" r:id="rId4"/>
    <p:sldId id="284" r:id="rId5"/>
    <p:sldId id="256" r:id="rId6"/>
    <p:sldId id="281" r:id="rId7"/>
    <p:sldId id="271" r:id="rId8"/>
    <p:sldId id="272" r:id="rId9"/>
    <p:sldId id="273" r:id="rId10"/>
    <p:sldId id="274" r:id="rId11"/>
    <p:sldId id="282" r:id="rId12"/>
    <p:sldId id="275" r:id="rId13"/>
    <p:sldId id="278" r:id="rId14"/>
    <p:sldId id="280" r:id="rId15"/>
    <p:sldId id="28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894"/>
    <a:srgbClr val="1D2E58"/>
    <a:srgbClr val="E0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94A7FFA4-E768-9B54-4073-FB80F094822E}"/>
              </a:ext>
            </a:extLst>
          </p:cNvPr>
          <p:cNvGrpSpPr/>
          <p:nvPr userDrawn="1"/>
        </p:nvGrpSpPr>
        <p:grpSpPr>
          <a:xfrm>
            <a:off x="0" y="-162832"/>
            <a:ext cx="4389120" cy="6932932"/>
            <a:chOff x="3423285" y="-1223737"/>
            <a:chExt cx="4389120" cy="693293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912514F-2E47-B47E-8DF2-ECD5A3062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8" b="21555"/>
            <a:stretch/>
          </p:blipFill>
          <p:spPr>
            <a:xfrm>
              <a:off x="3423285" y="-1223737"/>
              <a:ext cx="4389120" cy="693293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053213-F4EF-4F0B-1C73-D09C38B1F356}"/>
                </a:ext>
              </a:extLst>
            </p:cNvPr>
            <p:cNvSpPr/>
            <p:nvPr/>
          </p:nvSpPr>
          <p:spPr>
            <a:xfrm>
              <a:off x="3423285" y="1539240"/>
              <a:ext cx="3861435" cy="1737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04DF4A5-C512-3561-A680-4D3D609F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755" y="2818879"/>
            <a:ext cx="9144000" cy="86595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526E7A-F6AC-F520-2A69-0060EA4DA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818" y="3684837"/>
            <a:ext cx="9144000" cy="52782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1233350-5D47-5249-B7D6-E6310B67BD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5986106"/>
            <a:ext cx="3609703" cy="8580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57ED9E-C559-F5FB-6957-78EF06838ADE}"/>
              </a:ext>
            </a:extLst>
          </p:cNvPr>
          <p:cNvSpPr txBox="1"/>
          <p:nvPr userDrawn="1"/>
        </p:nvSpPr>
        <p:spPr>
          <a:xfrm>
            <a:off x="931818" y="4275716"/>
            <a:ext cx="168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3AB89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83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8F2EFFC-6228-D455-BB4E-135DFF0EB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brightnessContrast bright="-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22" t="18217" r="30195" b="46361"/>
          <a:stretch/>
        </p:blipFill>
        <p:spPr>
          <a:xfrm>
            <a:off x="0" y="365125"/>
            <a:ext cx="3525821" cy="6322423"/>
          </a:xfrm>
          <a:prstGeom prst="rect">
            <a:avLst/>
          </a:prstGeom>
          <a:solidFill>
            <a:schemeClr val="bg1">
              <a:alpha val="44000"/>
            </a:schemeClr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543F84-6960-C7E5-BBCC-F49E9DC1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01" y="443706"/>
            <a:ext cx="8207326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64E5C-8B52-685F-2AA1-157D2CF8F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847850"/>
            <a:ext cx="8610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3AB89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137980-85D3-576D-467C-A78FE505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81E1-803F-4A76-8079-35D9C2C7E6B2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E39A73-0D1A-3BA4-4758-EE772CC1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0E839-28E2-6B2F-24F5-F47EF330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3B12-AB67-4FA6-A46D-8415232B93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AEC619A-E440-488E-5BC1-390D4A9D3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84" y="12425"/>
            <a:ext cx="2528316" cy="15209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0E7A56-A0FC-2260-BA3F-767520B2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672" y="431075"/>
            <a:ext cx="10515600" cy="99547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494641-9E76-09FA-8872-324755CF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72" y="1589649"/>
            <a:ext cx="10515600" cy="4500001"/>
          </a:xfrm>
        </p:spPr>
        <p:txBody>
          <a:bodyPr/>
          <a:lstStyle>
            <a:lvl1pPr marL="0" indent="0">
              <a:buNone/>
              <a:defRPr sz="24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43318-8596-F396-344A-ACF2AF4E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AB89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9A6A81E1-803F-4A76-8079-35D9C2C7E6B2}" type="datetimeFigureOut">
              <a:rPr lang="fr-FR" smtClean="0"/>
              <a:pPr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85C77-70B3-AE97-BC81-EC3401A4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8B8759-5B6D-C09D-094B-B6FC8495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AB89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fld id="{E11C3B12-AB67-4FA6-A46D-8415232B93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A3FF5-C29C-23BA-668C-74EC627C7098}"/>
              </a:ext>
            </a:extLst>
          </p:cNvPr>
          <p:cNvSpPr/>
          <p:nvPr userDrawn="1"/>
        </p:nvSpPr>
        <p:spPr>
          <a:xfrm>
            <a:off x="604911" y="431075"/>
            <a:ext cx="45719" cy="5758710"/>
          </a:xfrm>
          <a:prstGeom prst="rect">
            <a:avLst/>
          </a:prstGeom>
          <a:solidFill>
            <a:srgbClr val="3AB894"/>
          </a:solidFill>
          <a:ln>
            <a:solidFill>
              <a:srgbClr val="3AB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36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4450C1-B746-F50D-D369-9C5FAEEC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077E6-354C-9AE3-CFD4-B6F755AB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F874DE-D9C9-10CC-BD58-F1F1CBFD2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81E1-803F-4A76-8079-35D9C2C7E6B2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302DB-3913-AC4A-197D-D7AD97E4B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098F9-97E3-4E47-76BB-F50FDF5AA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3B12-AB67-4FA6-A46D-8415232B93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5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anquedesterritoires.fr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41084-2FB3-424A-A45A-5E9B95CD7A60}"/>
              </a:ext>
            </a:extLst>
          </p:cNvPr>
          <p:cNvSpPr/>
          <p:nvPr/>
        </p:nvSpPr>
        <p:spPr>
          <a:xfrm>
            <a:off x="918755" y="4376404"/>
            <a:ext cx="863392" cy="62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ercle, capture d’écran, Graphique&#10;&#10;Description générée automatiquement">
            <a:extLst>
              <a:ext uri="{FF2B5EF4-FFF2-40B4-BE49-F238E27FC236}">
                <a16:creationId xmlns:a16="http://schemas.microsoft.com/office/drawing/2014/main" id="{89461BD3-ADD6-349E-52FD-4C5DD5234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78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E0CFE16F-CD5C-C40F-3814-889B5C3E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1575" y="2659402"/>
            <a:ext cx="5039592" cy="1539196"/>
          </a:xfrm>
        </p:spPr>
        <p:txBody>
          <a:bodyPr>
            <a:normAutofit/>
          </a:bodyPr>
          <a:lstStyle/>
          <a:p>
            <a:pPr algn="ctr"/>
            <a:r>
              <a:rPr lang="fr-FR" sz="3200" i="1" dirty="0">
                <a:solidFill>
                  <a:srgbClr val="3AB894"/>
                </a:solidFill>
              </a:rPr>
              <a:t>Loos-en-Gohelle</a:t>
            </a:r>
            <a:br>
              <a:rPr lang="fr-FR" sz="2000" i="1" dirty="0">
                <a:solidFill>
                  <a:srgbClr val="3AB894"/>
                </a:solidFill>
              </a:rPr>
            </a:br>
            <a:br>
              <a:rPr lang="fr-FR" sz="2000" i="1" dirty="0">
                <a:solidFill>
                  <a:srgbClr val="3AB894"/>
                </a:solidFill>
              </a:rPr>
            </a:br>
            <a:r>
              <a:rPr lang="fr-FR" sz="3200" i="1" dirty="0">
                <a:solidFill>
                  <a:srgbClr val="3AB894"/>
                </a:solidFill>
              </a:rPr>
              <a:t>Jeudi 14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322068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10760-948B-DC6E-76CB-13305C2B3093}"/>
              </a:ext>
            </a:extLst>
          </p:cNvPr>
          <p:cNvSpPr/>
          <p:nvPr/>
        </p:nvSpPr>
        <p:spPr>
          <a:xfrm>
            <a:off x="1907822" y="1546576"/>
            <a:ext cx="9527822" cy="4236881"/>
          </a:xfrm>
          <a:prstGeom prst="rect">
            <a:avLst/>
          </a:prstGeom>
          <a:solidFill>
            <a:schemeClr val="bg1"/>
          </a:solidFill>
          <a:ln w="28575">
            <a:solidFill>
              <a:srgbClr val="3AB8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i="0" dirty="0">
                <a:solidFill>
                  <a:srgbClr val="1D2E58"/>
                </a:solidFill>
                <a:effectLst/>
              </a:rPr>
              <a:t>               </a:t>
            </a:r>
          </a:p>
          <a:p>
            <a:r>
              <a:rPr lang="fr-FR" sz="2800" b="1" dirty="0">
                <a:solidFill>
                  <a:srgbClr val="1D2E58"/>
                </a:solidFill>
              </a:rPr>
              <a:t>               </a:t>
            </a:r>
            <a:r>
              <a:rPr lang="fr-FR" sz="2800" b="1" i="0" dirty="0">
                <a:solidFill>
                  <a:srgbClr val="1D2E58"/>
                </a:solidFill>
                <a:effectLst/>
              </a:rPr>
              <a:t>X 2</a:t>
            </a:r>
            <a:endParaRPr lang="fr-FR" sz="2800" b="0" i="0" dirty="0">
              <a:solidFill>
                <a:srgbClr val="1D2E58"/>
              </a:solidFill>
              <a:effectLst/>
            </a:endParaRPr>
          </a:p>
          <a:p>
            <a:pPr algn="l"/>
            <a:endParaRPr lang="fr-FR" dirty="0">
              <a:solidFill>
                <a:srgbClr val="1D2E58"/>
              </a:solidFill>
            </a:endParaRPr>
          </a:p>
          <a:p>
            <a:pPr algn="l"/>
            <a:r>
              <a:rPr lang="fr-FR" dirty="0">
                <a:solidFill>
                  <a:srgbClr val="1D2E58"/>
                </a:solidFill>
              </a:rPr>
              <a:t>E</a:t>
            </a:r>
            <a:r>
              <a:rPr lang="fr-FR" i="0" dirty="0">
                <a:solidFill>
                  <a:srgbClr val="1D2E58"/>
                </a:solidFill>
                <a:effectLst/>
              </a:rPr>
              <a:t>stimation de l’effort d’investissement annuel dans la rénovation énergétique pour le parc de logement social, pour atteindre 125 000 rénovations / an au niveau national. </a:t>
            </a:r>
          </a:p>
          <a:p>
            <a:pPr algn="l"/>
            <a:r>
              <a:rPr lang="fr-FR" i="0" dirty="0">
                <a:solidFill>
                  <a:srgbClr val="1D2E58"/>
                </a:solidFill>
                <a:effectLst/>
              </a:rPr>
              <a:t>(</a:t>
            </a:r>
            <a:r>
              <a:rPr lang="fr-FR" i="1" dirty="0">
                <a:solidFill>
                  <a:srgbClr val="1D2E58"/>
                </a:solidFill>
                <a:effectLst/>
              </a:rPr>
              <a:t>Perspectives 2022 </a:t>
            </a:r>
            <a:r>
              <a:rPr lang="fr-FR" i="1" dirty="0">
                <a:solidFill>
                  <a:srgbClr val="1D2E58"/>
                </a:solidFill>
                <a:effectLst/>
                <a:hlinkClick r:id="rId2"/>
              </a:rPr>
              <a:t>www.banquedesterritoires.fr</a:t>
            </a:r>
            <a:r>
              <a:rPr lang="fr-FR" i="0" dirty="0">
                <a:solidFill>
                  <a:srgbClr val="1D2E58"/>
                </a:solidFill>
                <a:effectLst/>
              </a:rPr>
              <a:t>) </a:t>
            </a:r>
          </a:p>
          <a:p>
            <a:pPr algn="l"/>
            <a:endParaRPr lang="fr-FR" dirty="0">
              <a:solidFill>
                <a:srgbClr val="1D2E58"/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6DBB5793-0844-0344-1902-0903B0A833DC}"/>
              </a:ext>
            </a:extLst>
          </p:cNvPr>
          <p:cNvSpPr/>
          <p:nvPr/>
        </p:nvSpPr>
        <p:spPr>
          <a:xfrm>
            <a:off x="1422400" y="5139990"/>
            <a:ext cx="10645422" cy="1186165"/>
          </a:xfrm>
          <a:prstGeom prst="homePlate">
            <a:avLst/>
          </a:prstGeom>
          <a:solidFill>
            <a:srgbClr val="1D2E58"/>
          </a:solidFill>
          <a:ln>
            <a:solidFill>
              <a:srgbClr val="1D2E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Enjeux : réduire les consommations d’énergie, décarboner, lutter contre la précarité énergétique, intégrer le confort d’été… </a:t>
            </a:r>
          </a:p>
        </p:txBody>
      </p:sp>
      <p:pic>
        <p:nvPicPr>
          <p:cNvPr id="3" name="Graphique 2" descr="Tendance à la hausse avec un remplissage uni">
            <a:extLst>
              <a:ext uri="{FF2B5EF4-FFF2-40B4-BE49-F238E27FC236}">
                <a16:creationId xmlns:a16="http://schemas.microsoft.com/office/drawing/2014/main" id="{963787C6-FC03-DFEF-EE60-B480A527E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4888" y="2734010"/>
            <a:ext cx="824089" cy="824089"/>
          </a:xfrm>
          <a:prstGeom prst="rect">
            <a:avLst/>
          </a:prstGeom>
        </p:spPr>
      </p:pic>
      <p:pic>
        <p:nvPicPr>
          <p:cNvPr id="4" name="Image 3" descr="Une image contenant sport, boule de billard, équipement sportif, balle&#10;&#10;Description générée automatiquement">
            <a:extLst>
              <a:ext uri="{FF2B5EF4-FFF2-40B4-BE49-F238E27FC236}">
                <a16:creationId xmlns:a16="http://schemas.microsoft.com/office/drawing/2014/main" id="{7FB61E4D-DF75-07B2-B532-935FADD9C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139812"/>
            <a:ext cx="2454097" cy="24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10760-948B-DC6E-76CB-13305C2B3093}"/>
              </a:ext>
            </a:extLst>
          </p:cNvPr>
          <p:cNvSpPr/>
          <p:nvPr/>
        </p:nvSpPr>
        <p:spPr>
          <a:xfrm>
            <a:off x="1907822" y="1546576"/>
            <a:ext cx="9527822" cy="4236881"/>
          </a:xfrm>
          <a:prstGeom prst="rect">
            <a:avLst/>
          </a:prstGeom>
          <a:solidFill>
            <a:schemeClr val="bg1"/>
          </a:solidFill>
          <a:ln w="28575">
            <a:solidFill>
              <a:srgbClr val="3AB8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1D2E58"/>
                </a:solidFill>
              </a:rPr>
              <a:t>	  </a:t>
            </a:r>
          </a:p>
          <a:p>
            <a:r>
              <a:rPr lang="fr-FR" sz="2800" b="1" dirty="0">
                <a:solidFill>
                  <a:srgbClr val="1D2E58"/>
                </a:solidFill>
              </a:rPr>
              <a:t>	28 %</a:t>
            </a:r>
          </a:p>
          <a:p>
            <a:endParaRPr lang="fr-FR" sz="2800" b="1" i="0" dirty="0">
              <a:solidFill>
                <a:srgbClr val="1D2E58"/>
              </a:solidFill>
              <a:effectLst/>
            </a:endParaRPr>
          </a:p>
          <a:p>
            <a:r>
              <a:rPr lang="fr-FR" sz="2000" b="0" i="0" dirty="0">
                <a:solidFill>
                  <a:srgbClr val="1D2E58"/>
                </a:solidFill>
                <a:effectLst/>
              </a:rPr>
              <a:t>Pourcentage des entreprises françaises ayant une performance </a:t>
            </a:r>
            <a:r>
              <a:rPr lang="fr-FR" sz="2000" dirty="0">
                <a:solidFill>
                  <a:srgbClr val="1D2E58"/>
                </a:solidFill>
              </a:rPr>
              <a:t>RSE élevée selon l’étude </a:t>
            </a:r>
            <a:r>
              <a:rPr lang="fr-FR" sz="2000" dirty="0" err="1">
                <a:solidFill>
                  <a:srgbClr val="1D2E58"/>
                </a:solidFill>
              </a:rPr>
              <a:t>Ecovadis</a:t>
            </a:r>
            <a:r>
              <a:rPr lang="fr-FR" sz="2000" dirty="0">
                <a:solidFill>
                  <a:srgbClr val="1D2E58"/>
                </a:solidFill>
              </a:rPr>
              <a:t> / Médiation des entreprises « Performances RSE des entreprises </a:t>
            </a:r>
          </a:p>
          <a:p>
            <a:r>
              <a:rPr lang="fr-FR" sz="2000" dirty="0">
                <a:solidFill>
                  <a:srgbClr val="1D2E58"/>
                </a:solidFill>
              </a:rPr>
              <a:t>françaises et européennes » (septembre 2023)</a:t>
            </a:r>
          </a:p>
          <a:p>
            <a:endParaRPr lang="fr-FR" sz="2000" b="0" i="0" dirty="0">
              <a:solidFill>
                <a:srgbClr val="1D2E58"/>
              </a:solidFill>
              <a:effectLst/>
            </a:endParaRPr>
          </a:p>
          <a:p>
            <a:r>
              <a:rPr lang="fr-FR" dirty="0">
                <a:solidFill>
                  <a:srgbClr val="1D2E58"/>
                </a:solidFill>
              </a:rPr>
              <a:t>=&gt; </a:t>
            </a:r>
            <a:r>
              <a:rPr lang="fr-FR" b="0" i="0" dirty="0">
                <a:solidFill>
                  <a:srgbClr val="1D2E58"/>
                </a:solidFill>
                <a:effectLst/>
              </a:rPr>
              <a:t>Place les entreprises françaises dans le top 4 mondial</a:t>
            </a:r>
          </a:p>
          <a:p>
            <a:r>
              <a:rPr lang="fr-FR" dirty="0">
                <a:solidFill>
                  <a:srgbClr val="1D2E58"/>
                </a:solidFill>
              </a:rPr>
              <a:t>=&gt; Progression de l’évaluation sur le thème « environnement » depuis 2020</a:t>
            </a:r>
          </a:p>
          <a:p>
            <a:pPr algn="l"/>
            <a:endParaRPr lang="fr-FR" dirty="0">
              <a:solidFill>
                <a:srgbClr val="1D2E58"/>
              </a:solidFill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6DBB5793-0844-0344-1902-0903B0A833DC}"/>
              </a:ext>
            </a:extLst>
          </p:cNvPr>
          <p:cNvSpPr/>
          <p:nvPr/>
        </p:nvSpPr>
        <p:spPr>
          <a:xfrm>
            <a:off x="1422400" y="5139990"/>
            <a:ext cx="10645422" cy="1186165"/>
          </a:xfrm>
          <a:prstGeom prst="homePlate">
            <a:avLst/>
          </a:prstGeom>
          <a:solidFill>
            <a:srgbClr val="1D2E58"/>
          </a:solidFill>
          <a:ln>
            <a:solidFill>
              <a:srgbClr val="1D2E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Une dynamique encourageante et à amplifier pour toutes les entreprises !</a:t>
            </a:r>
          </a:p>
        </p:txBody>
      </p:sp>
      <p:pic>
        <p:nvPicPr>
          <p:cNvPr id="4" name="Image 3" descr="Une image contenant boule de billard, sport, balle, cercle&#10;&#10;Description générée automatiquement">
            <a:extLst>
              <a:ext uri="{FF2B5EF4-FFF2-40B4-BE49-F238E27FC236}">
                <a16:creationId xmlns:a16="http://schemas.microsoft.com/office/drawing/2014/main" id="{6E2D1D8B-A09B-C3EE-38A5-B8630A553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9" y="45902"/>
            <a:ext cx="2198738" cy="2437625"/>
          </a:xfrm>
          <a:prstGeom prst="rect">
            <a:avLst/>
          </a:prstGeom>
        </p:spPr>
      </p:pic>
      <p:pic>
        <p:nvPicPr>
          <p:cNvPr id="3" name="Graphique 2" descr="Tendance à la hausse avec un remplissage uni">
            <a:extLst>
              <a:ext uri="{FF2B5EF4-FFF2-40B4-BE49-F238E27FC236}">
                <a16:creationId xmlns:a16="http://schemas.microsoft.com/office/drawing/2014/main" id="{963787C6-FC03-DFEF-EE60-B480A527E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6628" y="2279863"/>
            <a:ext cx="824089" cy="8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7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10760-948B-DC6E-76CB-13305C2B3093}"/>
              </a:ext>
            </a:extLst>
          </p:cNvPr>
          <p:cNvSpPr/>
          <p:nvPr/>
        </p:nvSpPr>
        <p:spPr>
          <a:xfrm>
            <a:off x="1907822" y="1546577"/>
            <a:ext cx="9527822" cy="3874510"/>
          </a:xfrm>
          <a:prstGeom prst="rect">
            <a:avLst/>
          </a:prstGeom>
          <a:solidFill>
            <a:schemeClr val="bg1"/>
          </a:solidFill>
          <a:ln w="28575">
            <a:solidFill>
              <a:srgbClr val="3AB8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i="0" dirty="0">
                <a:solidFill>
                  <a:srgbClr val="1D2E58"/>
                </a:solidFill>
                <a:effectLst/>
              </a:rPr>
              <a:t>               </a:t>
            </a:r>
          </a:p>
          <a:p>
            <a:r>
              <a:rPr lang="fr-FR" sz="2800" b="1" dirty="0">
                <a:solidFill>
                  <a:srgbClr val="1D2E58"/>
                </a:solidFill>
              </a:rPr>
              <a:t>              </a:t>
            </a:r>
          </a:p>
          <a:p>
            <a:r>
              <a:rPr lang="fr-FR" sz="2800" b="1" dirty="0">
                <a:solidFill>
                  <a:srgbClr val="1D2E58"/>
                </a:solidFill>
              </a:rPr>
              <a:t>	 </a:t>
            </a:r>
            <a:r>
              <a:rPr lang="fr-FR" sz="2800" b="1" i="0" dirty="0">
                <a:solidFill>
                  <a:srgbClr val="1D2E58"/>
                </a:solidFill>
                <a:effectLst/>
              </a:rPr>
              <a:t>50 Mds d’Euros</a:t>
            </a:r>
            <a:endParaRPr lang="fr-FR" sz="2800" b="0" i="0" dirty="0">
              <a:solidFill>
                <a:srgbClr val="1D2E58"/>
              </a:solidFill>
              <a:effectLst/>
            </a:endParaRPr>
          </a:p>
          <a:p>
            <a:pPr algn="l"/>
            <a:endParaRPr lang="fr-FR" dirty="0">
              <a:solidFill>
                <a:srgbClr val="1D2E58"/>
              </a:solidFill>
            </a:endParaRPr>
          </a:p>
          <a:p>
            <a:pPr algn="l"/>
            <a:r>
              <a:rPr lang="fr-FR" dirty="0">
                <a:solidFill>
                  <a:srgbClr val="1D2E58"/>
                </a:solidFill>
              </a:rPr>
              <a:t>Montant des investissements publics annuels dans des infrastructures sans que la question de l’adaptation au climat de demain soit systématiquement intégrée (I4CE, septembre 2022)</a:t>
            </a:r>
          </a:p>
          <a:p>
            <a:pPr algn="l"/>
            <a:endParaRPr lang="fr-FR" dirty="0">
              <a:solidFill>
                <a:srgbClr val="1D2E58"/>
              </a:solidFill>
            </a:endParaRPr>
          </a:p>
          <a:p>
            <a:pPr algn="l"/>
            <a:r>
              <a:rPr lang="fr-FR" dirty="0">
                <a:solidFill>
                  <a:srgbClr val="1D2E58"/>
                </a:solidFill>
              </a:rPr>
              <a:t>=&gt; les marges de progression sont là, réflexe « adaptation » à intégrer dès à présent !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6DBB5793-0844-0344-1902-0903B0A833DC}"/>
              </a:ext>
            </a:extLst>
          </p:cNvPr>
          <p:cNvSpPr/>
          <p:nvPr/>
        </p:nvSpPr>
        <p:spPr>
          <a:xfrm>
            <a:off x="1422400" y="5139990"/>
            <a:ext cx="10645422" cy="1286934"/>
          </a:xfrm>
          <a:prstGeom prst="homePlate">
            <a:avLst/>
          </a:prstGeom>
          <a:solidFill>
            <a:srgbClr val="1D2E58"/>
          </a:solidFill>
          <a:ln>
            <a:solidFill>
              <a:srgbClr val="1D2E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Nous sommes sur une trajectoire réaliste pour la France vers +4°C d’ici 2100.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tenir compte dans nos investissements : une question d’utilisation efficace de l’argent public !</a:t>
            </a:r>
          </a:p>
        </p:txBody>
      </p:sp>
      <p:pic>
        <p:nvPicPr>
          <p:cNvPr id="2" name="Graphique 1" descr="Tirelire avec un remplissage uni">
            <a:extLst>
              <a:ext uri="{FF2B5EF4-FFF2-40B4-BE49-F238E27FC236}">
                <a16:creationId xmlns:a16="http://schemas.microsoft.com/office/drawing/2014/main" id="{95C99454-63CC-6A83-7170-B7DA114B4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9142" y="2654988"/>
            <a:ext cx="914400" cy="914400"/>
          </a:xfrm>
          <a:prstGeom prst="rect">
            <a:avLst/>
          </a:prstGeom>
        </p:spPr>
      </p:pic>
      <p:pic>
        <p:nvPicPr>
          <p:cNvPr id="4" name="Image 3" descr="Une image contenant boule de billard, sport, cercle, balle&#10;&#10;Description générée automatiquement">
            <a:extLst>
              <a:ext uri="{FF2B5EF4-FFF2-40B4-BE49-F238E27FC236}">
                <a16:creationId xmlns:a16="http://schemas.microsoft.com/office/drawing/2014/main" id="{C06283E6-3AFF-52DE-F586-FE3B67B13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1" y="121139"/>
            <a:ext cx="2171441" cy="21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9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ACE70-52D6-C448-1C3B-E00A3D8B7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754" y="3288817"/>
            <a:ext cx="10119360" cy="865958"/>
          </a:xfrm>
        </p:spPr>
        <p:txBody>
          <a:bodyPr>
            <a:noAutofit/>
          </a:bodyPr>
          <a:lstStyle/>
          <a:p>
            <a:pPr algn="just"/>
            <a:r>
              <a:rPr lang="fr-FR" sz="3200" dirty="0"/>
              <a:t>OUTILS ET FINANCEMENTS DE L’ÉCO-TRANSITION. COMMENT SE MOBILISER ET AGIR À LA HAUTEUR DES ENJEUX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41084-2FB3-424A-A45A-5E9B95CD7A60}"/>
              </a:ext>
            </a:extLst>
          </p:cNvPr>
          <p:cNvSpPr/>
          <p:nvPr/>
        </p:nvSpPr>
        <p:spPr>
          <a:xfrm>
            <a:off x="918755" y="4376404"/>
            <a:ext cx="863392" cy="62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4F0CF6-D31B-006C-D73A-C1581C3E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754" y="4154775"/>
            <a:ext cx="9144000" cy="298177"/>
          </a:xfrm>
        </p:spPr>
        <p:txBody>
          <a:bodyPr/>
          <a:lstStyle/>
          <a:p>
            <a:r>
              <a:rPr lang="fr-FR" sz="2400" i="1" dirty="0"/>
              <a:t>Table-ronde</a:t>
            </a:r>
          </a:p>
        </p:txBody>
      </p:sp>
    </p:spTree>
    <p:extLst>
      <p:ext uri="{BB962C8B-B14F-4D97-AF65-F5344CB8AC3E}">
        <p14:creationId xmlns:p14="http://schemas.microsoft.com/office/powerpoint/2010/main" val="150616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4E5CCC-2DE9-845F-2291-93D024270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10" y="247710"/>
            <a:ext cx="10515600" cy="995477"/>
          </a:xfrm>
        </p:spPr>
        <p:txBody>
          <a:bodyPr>
            <a:normAutofit fontScale="90000"/>
          </a:bodyPr>
          <a:lstStyle/>
          <a:p>
            <a:r>
              <a:rPr lang="fr-FR" sz="2400" b="1" i="1" dirty="0">
                <a:solidFill>
                  <a:srgbClr val="3AB894"/>
                </a:solidFill>
              </a:rPr>
              <a:t>Table-ronde</a:t>
            </a:r>
            <a:br>
              <a:rPr lang="fr-FR" sz="2400" dirty="0"/>
            </a:br>
            <a:r>
              <a:rPr lang="fr-FR" sz="2200" dirty="0"/>
              <a:t>OUTILS ET FINANCEMENTS DE L’ÉCO-TRANSITION.</a:t>
            </a:r>
            <a:br>
              <a:rPr lang="fr-FR" sz="2200" dirty="0"/>
            </a:br>
            <a:r>
              <a:rPr lang="fr-FR" sz="2200" dirty="0"/>
              <a:t>COMMENT SE MOBILISER ET AGIR À LA HAUTEUR DES ENJEUX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410F69-E99F-7895-BD06-FB79F85A7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366" y="3055054"/>
            <a:ext cx="3333336" cy="1582759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/>
              <a:t>Philippe BEAUCHAMPS</a:t>
            </a:r>
          </a:p>
          <a:p>
            <a:pPr algn="ctr"/>
            <a:r>
              <a:rPr lang="fr-FR" sz="1600" dirty="0"/>
              <a:t>Conseiller régional délégué au financement des entreprises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97E4686-9A73-CF57-3F02-295DD9B43826}"/>
              </a:ext>
            </a:extLst>
          </p:cNvPr>
          <p:cNvSpPr txBox="1">
            <a:spLocks/>
          </p:cNvSpPr>
          <p:nvPr/>
        </p:nvSpPr>
        <p:spPr>
          <a:xfrm>
            <a:off x="2784034" y="5612645"/>
            <a:ext cx="3333336" cy="158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/>
              <a:t>Nicolas DESFACHELLE</a:t>
            </a:r>
          </a:p>
          <a:p>
            <a:pPr algn="ctr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Maire de Saint Laurent Blangy,</a:t>
            </a:r>
            <a:b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fr-FR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Vice-Président de la CU d’Arras </a:t>
            </a:r>
            <a:endParaRPr lang="fr-FR" sz="1600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1666849-5F7E-5623-AAAA-1D8753363BFD}"/>
              </a:ext>
            </a:extLst>
          </p:cNvPr>
          <p:cNvSpPr txBox="1">
            <a:spLocks/>
          </p:cNvSpPr>
          <p:nvPr/>
        </p:nvSpPr>
        <p:spPr>
          <a:xfrm>
            <a:off x="8644060" y="3039833"/>
            <a:ext cx="3333336" cy="158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/>
              <a:t>Jean-Louis COTTIGNY</a:t>
            </a:r>
          </a:p>
          <a:p>
            <a:pPr algn="ctr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Président de l’Union Régionale de l’Habitat</a:t>
            </a:r>
            <a:endParaRPr lang="fr-FR" sz="1600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28A4327-3121-72D0-F15F-E7FED64E6C40}"/>
              </a:ext>
            </a:extLst>
          </p:cNvPr>
          <p:cNvSpPr txBox="1">
            <a:spLocks/>
          </p:cNvSpPr>
          <p:nvPr/>
        </p:nvSpPr>
        <p:spPr>
          <a:xfrm>
            <a:off x="4880713" y="3039838"/>
            <a:ext cx="3333336" cy="158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/>
              <a:t>Olivier CAMAU</a:t>
            </a:r>
          </a:p>
          <a:p>
            <a:pPr algn="ctr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Directeur régional de la Banque des Territoires</a:t>
            </a:r>
            <a:endParaRPr lang="fr-FR" sz="1600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EE6C29E-DC7D-D760-8364-0E8198F217A8}"/>
              </a:ext>
            </a:extLst>
          </p:cNvPr>
          <p:cNvSpPr txBox="1">
            <a:spLocks/>
          </p:cNvSpPr>
          <p:nvPr/>
        </p:nvSpPr>
        <p:spPr>
          <a:xfrm>
            <a:off x="6977392" y="5612644"/>
            <a:ext cx="3333336" cy="1582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D2E58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/>
              <a:t>Didier COUSIN</a:t>
            </a:r>
          </a:p>
          <a:p>
            <a:pPr algn="ctr"/>
            <a: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Vice-Président de la CCI Hauts-de-France en charge de REV3</a:t>
            </a:r>
            <a:endParaRPr lang="fr-FR" sz="1600" dirty="0"/>
          </a:p>
        </p:txBody>
      </p:sp>
      <p:pic>
        <p:nvPicPr>
          <p:cNvPr id="11" name="Image 10" descr="Une image contenant Visage humain, personne, habits, vêtements habillés&#10;&#10;Description générée automatiquement">
            <a:extLst>
              <a:ext uri="{FF2B5EF4-FFF2-40B4-BE49-F238E27FC236}">
                <a16:creationId xmlns:a16="http://schemas.microsoft.com/office/drawing/2014/main" id="{E446060D-D436-E87A-781C-1B839C3A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8" y="1539551"/>
            <a:ext cx="1383152" cy="1383152"/>
          </a:xfrm>
          <a:prstGeom prst="rect">
            <a:avLst/>
          </a:prstGeom>
        </p:spPr>
      </p:pic>
      <p:pic>
        <p:nvPicPr>
          <p:cNvPr id="13" name="Image 12" descr="Une image contenant Visage humain, habits, personne, vêtements habillés&#10;&#10;Description générée automatiquement">
            <a:extLst>
              <a:ext uri="{FF2B5EF4-FFF2-40B4-BE49-F238E27FC236}">
                <a16:creationId xmlns:a16="http://schemas.microsoft.com/office/drawing/2014/main" id="{8FFC071B-0E98-C681-3A8A-70B95CFF6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04" y="1539551"/>
            <a:ext cx="1383153" cy="1383153"/>
          </a:xfrm>
          <a:prstGeom prst="rect">
            <a:avLst/>
          </a:prstGeom>
        </p:spPr>
      </p:pic>
      <p:pic>
        <p:nvPicPr>
          <p:cNvPr id="15" name="Image 14" descr="Une image contenant habits, personne, microphone, Visage humain&#10;&#10;Description générée automatiquement">
            <a:extLst>
              <a:ext uri="{FF2B5EF4-FFF2-40B4-BE49-F238E27FC236}">
                <a16:creationId xmlns:a16="http://schemas.microsoft.com/office/drawing/2014/main" id="{FF078281-27C2-1067-EA2D-9230B87FC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51" y="1539551"/>
            <a:ext cx="1383153" cy="1383153"/>
          </a:xfrm>
          <a:prstGeom prst="rect">
            <a:avLst/>
          </a:prstGeom>
        </p:spPr>
      </p:pic>
      <p:pic>
        <p:nvPicPr>
          <p:cNvPr id="19" name="Image 18" descr="Une image contenant personne, Visage humain, habits, sourire&#10;&#10;Description générée automatiquement">
            <a:extLst>
              <a:ext uri="{FF2B5EF4-FFF2-40B4-BE49-F238E27FC236}">
                <a16:creationId xmlns:a16="http://schemas.microsoft.com/office/drawing/2014/main" id="{F89A49C4-80E4-2C88-E122-566508D6F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25" y="4072229"/>
            <a:ext cx="1395870" cy="1395870"/>
          </a:xfrm>
          <a:prstGeom prst="rect">
            <a:avLst/>
          </a:prstGeom>
        </p:spPr>
      </p:pic>
      <p:pic>
        <p:nvPicPr>
          <p:cNvPr id="2" name="Image 1" descr="Une image contenant Visage humain, personne, habits, cravate&#10;&#10;Description générée automatiquement">
            <a:extLst>
              <a:ext uri="{FF2B5EF4-FFF2-40B4-BE49-F238E27FC236}">
                <a16:creationId xmlns:a16="http://schemas.microsoft.com/office/drawing/2014/main" id="{2CE045D7-3628-C5BB-395D-31B372A88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67" y="4072229"/>
            <a:ext cx="1393727" cy="13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84206-1F93-3DB8-1276-DE41B01F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793" y="443706"/>
            <a:ext cx="7534634" cy="1325563"/>
          </a:xfrm>
        </p:spPr>
        <p:txBody>
          <a:bodyPr>
            <a:normAutofit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CB138D-A1FE-3A6F-3AA7-435A6B3F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793" y="3040110"/>
            <a:ext cx="3430971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Frédérique SEELS</a:t>
            </a:r>
          </a:p>
          <a:p>
            <a:pPr marL="0" indent="0">
              <a:buNone/>
            </a:pPr>
            <a:r>
              <a:rPr lang="fr-FR" dirty="0"/>
              <a:t>Directrice Générale du CD2E</a:t>
            </a:r>
          </a:p>
        </p:txBody>
      </p:sp>
      <p:pic>
        <p:nvPicPr>
          <p:cNvPr id="6" name="Image 5" descr="Une image contenant Visage humain, habits, sourire, personne&#10;&#10;Description générée automatiquement">
            <a:extLst>
              <a:ext uri="{FF2B5EF4-FFF2-40B4-BE49-F238E27FC236}">
                <a16:creationId xmlns:a16="http://schemas.microsoft.com/office/drawing/2014/main" id="{A24B8E01-8FD8-3D18-B523-51DA26B6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10" y="2417652"/>
            <a:ext cx="1714189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84206-1F93-3DB8-1276-DE41B01F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793" y="443706"/>
            <a:ext cx="7534634" cy="1325563"/>
          </a:xfrm>
        </p:spPr>
        <p:txBody>
          <a:bodyPr>
            <a:normAutofit/>
          </a:bodyPr>
          <a:lstStyle/>
          <a:p>
            <a:r>
              <a:rPr lang="fr-FR" dirty="0"/>
              <a:t>Accueil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CB138D-A1FE-3A6F-3AA7-435A6B3F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793" y="2812013"/>
            <a:ext cx="3430971" cy="178175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Benoît LOISON</a:t>
            </a:r>
          </a:p>
          <a:p>
            <a:pPr marL="0" indent="0">
              <a:buNone/>
            </a:pPr>
            <a:r>
              <a:rPr lang="fr-FR" dirty="0"/>
              <a:t>Président du CD2E</a:t>
            </a:r>
          </a:p>
        </p:txBody>
      </p:sp>
      <p:pic>
        <p:nvPicPr>
          <p:cNvPr id="5" name="Image 4" descr="Une image contenant Visage humain, personne, habits, cravate&#10;&#10;Description générée automatiquement">
            <a:extLst>
              <a:ext uri="{FF2B5EF4-FFF2-40B4-BE49-F238E27FC236}">
                <a16:creationId xmlns:a16="http://schemas.microsoft.com/office/drawing/2014/main" id="{D757E934-CB8A-F608-1705-60394E8F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10" y="2156777"/>
            <a:ext cx="1701102" cy="25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84206-1F93-3DB8-1276-DE41B01F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793" y="443706"/>
            <a:ext cx="7534634" cy="1325563"/>
          </a:xfrm>
        </p:spPr>
        <p:txBody>
          <a:bodyPr>
            <a:normAutofit/>
          </a:bodyPr>
          <a:lstStyle/>
          <a:p>
            <a:r>
              <a:rPr lang="fr-FR" dirty="0"/>
              <a:t>Accueil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CB138D-A1FE-3A6F-3AA7-435A6B3F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793" y="3040110"/>
            <a:ext cx="3430971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Frédérique SEELS</a:t>
            </a:r>
          </a:p>
          <a:p>
            <a:pPr marL="0" indent="0">
              <a:buNone/>
            </a:pPr>
            <a:r>
              <a:rPr lang="fr-FR" dirty="0"/>
              <a:t>Directrice Générale du CD2E</a:t>
            </a:r>
          </a:p>
        </p:txBody>
      </p:sp>
      <p:pic>
        <p:nvPicPr>
          <p:cNvPr id="6" name="Image 5" descr="Une image contenant Visage humain, habits, sourire, personne&#10;&#10;Description générée automatiquement">
            <a:extLst>
              <a:ext uri="{FF2B5EF4-FFF2-40B4-BE49-F238E27FC236}">
                <a16:creationId xmlns:a16="http://schemas.microsoft.com/office/drawing/2014/main" id="{A24B8E01-8FD8-3D18-B523-51DA26B6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10" y="2417652"/>
            <a:ext cx="1714189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Visage humain, habits, sourire, personne&#10;&#10;Description générée automatiquement">
            <a:extLst>
              <a:ext uri="{FF2B5EF4-FFF2-40B4-BE49-F238E27FC236}">
                <a16:creationId xmlns:a16="http://schemas.microsoft.com/office/drawing/2014/main" id="{A24B8E01-8FD8-3D18-B523-51DA26B6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10" y="2417652"/>
            <a:ext cx="1714189" cy="2570480"/>
          </a:xfrm>
          <a:prstGeom prst="rect">
            <a:avLst/>
          </a:prstGeom>
        </p:spPr>
      </p:pic>
      <p:pic>
        <p:nvPicPr>
          <p:cNvPr id="5" name="Image 4" descr="Une image contenant texte, capture d’écran, Police, Impression&#10;&#10;Description générée automatiquement">
            <a:extLst>
              <a:ext uri="{FF2B5EF4-FFF2-40B4-BE49-F238E27FC236}">
                <a16:creationId xmlns:a16="http://schemas.microsoft.com/office/drawing/2014/main" id="{4E9B3438-6DD1-40FF-8956-CA2F8FE91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61527" cy="6858000"/>
          </a:xfrm>
          <a:prstGeom prst="rect">
            <a:avLst/>
          </a:prstGeom>
        </p:spPr>
      </p:pic>
      <p:pic>
        <p:nvPicPr>
          <p:cNvPr id="9" name="Image 8" descr="Une image contenant texte, cercle, capture d’écran, Graphique&#10;&#10;Description générée automatiquement">
            <a:extLst>
              <a:ext uri="{FF2B5EF4-FFF2-40B4-BE49-F238E27FC236}">
                <a16:creationId xmlns:a16="http://schemas.microsoft.com/office/drawing/2014/main" id="{BE98CF23-49D0-02D5-DB6C-F6A8C813B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08" y="459808"/>
            <a:ext cx="6326360" cy="61474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993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ACE70-52D6-C448-1C3B-E00A3D8B7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755" y="2996021"/>
            <a:ext cx="9144000" cy="865958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ENJEUX DU FINANCEMENT DE LA TRANSITION ÉCOLOGIQUE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4F0CF6-D31B-006C-D73A-C1581C3E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755" y="3861979"/>
            <a:ext cx="9144000" cy="527821"/>
          </a:xfrm>
        </p:spPr>
        <p:txBody>
          <a:bodyPr/>
          <a:lstStyle/>
          <a:p>
            <a:r>
              <a:rPr lang="fr-FR" i="1" dirty="0"/>
              <a:t>Chiffres clés et ordres de grandeurs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41084-2FB3-424A-A45A-5E9B95CD7A60}"/>
              </a:ext>
            </a:extLst>
          </p:cNvPr>
          <p:cNvSpPr/>
          <p:nvPr/>
        </p:nvSpPr>
        <p:spPr>
          <a:xfrm>
            <a:off x="918755" y="4376404"/>
            <a:ext cx="863392" cy="62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3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0A8A1E-CDC0-C6F1-09E3-7496ACE0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672" y="431076"/>
            <a:ext cx="10515600" cy="613954"/>
          </a:xfrm>
        </p:spPr>
        <p:txBody>
          <a:bodyPr>
            <a:normAutofit/>
          </a:bodyPr>
          <a:lstStyle/>
          <a:p>
            <a:r>
              <a:rPr lang="fr-FR" sz="2800" b="1" i="1" dirty="0"/>
              <a:t>Chiffres clés et ordres de grandeurs</a:t>
            </a:r>
            <a:endParaRPr lang="fr-FR" sz="2800" b="1" dirty="0"/>
          </a:p>
        </p:txBody>
      </p:sp>
      <p:pic>
        <p:nvPicPr>
          <p:cNvPr id="13" name="Image 12" descr="Une image contenant balle, sphère&#10;&#10;Description générée automatiquement">
            <a:extLst>
              <a:ext uri="{FF2B5EF4-FFF2-40B4-BE49-F238E27FC236}">
                <a16:creationId xmlns:a16="http://schemas.microsoft.com/office/drawing/2014/main" id="{632A596E-6C96-91CF-7CDB-655C6D718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2" y="1903445"/>
            <a:ext cx="2015412" cy="2015412"/>
          </a:xfrm>
          <a:prstGeom prst="rect">
            <a:avLst/>
          </a:prstGeom>
        </p:spPr>
      </p:pic>
      <p:pic>
        <p:nvPicPr>
          <p:cNvPr id="15" name="Image 14" descr="Une image contenant balle, cercle, sphère&#10;&#10;Description générée automatiquement">
            <a:extLst>
              <a:ext uri="{FF2B5EF4-FFF2-40B4-BE49-F238E27FC236}">
                <a16:creationId xmlns:a16="http://schemas.microsoft.com/office/drawing/2014/main" id="{010C5893-9184-CF5A-93C6-39B5DCBC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53" y="1903445"/>
            <a:ext cx="2015412" cy="2015412"/>
          </a:xfrm>
          <a:prstGeom prst="rect">
            <a:avLst/>
          </a:prstGeom>
        </p:spPr>
      </p:pic>
      <p:pic>
        <p:nvPicPr>
          <p:cNvPr id="17" name="Image 16" descr="Une image contenant logo, cercle, symbole, balle&#10;&#10;Description générée automatiquement">
            <a:extLst>
              <a:ext uri="{FF2B5EF4-FFF2-40B4-BE49-F238E27FC236}">
                <a16:creationId xmlns:a16="http://schemas.microsoft.com/office/drawing/2014/main" id="{FA6FB398-1FB8-27EA-BB50-EAC14BE32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77" y="1730880"/>
            <a:ext cx="2395190" cy="2395190"/>
          </a:xfrm>
          <a:prstGeom prst="rect">
            <a:avLst/>
          </a:prstGeom>
        </p:spPr>
      </p:pic>
      <p:pic>
        <p:nvPicPr>
          <p:cNvPr id="19" name="Image 18" descr="Une image contenant sport, boule de billard, équipement sportif, balle&#10;&#10;Description générée automatiquement">
            <a:extLst>
              <a:ext uri="{FF2B5EF4-FFF2-40B4-BE49-F238E27FC236}">
                <a16:creationId xmlns:a16="http://schemas.microsoft.com/office/drawing/2014/main" id="{62D1112A-D4B0-D15D-8C66-DEDFB2DC5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73" y="1730880"/>
            <a:ext cx="2395190" cy="2395190"/>
          </a:xfrm>
          <a:prstGeom prst="rect">
            <a:avLst/>
          </a:prstGeom>
        </p:spPr>
      </p:pic>
      <p:pic>
        <p:nvPicPr>
          <p:cNvPr id="21" name="Image 20" descr="Une image contenant boule de billard, sport, cercle, balle&#10;&#10;Description générée automatiquement">
            <a:extLst>
              <a:ext uri="{FF2B5EF4-FFF2-40B4-BE49-F238E27FC236}">
                <a16:creationId xmlns:a16="http://schemas.microsoft.com/office/drawing/2014/main" id="{2B797B2B-9257-E367-4379-979B8DD80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05" y="4321627"/>
            <a:ext cx="2001935" cy="200193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94EB84C-79B6-E4BA-736C-4E09BF734A4A}"/>
              </a:ext>
            </a:extLst>
          </p:cNvPr>
          <p:cNvSpPr txBox="1"/>
          <p:nvPr/>
        </p:nvSpPr>
        <p:spPr>
          <a:xfrm>
            <a:off x="1935738" y="5137928"/>
            <a:ext cx="436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le numéro complémentaire…</a:t>
            </a:r>
          </a:p>
        </p:txBody>
      </p:sp>
      <p:pic>
        <p:nvPicPr>
          <p:cNvPr id="3" name="Image 2" descr="Une image contenant boule de billard, sport, balle, cercle&#10;&#10;Description générée automatiquement">
            <a:extLst>
              <a:ext uri="{FF2B5EF4-FFF2-40B4-BE49-F238E27FC236}">
                <a16:creationId xmlns:a16="http://schemas.microsoft.com/office/drawing/2014/main" id="{65BFC603-3942-16FB-B336-B26251369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63" y="1730880"/>
            <a:ext cx="2121351" cy="23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10760-948B-DC6E-76CB-13305C2B3093}"/>
              </a:ext>
            </a:extLst>
          </p:cNvPr>
          <p:cNvSpPr/>
          <p:nvPr/>
        </p:nvSpPr>
        <p:spPr>
          <a:xfrm>
            <a:off x="1907822" y="1546576"/>
            <a:ext cx="9527822" cy="4236881"/>
          </a:xfrm>
          <a:prstGeom prst="rect">
            <a:avLst/>
          </a:prstGeom>
          <a:solidFill>
            <a:schemeClr val="bg1"/>
          </a:solidFill>
          <a:ln w="28575">
            <a:solidFill>
              <a:srgbClr val="3AB8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b="1" i="0" dirty="0">
                <a:solidFill>
                  <a:srgbClr val="1D2E58"/>
                </a:solidFill>
                <a:effectLst/>
                <a:latin typeface="Times New Roman" panose="02020603050405020304" pitchFamily="18" charset="0"/>
              </a:rPr>
              <a:t>         </a:t>
            </a:r>
          </a:p>
          <a:p>
            <a:pPr algn="l"/>
            <a:r>
              <a:rPr lang="fr-FR" sz="2800" b="1" dirty="0">
                <a:solidFill>
                  <a:srgbClr val="1D2E58"/>
                </a:solidFill>
                <a:latin typeface="Times New Roman" panose="02020603050405020304" pitchFamily="18" charset="0"/>
              </a:rPr>
              <a:t>	</a:t>
            </a:r>
            <a:r>
              <a:rPr lang="fr-FR" sz="2800" b="1" i="0" dirty="0">
                <a:solidFill>
                  <a:srgbClr val="1D2E58"/>
                </a:solidFill>
                <a:effectLst/>
              </a:rPr>
              <a:t>+ 1,5 °C</a:t>
            </a:r>
            <a:endParaRPr lang="fr-FR" dirty="0">
              <a:solidFill>
                <a:srgbClr val="1D2E58"/>
              </a:solidFill>
            </a:endParaRPr>
          </a:p>
          <a:p>
            <a:pPr algn="l"/>
            <a:endParaRPr lang="fr-FR" b="0" i="0" dirty="0">
              <a:solidFill>
                <a:srgbClr val="1D2E58"/>
              </a:solidFill>
              <a:effectLst/>
            </a:endParaRPr>
          </a:p>
          <a:p>
            <a:pPr algn="l"/>
            <a:endParaRPr lang="fr-FR" b="0" i="0" dirty="0">
              <a:solidFill>
                <a:srgbClr val="1D2E58"/>
              </a:solidFill>
              <a:effectLst/>
            </a:endParaRPr>
          </a:p>
          <a:p>
            <a:pPr algn="l"/>
            <a:r>
              <a:rPr lang="fr-FR" b="0" i="0" dirty="0">
                <a:solidFill>
                  <a:srgbClr val="1D2E58"/>
                </a:solidFill>
                <a:effectLst/>
              </a:rPr>
              <a:t>Cible de réchauffement global visée par l’Accord de Paris de 2015, par rapport au niveau de température global moyen de l’ère préindustrielle. </a:t>
            </a:r>
          </a:p>
          <a:p>
            <a:pPr algn="l"/>
            <a:endParaRPr lang="fr-FR" dirty="0">
              <a:solidFill>
                <a:srgbClr val="1D2E58"/>
              </a:solidFill>
            </a:endParaRPr>
          </a:p>
          <a:p>
            <a:pPr algn="l"/>
            <a:r>
              <a:rPr lang="fr-FR" b="0" i="0" dirty="0">
                <a:solidFill>
                  <a:srgbClr val="1D2E58"/>
                </a:solidFill>
                <a:effectLst/>
              </a:rPr>
              <a:t>Nous sommes déjà à +1,1°C… avec les conséquences que l’on a pu observer.</a:t>
            </a:r>
          </a:p>
          <a:p>
            <a:pPr algn="l"/>
            <a:endParaRPr lang="fr-FR" dirty="0">
              <a:solidFill>
                <a:srgbClr val="1D2E58"/>
              </a:solidFill>
            </a:endParaRPr>
          </a:p>
          <a:p>
            <a:pPr algn="l"/>
            <a:r>
              <a:rPr lang="fr-FR" b="1" i="0" dirty="0">
                <a:solidFill>
                  <a:srgbClr val="1D2E58"/>
                </a:solidFill>
                <a:effectLst/>
              </a:rPr>
              <a:t>=&gt; c’est le temps de l’action !</a:t>
            </a:r>
          </a:p>
          <a:p>
            <a:pPr algn="l"/>
            <a:endParaRPr lang="fr-FR" b="0" i="0" dirty="0">
              <a:solidFill>
                <a:srgbClr val="1D2E58"/>
              </a:solidFill>
              <a:effectLst/>
            </a:endParaRPr>
          </a:p>
        </p:txBody>
      </p:sp>
      <p:pic>
        <p:nvPicPr>
          <p:cNvPr id="11" name="Graphique 10" descr="Thermomètre avec un remplissage uni">
            <a:extLst>
              <a:ext uri="{FF2B5EF4-FFF2-40B4-BE49-F238E27FC236}">
                <a16:creationId xmlns:a16="http://schemas.microsoft.com/office/drawing/2014/main" id="{DE483129-411D-9995-2856-912DB1AED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4888" y="2248846"/>
            <a:ext cx="729625" cy="729625"/>
          </a:xfrm>
          <a:prstGeom prst="rect">
            <a:avLst/>
          </a:prstGeom>
        </p:spPr>
      </p:pic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6DBB5793-0844-0344-1902-0903B0A833DC}"/>
              </a:ext>
            </a:extLst>
          </p:cNvPr>
          <p:cNvSpPr/>
          <p:nvPr/>
        </p:nvSpPr>
        <p:spPr>
          <a:xfrm>
            <a:off x="1422400" y="5139990"/>
            <a:ext cx="10645422" cy="1286934"/>
          </a:xfrm>
          <a:prstGeom prst="homePlate">
            <a:avLst/>
          </a:prstGeom>
          <a:solidFill>
            <a:srgbClr val="1D2E58"/>
          </a:solidFill>
          <a:ln>
            <a:solidFill>
              <a:srgbClr val="1D2E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400" b="0" i="0" dirty="0">
                <a:solidFill>
                  <a:schemeClr val="bg1"/>
                </a:solidFill>
                <a:effectLst/>
              </a:rPr>
              <a:t>Enjeu : éviter l’ingérable (atténuation) ET gérer l’inévitable (adaptation)</a:t>
            </a:r>
            <a:endParaRPr lang="fr-FR" sz="2400" b="1" dirty="0"/>
          </a:p>
        </p:txBody>
      </p:sp>
      <p:pic>
        <p:nvPicPr>
          <p:cNvPr id="3" name="Image 2" descr="Une image contenant balle, sphère&#10;&#10;Description générée automatiquement">
            <a:extLst>
              <a:ext uri="{FF2B5EF4-FFF2-40B4-BE49-F238E27FC236}">
                <a16:creationId xmlns:a16="http://schemas.microsoft.com/office/drawing/2014/main" id="{AD5AFEAC-C2EE-C4A3-490C-7774E836F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66" y="135503"/>
            <a:ext cx="2113343" cy="21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7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10760-948B-DC6E-76CB-13305C2B3093}"/>
              </a:ext>
            </a:extLst>
          </p:cNvPr>
          <p:cNvSpPr/>
          <p:nvPr/>
        </p:nvSpPr>
        <p:spPr>
          <a:xfrm>
            <a:off x="1993641" y="1546576"/>
            <a:ext cx="9527822" cy="4236881"/>
          </a:xfrm>
          <a:prstGeom prst="rect">
            <a:avLst/>
          </a:prstGeom>
          <a:solidFill>
            <a:schemeClr val="bg1"/>
          </a:solidFill>
          <a:ln w="28575">
            <a:solidFill>
              <a:srgbClr val="3AB8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b="1" i="0" dirty="0">
                <a:solidFill>
                  <a:srgbClr val="1D2E58"/>
                </a:solidFill>
                <a:effectLst/>
                <a:latin typeface="Times New Roman" panose="02020603050405020304" pitchFamily="18" charset="0"/>
              </a:rPr>
              <a:t>           </a:t>
            </a:r>
            <a:r>
              <a:rPr lang="fr-FR" sz="2800" b="1" i="0" dirty="0">
                <a:solidFill>
                  <a:srgbClr val="1D2E58"/>
                </a:solidFill>
                <a:effectLst/>
              </a:rPr>
              <a:t>+ 66 Mds d’Euros</a:t>
            </a:r>
            <a:endParaRPr lang="fr-FR" dirty="0">
              <a:solidFill>
                <a:srgbClr val="1D2E58"/>
              </a:solidFill>
            </a:endParaRPr>
          </a:p>
          <a:p>
            <a:pPr algn="l"/>
            <a:endParaRPr lang="fr-FR" b="0" i="0" dirty="0">
              <a:solidFill>
                <a:srgbClr val="1D2E58"/>
              </a:solidFill>
              <a:effectLst/>
            </a:endParaRPr>
          </a:p>
          <a:p>
            <a:pPr algn="l"/>
            <a:r>
              <a:rPr lang="fr-FR" dirty="0">
                <a:solidFill>
                  <a:srgbClr val="1D2E58"/>
                </a:solidFill>
              </a:rPr>
              <a:t>Agir face à ce défi, combien ça coûte ?</a:t>
            </a:r>
            <a:endParaRPr lang="fr-FR" b="0" i="0" dirty="0">
              <a:solidFill>
                <a:srgbClr val="1D2E58"/>
              </a:solidFill>
              <a:effectLst/>
            </a:endParaRPr>
          </a:p>
          <a:p>
            <a:pPr algn="l"/>
            <a:endParaRPr lang="fr-FR" b="0" i="0" dirty="0">
              <a:solidFill>
                <a:srgbClr val="1D2E58"/>
              </a:solidFill>
              <a:effectLst/>
            </a:endParaRPr>
          </a:p>
          <a:p>
            <a:pPr algn="l"/>
            <a:r>
              <a:rPr lang="fr-FR" i="0" dirty="0">
                <a:solidFill>
                  <a:srgbClr val="1D2E58"/>
                </a:solidFill>
                <a:effectLst/>
              </a:rPr>
              <a:t>+ 66 Mds d'Euros d'investissement supplémentaire annuels (publics et privés – entreprises et ménages) pour atteindre la neutralité carbone en France en 2050. </a:t>
            </a:r>
          </a:p>
          <a:p>
            <a:pPr algn="l"/>
            <a:endParaRPr lang="fr-FR" dirty="0">
              <a:solidFill>
                <a:srgbClr val="1D2E58"/>
              </a:solidFill>
            </a:endParaRPr>
          </a:p>
          <a:p>
            <a:pPr algn="l"/>
            <a:r>
              <a:rPr lang="fr-FR" i="0" dirty="0">
                <a:solidFill>
                  <a:srgbClr val="1D2E58"/>
                </a:solidFill>
                <a:effectLst/>
              </a:rPr>
              <a:t>Estimation du Rapport Pisani-Ferry remis à la Première Ministre fin mai 2023</a:t>
            </a:r>
            <a:endParaRPr lang="fr-FR" dirty="0">
              <a:solidFill>
                <a:srgbClr val="1D2E58"/>
              </a:solidFill>
              <a:effectLst/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6DBB5793-0844-0344-1902-0903B0A833DC}"/>
              </a:ext>
            </a:extLst>
          </p:cNvPr>
          <p:cNvSpPr/>
          <p:nvPr/>
        </p:nvSpPr>
        <p:spPr>
          <a:xfrm>
            <a:off x="1422400" y="5139990"/>
            <a:ext cx="10645422" cy="1286934"/>
          </a:xfrm>
          <a:prstGeom prst="homePlate">
            <a:avLst/>
          </a:prstGeom>
          <a:solidFill>
            <a:srgbClr val="1D2E58"/>
          </a:solidFill>
          <a:ln>
            <a:solidFill>
              <a:srgbClr val="1D2E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Rappel : l</a:t>
            </a:r>
            <a:r>
              <a:rPr lang="fr-FR" sz="2400" b="0" i="0" dirty="0">
                <a:solidFill>
                  <a:schemeClr val="bg1"/>
                </a:solidFill>
                <a:effectLst/>
              </a:rPr>
              <a:t>es investissements d’aujourd’hui sont les émissions de gaz à effet de serre de demain !</a:t>
            </a:r>
          </a:p>
        </p:txBody>
      </p:sp>
      <p:pic>
        <p:nvPicPr>
          <p:cNvPr id="5" name="Graphique 4" descr="Tirelire avec un remplissage uni">
            <a:extLst>
              <a:ext uri="{FF2B5EF4-FFF2-40B4-BE49-F238E27FC236}">
                <a16:creationId xmlns:a16="http://schemas.microsoft.com/office/drawing/2014/main" id="{349E45AC-A40B-B5E8-95A5-9FC0FA63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9422" y="2169565"/>
            <a:ext cx="914400" cy="914400"/>
          </a:xfrm>
          <a:prstGeom prst="rect">
            <a:avLst/>
          </a:prstGeom>
        </p:spPr>
      </p:pic>
      <p:pic>
        <p:nvPicPr>
          <p:cNvPr id="3" name="Image 2" descr="Une image contenant balle, cercle, sphère&#10;&#10;Description générée automatiquement">
            <a:extLst>
              <a:ext uri="{FF2B5EF4-FFF2-40B4-BE49-F238E27FC236}">
                <a16:creationId xmlns:a16="http://schemas.microsoft.com/office/drawing/2014/main" id="{8D7AF9D7-71E1-D5C3-C181-66F146C7E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9" y="113540"/>
            <a:ext cx="2169565" cy="21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10760-948B-DC6E-76CB-13305C2B3093}"/>
              </a:ext>
            </a:extLst>
          </p:cNvPr>
          <p:cNvSpPr/>
          <p:nvPr/>
        </p:nvSpPr>
        <p:spPr>
          <a:xfrm>
            <a:off x="1907822" y="1546577"/>
            <a:ext cx="9527822" cy="3273780"/>
          </a:xfrm>
          <a:prstGeom prst="rect">
            <a:avLst/>
          </a:prstGeom>
          <a:solidFill>
            <a:schemeClr val="bg1"/>
          </a:solidFill>
          <a:ln w="28575">
            <a:solidFill>
              <a:srgbClr val="3AB8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2800" b="1" i="0" dirty="0">
                <a:solidFill>
                  <a:srgbClr val="1D2E58"/>
                </a:solidFill>
                <a:effectLst/>
              </a:rPr>
              <a:t>           </a:t>
            </a:r>
          </a:p>
          <a:p>
            <a:pPr algn="l"/>
            <a:r>
              <a:rPr lang="fr-FR" sz="2800" b="1" dirty="0">
                <a:solidFill>
                  <a:srgbClr val="1D2E58"/>
                </a:solidFill>
              </a:rPr>
              <a:t>	</a:t>
            </a:r>
            <a:r>
              <a:rPr lang="fr-FR" sz="2800" b="1" i="0" dirty="0">
                <a:solidFill>
                  <a:srgbClr val="1D2E58"/>
                </a:solidFill>
                <a:effectLst/>
              </a:rPr>
              <a:t>+ 12 Mds d’Euros</a:t>
            </a:r>
            <a:endParaRPr lang="fr-FR" b="0" i="0" dirty="0">
              <a:solidFill>
                <a:srgbClr val="1D2E58"/>
              </a:solidFill>
              <a:effectLst/>
            </a:endParaRPr>
          </a:p>
          <a:p>
            <a:pPr algn="l"/>
            <a:endParaRPr lang="fr-FR" b="0" i="0" dirty="0">
              <a:solidFill>
                <a:srgbClr val="1D2E58"/>
              </a:solidFill>
              <a:effectLst/>
            </a:endParaRPr>
          </a:p>
          <a:p>
            <a:pPr algn="l"/>
            <a:endParaRPr lang="fr-FR" i="0" dirty="0">
              <a:solidFill>
                <a:srgbClr val="1D2E58"/>
              </a:solidFill>
              <a:effectLst/>
            </a:endParaRPr>
          </a:p>
          <a:p>
            <a:pPr algn="l"/>
            <a:r>
              <a:rPr lang="fr-FR" i="0" dirty="0">
                <a:solidFill>
                  <a:srgbClr val="1D2E58"/>
                </a:solidFill>
                <a:effectLst/>
              </a:rPr>
              <a:t>Un besoin estimé à 12 Mds annuels pour les investissements et l’ingénierie « climat » des collectivités territoriales, pour s’inscrire dans la trajectoire vers la neutralité carbone (selon I4CE, oct. 2022) </a:t>
            </a:r>
          </a:p>
          <a:p>
            <a:pPr algn="l"/>
            <a:r>
              <a:rPr lang="fr-FR" i="0" dirty="0">
                <a:solidFill>
                  <a:srgbClr val="1D2E58"/>
                </a:solidFill>
                <a:effectLst/>
              </a:rPr>
              <a:t>Actuellement : 5,5 Mds estimés.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6DBB5793-0844-0344-1902-0903B0A833DC}"/>
              </a:ext>
            </a:extLst>
          </p:cNvPr>
          <p:cNvSpPr/>
          <p:nvPr/>
        </p:nvSpPr>
        <p:spPr>
          <a:xfrm>
            <a:off x="1431730" y="4820357"/>
            <a:ext cx="10645422" cy="1077219"/>
          </a:xfrm>
          <a:prstGeom prst="homePlate">
            <a:avLst/>
          </a:prstGeom>
          <a:solidFill>
            <a:srgbClr val="1D2E58"/>
          </a:solidFill>
          <a:ln>
            <a:solidFill>
              <a:srgbClr val="1D2E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Il faut plus que doubler ces montants </a:t>
            </a:r>
          </a:p>
        </p:txBody>
      </p:sp>
      <p:pic>
        <p:nvPicPr>
          <p:cNvPr id="5" name="Graphique 4" descr="Tirelire avec un remplissage uni">
            <a:extLst>
              <a:ext uri="{FF2B5EF4-FFF2-40B4-BE49-F238E27FC236}">
                <a16:creationId xmlns:a16="http://schemas.microsoft.com/office/drawing/2014/main" id="{349E45AC-A40B-B5E8-95A5-9FC0FA63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761" y="2066929"/>
            <a:ext cx="914400" cy="914400"/>
          </a:xfrm>
          <a:prstGeom prst="rect">
            <a:avLst/>
          </a:prstGeom>
        </p:spPr>
      </p:pic>
      <p:pic>
        <p:nvPicPr>
          <p:cNvPr id="6" name="Image 5" descr="Une image contenant logo, cercle, symbole, balle&#10;&#10;Description générée automatiquement">
            <a:extLst>
              <a:ext uri="{FF2B5EF4-FFF2-40B4-BE49-F238E27FC236}">
                <a16:creationId xmlns:a16="http://schemas.microsoft.com/office/drawing/2014/main" id="{1AF48AF6-A18C-C9B5-115E-EB169BBD0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7" y="-127399"/>
            <a:ext cx="2400989" cy="24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571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Grand écran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Gadugi</vt:lpstr>
      <vt:lpstr>Times New Roman</vt:lpstr>
      <vt:lpstr>Wingdings</vt:lpstr>
      <vt:lpstr>Thème Office</vt:lpstr>
      <vt:lpstr>Loos-en-Gohelle  Jeudi 14 septembre 2023</vt:lpstr>
      <vt:lpstr>Accueil</vt:lpstr>
      <vt:lpstr>Accueil</vt:lpstr>
      <vt:lpstr>Présentation PowerPoint</vt:lpstr>
      <vt:lpstr>LES ENJEUX DU FINANCEMENT DE LA TRANSITION ÉCOLOGIQUE</vt:lpstr>
      <vt:lpstr>Chiffres clés et ordres de grandeurs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OUTILS ET FINANCEMENTS DE L’ÉCO-TRANSITION. COMMENT SE MOBILISER ET AGIR À LA HAUTEUR DES ENJEUX ?</vt:lpstr>
      <vt:lpstr>Table-ronde OUTILS ET FINANCEMENTS DE L’ÉCO-TRANSITION. COMMENT SE MOBILISER ET AGIR À LA HAUTEUR DES ENJEUX 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Daenens - cd2e</dc:creator>
  <cp:lastModifiedBy>Antoine Goxe - CD2E</cp:lastModifiedBy>
  <cp:revision>21</cp:revision>
  <dcterms:created xsi:type="dcterms:W3CDTF">2022-06-20T16:58:35Z</dcterms:created>
  <dcterms:modified xsi:type="dcterms:W3CDTF">2023-09-13T21:42:37Z</dcterms:modified>
</cp:coreProperties>
</file>