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6.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7.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8.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9.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70" r:id="rId1"/>
    <p:sldMasterId id="2147483729" r:id="rId2"/>
    <p:sldMasterId id="2147483782" r:id="rId3"/>
    <p:sldMasterId id="2147483793" r:id="rId4"/>
    <p:sldMasterId id="2147483804" r:id="rId5"/>
    <p:sldMasterId id="2147483815" r:id="rId6"/>
    <p:sldMasterId id="2147483837" r:id="rId7"/>
    <p:sldMasterId id="2147483848" r:id="rId8"/>
    <p:sldMasterId id="2147483648" r:id="rId9"/>
  </p:sldMasterIdLst>
  <p:notesMasterIdLst>
    <p:notesMasterId r:id="rId62"/>
  </p:notesMasterIdLst>
  <p:sldIdLst>
    <p:sldId id="256" r:id="rId10"/>
    <p:sldId id="257" r:id="rId11"/>
    <p:sldId id="5897" r:id="rId12"/>
    <p:sldId id="310" r:id="rId13"/>
    <p:sldId id="311" r:id="rId14"/>
    <p:sldId id="312" r:id="rId15"/>
    <p:sldId id="316" r:id="rId16"/>
    <p:sldId id="5898" r:id="rId17"/>
    <p:sldId id="5925" r:id="rId18"/>
    <p:sldId id="5926" r:id="rId19"/>
    <p:sldId id="258" r:id="rId20"/>
    <p:sldId id="259" r:id="rId21"/>
    <p:sldId id="260" r:id="rId22"/>
    <p:sldId id="261" r:id="rId23"/>
    <p:sldId id="262" r:id="rId24"/>
    <p:sldId id="263" r:id="rId25"/>
    <p:sldId id="264" r:id="rId26"/>
    <p:sldId id="265" r:id="rId27"/>
    <p:sldId id="5896" r:id="rId28"/>
    <p:sldId id="5923" r:id="rId29"/>
    <p:sldId id="5922" r:id="rId30"/>
    <p:sldId id="5883" r:id="rId31"/>
    <p:sldId id="5884" r:id="rId32"/>
    <p:sldId id="5885" r:id="rId33"/>
    <p:sldId id="5888" r:id="rId34"/>
    <p:sldId id="5886" r:id="rId35"/>
    <p:sldId id="5889" r:id="rId36"/>
    <p:sldId id="5891" r:id="rId37"/>
    <p:sldId id="5890" r:id="rId38"/>
    <p:sldId id="5893" r:id="rId39"/>
    <p:sldId id="366" r:id="rId40"/>
    <p:sldId id="5899" r:id="rId41"/>
    <p:sldId id="5904" r:id="rId42"/>
    <p:sldId id="5905" r:id="rId43"/>
    <p:sldId id="5906" r:id="rId44"/>
    <p:sldId id="5907" r:id="rId45"/>
    <p:sldId id="5911" r:id="rId46"/>
    <p:sldId id="5910" r:id="rId47"/>
    <p:sldId id="5908" r:id="rId48"/>
    <p:sldId id="5900" r:id="rId49"/>
    <p:sldId id="5924" r:id="rId50"/>
    <p:sldId id="5917" r:id="rId51"/>
    <p:sldId id="5914" r:id="rId52"/>
    <p:sldId id="5913" r:id="rId53"/>
    <p:sldId id="5901" r:id="rId54"/>
    <p:sldId id="5920" r:id="rId55"/>
    <p:sldId id="5921" r:id="rId56"/>
    <p:sldId id="5928" r:id="rId57"/>
    <p:sldId id="5903" r:id="rId58"/>
    <p:sldId id="5927" r:id="rId59"/>
    <p:sldId id="267" r:id="rId60"/>
    <p:sldId id="268" r:id="rId6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7F0149-D839-4857-2DDF-6FF39DAF0326}" name="Manon Fruit - CD2E" initials="MFC" userId="S::m.fruit@cd2e.com::911212ba-4796-4e29-9974-623abda506f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B894"/>
    <a:srgbClr val="E0EDE4"/>
    <a:srgbClr val="1D2E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59FA4B-DDFA-49EC-BA7D-7DE9CC690185}" v="884" dt="2023-09-13T19:52:19.45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614" autoAdjust="0"/>
  </p:normalViewPr>
  <p:slideViewPr>
    <p:cSldViewPr snapToGrid="0">
      <p:cViewPr varScale="1">
        <p:scale>
          <a:sx n="77" d="100"/>
          <a:sy n="77" d="100"/>
        </p:scale>
        <p:origin x="883"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baseline="0" dirty="0">
                <a:effectLst/>
              </a:rPr>
              <a:t>Projection du développement des ENR – Puissance installée (GW)</a:t>
            </a:r>
            <a:endParaRPr lang="fr-FR" sz="1100"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Feuil1!$C$20</c:f>
              <c:strCache>
                <c:ptCount val="1"/>
                <c:pt idx="0">
                  <c:v>2021</c:v>
                </c:pt>
              </c:strCache>
            </c:strRef>
          </c:tx>
          <c:spPr>
            <a:solidFill>
              <a:schemeClr val="accent1"/>
            </a:solidFill>
            <a:ln>
              <a:noFill/>
            </a:ln>
            <a:effectLst/>
          </c:spPr>
          <c:invertIfNegative val="0"/>
          <c:dLbls>
            <c:dLbl>
              <c:idx val="4"/>
              <c:layout>
                <c:manualLayout>
                  <c:x val="-1.8913679653894556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612-4066-999B-E64D6E413B6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Feuil1!$B$21:$B$25</c:f>
              <c:strCache>
                <c:ptCount val="5"/>
                <c:pt idx="0">
                  <c:v>Hydroélectricité</c:v>
                </c:pt>
                <c:pt idx="1">
                  <c:v>Eolien terrestre</c:v>
                </c:pt>
                <c:pt idx="2">
                  <c:v>Eolien en mer</c:v>
                </c:pt>
                <c:pt idx="3">
                  <c:v>Photovoltaique</c:v>
                </c:pt>
                <c:pt idx="4">
                  <c:v>Biogaz</c:v>
                </c:pt>
              </c:strCache>
            </c:strRef>
          </c:cat>
          <c:val>
            <c:numRef>
              <c:f>Feuil1!$C$21:$C$25</c:f>
              <c:numCache>
                <c:formatCode>General</c:formatCode>
                <c:ptCount val="5"/>
                <c:pt idx="0">
                  <c:v>25.7</c:v>
                </c:pt>
                <c:pt idx="1">
                  <c:v>18.8</c:v>
                </c:pt>
                <c:pt idx="2">
                  <c:v>0</c:v>
                </c:pt>
                <c:pt idx="3">
                  <c:v>13.3</c:v>
                </c:pt>
                <c:pt idx="4">
                  <c:v>0.27800000000000002</c:v>
                </c:pt>
              </c:numCache>
            </c:numRef>
          </c:val>
          <c:extLst>
            <c:ext xmlns:c16="http://schemas.microsoft.com/office/drawing/2014/chart" uri="{C3380CC4-5D6E-409C-BE32-E72D297353CC}">
              <c16:uniqueId val="{00000000-8612-4066-999B-E64D6E413B6F}"/>
            </c:ext>
          </c:extLst>
        </c:ser>
        <c:ser>
          <c:idx val="1"/>
          <c:order val="1"/>
          <c:tx>
            <c:strRef>
              <c:f>Feuil1!$D$20</c:f>
              <c:strCache>
                <c:ptCount val="1"/>
                <c:pt idx="0">
                  <c:v>2023</c:v>
                </c:pt>
              </c:strCache>
            </c:strRef>
          </c:tx>
          <c:spPr>
            <a:solidFill>
              <a:schemeClr val="accent2"/>
            </a:solidFill>
            <a:ln>
              <a:noFill/>
            </a:ln>
            <a:effectLst/>
          </c:spPr>
          <c:invertIfNegative val="0"/>
          <c:dLbls>
            <c:dLbl>
              <c:idx val="4"/>
              <c:tx>
                <c:rich>
                  <a:bodyPr/>
                  <a:lstStyle/>
                  <a:p>
                    <a:fld id="{221E496E-BE77-48E2-8AF8-29A633E66A33}" type="VALUE">
                      <a:rPr lang="en-US" smtClean="0"/>
                      <a:pPr/>
                      <a:t>[VALEUR]</a:t>
                    </a:fld>
                    <a:r>
                      <a:rPr lang="en-US"/>
                      <a:t>0</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612-4066-999B-E64D6E413B6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Feuil1!$B$21:$B$25</c:f>
              <c:strCache>
                <c:ptCount val="5"/>
                <c:pt idx="0">
                  <c:v>Hydroélectricité</c:v>
                </c:pt>
                <c:pt idx="1">
                  <c:v>Eolien terrestre</c:v>
                </c:pt>
                <c:pt idx="2">
                  <c:v>Eolien en mer</c:v>
                </c:pt>
                <c:pt idx="3">
                  <c:v>Photovoltaique</c:v>
                </c:pt>
                <c:pt idx="4">
                  <c:v>Biogaz</c:v>
                </c:pt>
              </c:strCache>
            </c:strRef>
          </c:cat>
          <c:val>
            <c:numRef>
              <c:f>Feuil1!$D$21:$D$25</c:f>
              <c:numCache>
                <c:formatCode>General</c:formatCode>
                <c:ptCount val="5"/>
                <c:pt idx="0">
                  <c:v>25.7</c:v>
                </c:pt>
                <c:pt idx="1">
                  <c:v>24.1</c:v>
                </c:pt>
                <c:pt idx="2">
                  <c:v>2.4</c:v>
                </c:pt>
                <c:pt idx="3">
                  <c:v>20.100000000000001</c:v>
                </c:pt>
                <c:pt idx="4">
                  <c:v>0.27</c:v>
                </c:pt>
              </c:numCache>
            </c:numRef>
          </c:val>
          <c:extLst>
            <c:ext xmlns:c16="http://schemas.microsoft.com/office/drawing/2014/chart" uri="{C3380CC4-5D6E-409C-BE32-E72D297353CC}">
              <c16:uniqueId val="{00000001-8612-4066-999B-E64D6E413B6F}"/>
            </c:ext>
          </c:extLst>
        </c:ser>
        <c:ser>
          <c:idx val="2"/>
          <c:order val="2"/>
          <c:tx>
            <c:strRef>
              <c:f>Feuil1!$E$20</c:f>
              <c:strCache>
                <c:ptCount val="1"/>
                <c:pt idx="0">
                  <c:v>2028</c:v>
                </c:pt>
              </c:strCache>
            </c:strRef>
          </c:tx>
          <c:spPr>
            <a:solidFill>
              <a:schemeClr val="accent3"/>
            </a:solidFill>
            <a:ln>
              <a:noFill/>
            </a:ln>
            <a:effectLst/>
          </c:spPr>
          <c:invertIfNegative val="0"/>
          <c:dLbls>
            <c:dLbl>
              <c:idx val="4"/>
              <c:layout>
                <c:manualLayout>
                  <c:x val="1.6812159692350562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612-4066-999B-E64D6E413B6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Feuil1!$B$21:$B$25</c:f>
              <c:strCache>
                <c:ptCount val="5"/>
                <c:pt idx="0">
                  <c:v>Hydroélectricité</c:v>
                </c:pt>
                <c:pt idx="1">
                  <c:v>Eolien terrestre</c:v>
                </c:pt>
                <c:pt idx="2">
                  <c:v>Eolien en mer</c:v>
                </c:pt>
                <c:pt idx="3">
                  <c:v>Photovoltaique</c:v>
                </c:pt>
                <c:pt idx="4">
                  <c:v>Biogaz</c:v>
                </c:pt>
              </c:strCache>
            </c:strRef>
          </c:cat>
          <c:val>
            <c:numRef>
              <c:f>Feuil1!$E$21:$E$25</c:f>
              <c:numCache>
                <c:formatCode>General</c:formatCode>
                <c:ptCount val="5"/>
                <c:pt idx="0">
                  <c:v>26.7</c:v>
                </c:pt>
                <c:pt idx="1">
                  <c:v>34.700000000000003</c:v>
                </c:pt>
                <c:pt idx="2">
                  <c:v>6.2</c:v>
                </c:pt>
                <c:pt idx="3">
                  <c:v>44</c:v>
                </c:pt>
                <c:pt idx="4">
                  <c:v>0.41</c:v>
                </c:pt>
              </c:numCache>
            </c:numRef>
          </c:val>
          <c:extLst>
            <c:ext xmlns:c16="http://schemas.microsoft.com/office/drawing/2014/chart" uri="{C3380CC4-5D6E-409C-BE32-E72D297353CC}">
              <c16:uniqueId val="{00000002-8612-4066-999B-E64D6E413B6F}"/>
            </c:ext>
          </c:extLst>
        </c:ser>
        <c:dLbls>
          <c:dLblPos val="outEnd"/>
          <c:showLegendKey val="0"/>
          <c:showVal val="1"/>
          <c:showCatName val="0"/>
          <c:showSerName val="0"/>
          <c:showPercent val="0"/>
          <c:showBubbleSize val="0"/>
        </c:dLbls>
        <c:gapWidth val="219"/>
        <c:overlap val="-27"/>
        <c:axId val="166530671"/>
        <c:axId val="166523183"/>
      </c:barChart>
      <c:catAx>
        <c:axId val="166530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66523183"/>
        <c:crosses val="autoZero"/>
        <c:auto val="1"/>
        <c:lblAlgn val="ctr"/>
        <c:lblOffset val="100"/>
        <c:noMultiLvlLbl val="0"/>
      </c:catAx>
      <c:valAx>
        <c:axId val="1665231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665306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Parc installé dans</a:t>
            </a:r>
            <a:r>
              <a:rPr lang="fr-FR" baseline="0" dirty="0"/>
              <a:t> les HDF (en GW)</a:t>
            </a:r>
            <a:endParaRPr lang="fr-F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stacked"/>
        <c:varyColors val="0"/>
        <c:ser>
          <c:idx val="0"/>
          <c:order val="0"/>
          <c:tx>
            <c:strRef>
              <c:f>Feuil1!$I$4</c:f>
              <c:strCache>
                <c:ptCount val="1"/>
                <c:pt idx="0">
                  <c:v>Nucléaire</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Feuil1!$H$5:$H$14</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Feuil1!$I$5:$I$14</c:f>
              <c:numCache>
                <c:formatCode>General</c:formatCode>
                <c:ptCount val="10"/>
                <c:pt idx="0">
                  <c:v>5.46</c:v>
                </c:pt>
                <c:pt idx="1">
                  <c:v>5.46</c:v>
                </c:pt>
                <c:pt idx="2">
                  <c:v>5.46</c:v>
                </c:pt>
                <c:pt idx="3">
                  <c:v>5.46</c:v>
                </c:pt>
                <c:pt idx="4">
                  <c:v>5.46</c:v>
                </c:pt>
                <c:pt idx="5">
                  <c:v>5.46</c:v>
                </c:pt>
                <c:pt idx="6">
                  <c:v>5.46</c:v>
                </c:pt>
                <c:pt idx="7">
                  <c:v>5.46</c:v>
                </c:pt>
                <c:pt idx="8">
                  <c:v>5.46</c:v>
                </c:pt>
                <c:pt idx="9">
                  <c:v>5.46</c:v>
                </c:pt>
              </c:numCache>
            </c:numRef>
          </c:val>
          <c:extLst>
            <c:ext xmlns:c16="http://schemas.microsoft.com/office/drawing/2014/chart" uri="{C3380CC4-5D6E-409C-BE32-E72D297353CC}">
              <c16:uniqueId val="{00000000-711A-4C35-B08F-A245112FEB4D}"/>
            </c:ext>
          </c:extLst>
        </c:ser>
        <c:ser>
          <c:idx val="1"/>
          <c:order val="1"/>
          <c:tx>
            <c:strRef>
              <c:f>Feuil1!$J$4</c:f>
              <c:strCache>
                <c:ptCount val="1"/>
                <c:pt idx="0">
                  <c:v>Thermique fossile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Feuil1!$H$5:$H$14</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Feuil1!$J$5:$J$14</c:f>
              <c:numCache>
                <c:formatCode>General</c:formatCode>
                <c:ptCount val="10"/>
                <c:pt idx="0">
                  <c:v>2.4300000000000002</c:v>
                </c:pt>
                <c:pt idx="1">
                  <c:v>2.4</c:v>
                </c:pt>
                <c:pt idx="2">
                  <c:v>2.4700000000000002</c:v>
                </c:pt>
                <c:pt idx="3">
                  <c:v>2.48</c:v>
                </c:pt>
                <c:pt idx="4">
                  <c:v>2.44</c:v>
                </c:pt>
                <c:pt idx="5">
                  <c:v>2.4</c:v>
                </c:pt>
                <c:pt idx="6">
                  <c:v>2.39</c:v>
                </c:pt>
                <c:pt idx="7">
                  <c:v>2.41</c:v>
                </c:pt>
                <c:pt idx="8">
                  <c:v>2.27</c:v>
                </c:pt>
                <c:pt idx="9">
                  <c:v>2.42</c:v>
                </c:pt>
              </c:numCache>
            </c:numRef>
          </c:val>
          <c:extLst>
            <c:ext xmlns:c16="http://schemas.microsoft.com/office/drawing/2014/chart" uri="{C3380CC4-5D6E-409C-BE32-E72D297353CC}">
              <c16:uniqueId val="{00000001-711A-4C35-B08F-A245112FEB4D}"/>
            </c:ext>
          </c:extLst>
        </c:ser>
        <c:ser>
          <c:idx val="2"/>
          <c:order val="2"/>
          <c:tx>
            <c:strRef>
              <c:f>Feuil1!$K$4</c:f>
              <c:strCache>
                <c:ptCount val="1"/>
                <c:pt idx="0">
                  <c:v>Eolien</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Feuil1!$H$5:$H$14</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Feuil1!$K$5:$K$14</c:f>
              <c:numCache>
                <c:formatCode>0.00</c:formatCode>
                <c:ptCount val="10"/>
                <c:pt idx="0">
                  <c:v>2.0149362000000002</c:v>
                </c:pt>
                <c:pt idx="1">
                  <c:v>2.3206389999999999</c:v>
                </c:pt>
                <c:pt idx="2">
                  <c:v>2.762057</c:v>
                </c:pt>
                <c:pt idx="3">
                  <c:v>3.3447140000000002</c:v>
                </c:pt>
                <c:pt idx="4">
                  <c:v>3.9445890000000001</c:v>
                </c:pt>
                <c:pt idx="5">
                  <c:v>4.523174</c:v>
                </c:pt>
                <c:pt idx="6">
                  <c:v>4.9118380000000004</c:v>
                </c:pt>
                <c:pt idx="7">
                  <c:v>5.2676530000000001</c:v>
                </c:pt>
                <c:pt idx="8">
                  <c:v>5.7394067</c:v>
                </c:pt>
                <c:pt idx="9">
                  <c:v>5.9366367000000002</c:v>
                </c:pt>
              </c:numCache>
            </c:numRef>
          </c:val>
          <c:extLst>
            <c:ext xmlns:c16="http://schemas.microsoft.com/office/drawing/2014/chart" uri="{C3380CC4-5D6E-409C-BE32-E72D297353CC}">
              <c16:uniqueId val="{00000002-711A-4C35-B08F-A245112FEB4D}"/>
            </c:ext>
          </c:extLst>
        </c:ser>
        <c:ser>
          <c:idx val="3"/>
          <c:order val="3"/>
          <c:tx>
            <c:strRef>
              <c:f>Feuil1!$L$4</c:f>
              <c:strCache>
                <c:ptCount val="1"/>
                <c:pt idx="0">
                  <c:v>Solaire</c:v>
                </c:pt>
              </c:strCache>
            </c:strRef>
          </c:tx>
          <c:spPr>
            <a:solidFill>
              <a:schemeClr val="accent4"/>
            </a:solidFill>
            <a:ln>
              <a:noFill/>
            </a:ln>
            <a:effectLst/>
          </c:spPr>
          <c:invertIfNegative val="0"/>
          <c:dLbls>
            <c:dLbl>
              <c:idx val="0"/>
              <c:layout>
                <c:manualLayout>
                  <c:x val="-1.6122529190664269E-3"/>
                  <c:y val="-2.9112081513828774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11A-4C35-B08F-A245112FEB4D}"/>
                </c:ext>
              </c:extLst>
            </c:dLbl>
            <c:dLbl>
              <c:idx val="5"/>
              <c:layout>
                <c:manualLayout>
                  <c:x val="0"/>
                  <c:y val="-2.911208151382770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11A-4C35-B08F-A245112FEB4D}"/>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Feuil1!$H$5:$H$14</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Feuil1!$L$5:$L$14</c:f>
              <c:numCache>
                <c:formatCode>0.00</c:formatCode>
                <c:ptCount val="10"/>
                <c:pt idx="0">
                  <c:v>0.11999700000000001</c:v>
                </c:pt>
                <c:pt idx="1">
                  <c:v>0.124913</c:v>
                </c:pt>
                <c:pt idx="2">
                  <c:v>0.129694</c:v>
                </c:pt>
                <c:pt idx="3">
                  <c:v>0.13630824999999999</c:v>
                </c:pt>
                <c:pt idx="4">
                  <c:v>0.15991240000000001</c:v>
                </c:pt>
                <c:pt idx="5">
                  <c:v>0.17184511</c:v>
                </c:pt>
                <c:pt idx="6">
                  <c:v>0.19508196</c:v>
                </c:pt>
                <c:pt idx="7">
                  <c:v>0.34399967999999997</c:v>
                </c:pt>
                <c:pt idx="8">
                  <c:v>0.424279709</c:v>
                </c:pt>
                <c:pt idx="9">
                  <c:v>0.46159750900000002</c:v>
                </c:pt>
              </c:numCache>
            </c:numRef>
          </c:val>
          <c:extLst>
            <c:ext xmlns:c16="http://schemas.microsoft.com/office/drawing/2014/chart" uri="{C3380CC4-5D6E-409C-BE32-E72D297353CC}">
              <c16:uniqueId val="{00000005-711A-4C35-B08F-A245112FEB4D}"/>
            </c:ext>
          </c:extLst>
        </c:ser>
        <c:ser>
          <c:idx val="4"/>
          <c:order val="4"/>
          <c:tx>
            <c:strRef>
              <c:f>Feuil1!$M$4</c:f>
              <c:strCache>
                <c:ptCount val="1"/>
                <c:pt idx="0">
                  <c:v>Thermique renouvelable et déchets</c:v>
                </c:pt>
              </c:strCache>
            </c:strRef>
          </c:tx>
          <c:spPr>
            <a:solidFill>
              <a:schemeClr val="accent6"/>
            </a:solidFill>
            <a:ln>
              <a:noFill/>
            </a:ln>
            <a:effectLst/>
          </c:spPr>
          <c:invertIfNegative val="0"/>
          <c:dLbls>
            <c:dLbl>
              <c:idx val="0"/>
              <c:layout>
                <c:manualLayout>
                  <c:x val="1.6122529190664269E-3"/>
                  <c:y val="-3.20232896652110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11A-4C35-B08F-A245112FEB4D}"/>
                </c:ext>
              </c:extLst>
            </c:dLbl>
            <c:dLbl>
              <c:idx val="1"/>
              <c:layout>
                <c:manualLayout>
                  <c:x val="0"/>
                  <c:y val="-2.620087336244546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11A-4C35-B08F-A245112FEB4D}"/>
                </c:ext>
              </c:extLst>
            </c:dLbl>
            <c:dLbl>
              <c:idx val="2"/>
              <c:layout>
                <c:manualLayout>
                  <c:x val="6.4490116762656487E-3"/>
                  <c:y val="-2.911208151382823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11A-4C35-B08F-A245112FEB4D}"/>
                </c:ext>
              </c:extLst>
            </c:dLbl>
            <c:dLbl>
              <c:idx val="3"/>
              <c:layout>
                <c:manualLayout>
                  <c:x val="4.8367587571992218E-3"/>
                  <c:y val="-2.620087336244541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11A-4C35-B08F-A245112FEB4D}"/>
                </c:ext>
              </c:extLst>
            </c:dLbl>
            <c:dLbl>
              <c:idx val="4"/>
              <c:layout>
                <c:manualLayout>
                  <c:x val="1.6122529190663677E-3"/>
                  <c:y val="-3.20232896652110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11A-4C35-B08F-A245112FEB4D}"/>
                </c:ext>
              </c:extLst>
            </c:dLbl>
            <c:dLbl>
              <c:idx val="5"/>
              <c:layout>
                <c:manualLayout>
                  <c:x val="-1.6122529190664269E-3"/>
                  <c:y val="-4.075691411935953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11A-4C35-B08F-A245112FEB4D}"/>
                </c:ext>
              </c:extLst>
            </c:dLbl>
            <c:dLbl>
              <c:idx val="6"/>
              <c:layout>
                <c:manualLayout>
                  <c:x val="1.6122529190663085E-3"/>
                  <c:y val="-3.202328966521109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11A-4C35-B08F-A245112FEB4D}"/>
                </c:ext>
              </c:extLst>
            </c:dLbl>
            <c:dLbl>
              <c:idx val="7"/>
              <c:layout>
                <c:manualLayout>
                  <c:x val="-1.6122529190665451E-3"/>
                  <c:y val="-2.328966521106261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11A-4C35-B08F-A245112FEB4D}"/>
                </c:ext>
              </c:extLst>
            </c:dLbl>
            <c:dLbl>
              <c:idx val="8"/>
              <c:layout>
                <c:manualLayout>
                  <c:x val="1.6122529190663085E-3"/>
                  <c:y val="-3.493449781659391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11A-4C35-B08F-A245112FEB4D}"/>
                </c:ext>
              </c:extLst>
            </c:dLbl>
            <c:dLbl>
              <c:idx val="9"/>
              <c:layout>
                <c:manualLayout>
                  <c:x val="-3.2245058381329718E-3"/>
                  <c:y val="-3.493449781659388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11A-4C35-B08F-A245112FEB4D}"/>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Feuil1!$H$5:$H$14</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Feuil1!$M$5:$M$14</c:f>
              <c:numCache>
                <c:formatCode>General</c:formatCode>
                <c:ptCount val="10"/>
                <c:pt idx="0">
                  <c:v>0.16</c:v>
                </c:pt>
                <c:pt idx="1">
                  <c:v>0.16</c:v>
                </c:pt>
                <c:pt idx="2">
                  <c:v>0.16</c:v>
                </c:pt>
                <c:pt idx="3">
                  <c:v>0.17</c:v>
                </c:pt>
                <c:pt idx="4">
                  <c:v>0.18</c:v>
                </c:pt>
                <c:pt idx="5">
                  <c:v>0.18</c:v>
                </c:pt>
                <c:pt idx="6">
                  <c:v>0.18</c:v>
                </c:pt>
                <c:pt idx="7">
                  <c:v>0.18</c:v>
                </c:pt>
                <c:pt idx="8">
                  <c:v>0.2</c:v>
                </c:pt>
                <c:pt idx="9">
                  <c:v>0.2</c:v>
                </c:pt>
              </c:numCache>
            </c:numRef>
          </c:val>
          <c:extLst>
            <c:ext xmlns:c16="http://schemas.microsoft.com/office/drawing/2014/chart" uri="{C3380CC4-5D6E-409C-BE32-E72D297353CC}">
              <c16:uniqueId val="{00000010-711A-4C35-B08F-A245112FEB4D}"/>
            </c:ext>
          </c:extLst>
        </c:ser>
        <c:ser>
          <c:idx val="5"/>
          <c:order val="5"/>
          <c:tx>
            <c:strRef>
              <c:f>Feuil1!$N$4</c:f>
              <c:strCache>
                <c:ptCount val="1"/>
                <c:pt idx="0">
                  <c:v>Hydraulique</c:v>
                </c:pt>
              </c:strCache>
            </c:strRef>
          </c:tx>
          <c:spPr>
            <a:solidFill>
              <a:srgbClr val="0070C0"/>
            </a:solidFill>
            <a:ln>
              <a:noFill/>
            </a:ln>
            <a:effectLst/>
          </c:spPr>
          <c:invertIfNegative val="0"/>
          <c:dLbls>
            <c:delete val="1"/>
          </c:dLbls>
          <c:cat>
            <c:numRef>
              <c:f>Feuil1!$H$5:$H$14</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Feuil1!$N$5:$N$14</c:f>
              <c:numCache>
                <c:formatCode>General</c:formatCode>
                <c:ptCount val="10"/>
                <c:pt idx="0">
                  <c:v>3.5729999999999998E-3</c:v>
                </c:pt>
                <c:pt idx="1">
                  <c:v>3.7810000000000001E-3</c:v>
                </c:pt>
                <c:pt idx="2">
                  <c:v>3.8110000000000002E-3</c:v>
                </c:pt>
                <c:pt idx="3">
                  <c:v>0</c:v>
                </c:pt>
                <c:pt idx="4">
                  <c:v>0</c:v>
                </c:pt>
                <c:pt idx="5">
                  <c:v>0</c:v>
                </c:pt>
                <c:pt idx="6">
                  <c:v>0</c:v>
                </c:pt>
                <c:pt idx="7">
                  <c:v>3.8649999999999999E-3</c:v>
                </c:pt>
                <c:pt idx="8">
                  <c:v>0</c:v>
                </c:pt>
                <c:pt idx="9">
                  <c:v>0</c:v>
                </c:pt>
              </c:numCache>
            </c:numRef>
          </c:val>
          <c:extLst>
            <c:ext xmlns:c16="http://schemas.microsoft.com/office/drawing/2014/chart" uri="{C3380CC4-5D6E-409C-BE32-E72D297353CC}">
              <c16:uniqueId val="{00000011-711A-4C35-B08F-A245112FEB4D}"/>
            </c:ext>
          </c:extLst>
        </c:ser>
        <c:dLbls>
          <c:dLblPos val="ctr"/>
          <c:showLegendKey val="0"/>
          <c:showVal val="1"/>
          <c:showCatName val="0"/>
          <c:showSerName val="0"/>
          <c:showPercent val="0"/>
          <c:showBubbleSize val="0"/>
        </c:dLbls>
        <c:gapWidth val="150"/>
        <c:overlap val="100"/>
        <c:axId val="133076143"/>
        <c:axId val="133080303"/>
      </c:barChart>
      <c:catAx>
        <c:axId val="133076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3080303"/>
        <c:crosses val="autoZero"/>
        <c:auto val="1"/>
        <c:lblAlgn val="ctr"/>
        <c:lblOffset val="100"/>
        <c:noMultiLvlLbl val="0"/>
      </c:catAx>
      <c:valAx>
        <c:axId val="1330803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33076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Energie produite dans les HDF (TWh)</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8.0252177202311328E-2"/>
          <c:y val="0.13109703450996474"/>
          <c:w val="0.8976605781814545"/>
          <c:h val="0.68929970756062142"/>
        </c:manualLayout>
      </c:layout>
      <c:barChart>
        <c:barDir val="col"/>
        <c:grouping val="stacked"/>
        <c:varyColors val="0"/>
        <c:ser>
          <c:idx val="0"/>
          <c:order val="0"/>
          <c:tx>
            <c:strRef>
              <c:f>Feuil8!$D$6</c:f>
              <c:strCache>
                <c:ptCount val="1"/>
                <c:pt idx="0">
                  <c:v>Nucléaire</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Feuil8!$C$7:$C$16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Feuil8!$D$7:$D$16</c:f>
              <c:numCache>
                <c:formatCode>0.00</c:formatCode>
                <c:ptCount val="10"/>
                <c:pt idx="0">
                  <c:v>34.681765615000003</c:v>
                </c:pt>
                <c:pt idx="1">
                  <c:v>37.477575504000001</c:v>
                </c:pt>
                <c:pt idx="2">
                  <c:v>31.227256333</c:v>
                </c:pt>
                <c:pt idx="3">
                  <c:v>31.436695934999999</c:v>
                </c:pt>
                <c:pt idx="4">
                  <c:v>34.567174185999995</c:v>
                </c:pt>
                <c:pt idx="5">
                  <c:v>32.086739481999999</c:v>
                </c:pt>
                <c:pt idx="6">
                  <c:v>32.606121207000001</c:v>
                </c:pt>
                <c:pt idx="7">
                  <c:v>29.824502580000001</c:v>
                </c:pt>
                <c:pt idx="8">
                  <c:v>28.184803912</c:v>
                </c:pt>
                <c:pt idx="9">
                  <c:v>16.961443326000001</c:v>
                </c:pt>
              </c:numCache>
            </c:numRef>
          </c:val>
          <c:extLst>
            <c:ext xmlns:c16="http://schemas.microsoft.com/office/drawing/2014/chart" uri="{C3380CC4-5D6E-409C-BE32-E72D297353CC}">
              <c16:uniqueId val="{00000000-D6D1-4596-8F64-7102051E3255}"/>
            </c:ext>
          </c:extLst>
        </c:ser>
        <c:ser>
          <c:idx val="1"/>
          <c:order val="1"/>
          <c:tx>
            <c:strRef>
              <c:f>Feuil8!$E$6</c:f>
              <c:strCache>
                <c:ptCount val="1"/>
                <c:pt idx="0">
                  <c:v>Thermique fossile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Feuil8!$C$7:$C$16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Feuil8!$E$7:$E$16</c:f>
              <c:numCache>
                <c:formatCode>0.00</c:formatCode>
                <c:ptCount val="10"/>
                <c:pt idx="0">
                  <c:v>3.8099999999999996</c:v>
                </c:pt>
                <c:pt idx="1">
                  <c:v>5.3500000000000005</c:v>
                </c:pt>
                <c:pt idx="2">
                  <c:v>8.42</c:v>
                </c:pt>
                <c:pt idx="3">
                  <c:v>11.010000000000002</c:v>
                </c:pt>
                <c:pt idx="4">
                  <c:v>8.9099999999999984</c:v>
                </c:pt>
                <c:pt idx="5">
                  <c:v>9.879999999999999</c:v>
                </c:pt>
                <c:pt idx="6">
                  <c:v>9.48</c:v>
                </c:pt>
                <c:pt idx="7">
                  <c:v>9.27</c:v>
                </c:pt>
                <c:pt idx="8">
                  <c:v>11.049999999999999</c:v>
                </c:pt>
                <c:pt idx="9">
                  <c:v>4.05</c:v>
                </c:pt>
              </c:numCache>
            </c:numRef>
          </c:val>
          <c:extLst>
            <c:ext xmlns:c16="http://schemas.microsoft.com/office/drawing/2014/chart" uri="{C3380CC4-5D6E-409C-BE32-E72D297353CC}">
              <c16:uniqueId val="{00000001-D6D1-4596-8F64-7102051E3255}"/>
            </c:ext>
          </c:extLst>
        </c:ser>
        <c:ser>
          <c:idx val="2"/>
          <c:order val="2"/>
          <c:tx>
            <c:strRef>
              <c:f>Feuil8!$F$6</c:f>
              <c:strCache>
                <c:ptCount val="1"/>
                <c:pt idx="0">
                  <c:v>Eolien</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Feuil8!$C$7:$C$16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Feuil8!$F$7:$F$16</c:f>
              <c:numCache>
                <c:formatCode>0.00</c:formatCode>
                <c:ptCount val="10"/>
                <c:pt idx="0">
                  <c:v>3.6427608979999997</c:v>
                </c:pt>
                <c:pt idx="1">
                  <c:v>4.9661425509999999</c:v>
                </c:pt>
                <c:pt idx="2">
                  <c:v>4.9424893570000012</c:v>
                </c:pt>
                <c:pt idx="3">
                  <c:v>5.7229430039999993</c:v>
                </c:pt>
                <c:pt idx="4">
                  <c:v>7.1444258170000001</c:v>
                </c:pt>
                <c:pt idx="5">
                  <c:v>8.9334958990000004</c:v>
                </c:pt>
                <c:pt idx="6">
                  <c:v>11.609242932999997</c:v>
                </c:pt>
                <c:pt idx="7">
                  <c:v>10.328813735200001</c:v>
                </c:pt>
                <c:pt idx="8">
                  <c:v>10.826815545800001</c:v>
                </c:pt>
                <c:pt idx="9">
                  <c:v>5.1708628249000004</c:v>
                </c:pt>
              </c:numCache>
            </c:numRef>
          </c:val>
          <c:extLst>
            <c:ext xmlns:c16="http://schemas.microsoft.com/office/drawing/2014/chart" uri="{C3380CC4-5D6E-409C-BE32-E72D297353CC}">
              <c16:uniqueId val="{00000002-D6D1-4596-8F64-7102051E3255}"/>
            </c:ext>
          </c:extLst>
        </c:ser>
        <c:ser>
          <c:idx val="3"/>
          <c:order val="3"/>
          <c:tx>
            <c:strRef>
              <c:f>Feuil8!$G$6</c:f>
              <c:strCache>
                <c:ptCount val="1"/>
                <c:pt idx="0">
                  <c:v>Solaire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Feuil8!$C$7:$C$16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Feuil8!$G$7:$G$16</c:f>
              <c:numCache>
                <c:formatCode>0.00</c:formatCode>
                <c:ptCount val="10"/>
                <c:pt idx="0">
                  <c:v>0.117461551</c:v>
                </c:pt>
                <c:pt idx="1">
                  <c:v>0.27398880999999997</c:v>
                </c:pt>
                <c:pt idx="2">
                  <c:v>0.147987903</c:v>
                </c:pt>
                <c:pt idx="3">
                  <c:v>0.13043475600000004</c:v>
                </c:pt>
                <c:pt idx="4">
                  <c:v>0.14471348200000003</c:v>
                </c:pt>
                <c:pt idx="5">
                  <c:v>0.166107651</c:v>
                </c:pt>
                <c:pt idx="6">
                  <c:v>0.17307587699999996</c:v>
                </c:pt>
                <c:pt idx="7">
                  <c:v>0.281571407</c:v>
                </c:pt>
                <c:pt idx="8">
                  <c:v>0.46257568423599998</c:v>
                </c:pt>
                <c:pt idx="9">
                  <c:v>0.26810930656999998</c:v>
                </c:pt>
              </c:numCache>
            </c:numRef>
          </c:val>
          <c:extLst>
            <c:ext xmlns:c16="http://schemas.microsoft.com/office/drawing/2014/chart" uri="{C3380CC4-5D6E-409C-BE32-E72D297353CC}">
              <c16:uniqueId val="{00000003-D6D1-4596-8F64-7102051E3255}"/>
            </c:ext>
          </c:extLst>
        </c:ser>
        <c:ser>
          <c:idx val="4"/>
          <c:order val="4"/>
          <c:tx>
            <c:strRef>
              <c:f>Feuil8!$H$6</c:f>
              <c:strCache>
                <c:ptCount val="1"/>
                <c:pt idx="0">
                  <c:v>Thermique renouvelable et déchets</c:v>
                </c:pt>
              </c:strCache>
            </c:strRef>
          </c:tx>
          <c:spPr>
            <a:solidFill>
              <a:srgbClr val="92D050"/>
            </a:solidFill>
            <a:ln>
              <a:noFill/>
            </a:ln>
            <a:effectLst/>
          </c:spPr>
          <c:invertIfNegative val="0"/>
          <c:dLbls>
            <c:dLbl>
              <c:idx val="0"/>
              <c:layout>
                <c:manualLayout>
                  <c:x val="2.2087244616234127E-3"/>
                  <c:y val="-3.73602264206226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6D1-4596-8F64-7102051E3255}"/>
                </c:ext>
              </c:extLst>
            </c:dLbl>
            <c:dLbl>
              <c:idx val="1"/>
              <c:layout>
                <c:manualLayout>
                  <c:x val="-4.0492814019986281E-17"/>
                  <c:y val="-3.362420377856034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6D1-4596-8F64-7102051E3255}"/>
                </c:ext>
              </c:extLst>
            </c:dLbl>
            <c:dLbl>
              <c:idx val="2"/>
              <c:layout>
                <c:manualLayout>
                  <c:x val="0"/>
                  <c:y val="-3.73602264206226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6D1-4596-8F64-7102051E3255}"/>
                </c:ext>
              </c:extLst>
            </c:dLbl>
            <c:dLbl>
              <c:idx val="3"/>
              <c:layout>
                <c:manualLayout>
                  <c:x val="0"/>
                  <c:y val="-2.615215849443582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6D1-4596-8F64-7102051E3255}"/>
                </c:ext>
              </c:extLst>
            </c:dLbl>
            <c:dLbl>
              <c:idx val="4"/>
              <c:layout>
                <c:manualLayout>
                  <c:x val="-8.0985628039972562E-17"/>
                  <c:y val="-2.241613585237356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6D1-4596-8F64-7102051E3255}"/>
                </c:ext>
              </c:extLst>
            </c:dLbl>
            <c:dLbl>
              <c:idx val="5"/>
              <c:layout>
                <c:manualLayout>
                  <c:x val="0"/>
                  <c:y val="-3.362420377856034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6D1-4596-8F64-7102051E3255}"/>
                </c:ext>
              </c:extLst>
            </c:dLbl>
            <c:dLbl>
              <c:idx val="6"/>
              <c:layout>
                <c:manualLayout>
                  <c:x val="0"/>
                  <c:y val="-3.362420377856033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6D1-4596-8F64-7102051E3255}"/>
                </c:ext>
              </c:extLst>
            </c:dLbl>
            <c:dLbl>
              <c:idx val="7"/>
              <c:layout>
                <c:manualLayout>
                  <c:x val="0"/>
                  <c:y val="-3.73602264206226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6D1-4596-8F64-7102051E3255}"/>
                </c:ext>
              </c:extLst>
            </c:dLbl>
            <c:dLbl>
              <c:idx val="8"/>
              <c:layout>
                <c:manualLayout>
                  <c:x val="0"/>
                  <c:y val="-3.73602264206226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6D1-4596-8F64-7102051E3255}"/>
                </c:ext>
              </c:extLst>
            </c:dLbl>
            <c:dLbl>
              <c:idx val="9"/>
              <c:layout>
                <c:manualLayout>
                  <c:x val="-2.2087244616234127E-3"/>
                  <c:y val="-3.362420377856034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6D1-4596-8F64-7102051E3255}"/>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Feuil8!$C$7:$C$16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Feuil8!$H$7:$H$16</c:f>
              <c:numCache>
                <c:formatCode>0.00</c:formatCode>
                <c:ptCount val="10"/>
                <c:pt idx="0">
                  <c:v>0.78000000000000025</c:v>
                </c:pt>
                <c:pt idx="1">
                  <c:v>0.95999999999999985</c:v>
                </c:pt>
                <c:pt idx="2">
                  <c:v>0.96999999999999986</c:v>
                </c:pt>
                <c:pt idx="3">
                  <c:v>0.97</c:v>
                </c:pt>
                <c:pt idx="4">
                  <c:v>1.0499999999999998</c:v>
                </c:pt>
                <c:pt idx="5">
                  <c:v>1.0699999999999998</c:v>
                </c:pt>
                <c:pt idx="6">
                  <c:v>1.0799999999999998</c:v>
                </c:pt>
                <c:pt idx="7">
                  <c:v>0.97999999999999987</c:v>
                </c:pt>
                <c:pt idx="8">
                  <c:v>0.94</c:v>
                </c:pt>
                <c:pt idx="9">
                  <c:v>0.48000000000000004</c:v>
                </c:pt>
              </c:numCache>
            </c:numRef>
          </c:val>
          <c:extLst>
            <c:ext xmlns:c16="http://schemas.microsoft.com/office/drawing/2014/chart" uri="{C3380CC4-5D6E-409C-BE32-E72D297353CC}">
              <c16:uniqueId val="{00000004-D6D1-4596-8F64-7102051E3255}"/>
            </c:ext>
          </c:extLst>
        </c:ser>
        <c:ser>
          <c:idx val="5"/>
          <c:order val="5"/>
          <c:tx>
            <c:strRef>
              <c:f>Feuil8!$I$6</c:f>
              <c:strCache>
                <c:ptCount val="1"/>
                <c:pt idx="0">
                  <c:v>Hydaulique</c:v>
                </c:pt>
              </c:strCache>
            </c:strRef>
          </c:tx>
          <c:spPr>
            <a:solidFill>
              <a:schemeClr val="accent5"/>
            </a:solidFill>
            <a:ln>
              <a:noFill/>
            </a:ln>
            <a:effectLst/>
          </c:spPr>
          <c:invertIfNegative val="0"/>
          <c:dLbls>
            <c:delete val="1"/>
          </c:dLbls>
          <c:cat>
            <c:numRef>
              <c:f>Feuil8!$C$7:$C$16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Feuil8!$I$7:$I$16</c:f>
              <c:numCache>
                <c:formatCode>0.00</c:formatCode>
                <c:ptCount val="10"/>
                <c:pt idx="0">
                  <c:v>1.4628255999999999E-2</c:v>
                </c:pt>
                <c:pt idx="1">
                  <c:v>1.315711E-2</c:v>
                </c:pt>
                <c:pt idx="2">
                  <c:v>1.5556801E-2</c:v>
                </c:pt>
                <c:pt idx="3">
                  <c:v>2.3479080000000001E-3</c:v>
                </c:pt>
                <c:pt idx="4">
                  <c:v>0</c:v>
                </c:pt>
                <c:pt idx="5">
                  <c:v>0</c:v>
                </c:pt>
                <c:pt idx="6">
                  <c:v>0</c:v>
                </c:pt>
                <c:pt idx="7">
                  <c:v>1.0761159999999999E-2</c:v>
                </c:pt>
                <c:pt idx="8">
                  <c:v>0</c:v>
                </c:pt>
                <c:pt idx="9">
                  <c:v>0</c:v>
                </c:pt>
              </c:numCache>
            </c:numRef>
          </c:val>
          <c:extLst>
            <c:ext xmlns:c16="http://schemas.microsoft.com/office/drawing/2014/chart" uri="{C3380CC4-5D6E-409C-BE32-E72D297353CC}">
              <c16:uniqueId val="{00000005-D6D1-4596-8F64-7102051E3255}"/>
            </c:ext>
          </c:extLst>
        </c:ser>
        <c:dLbls>
          <c:dLblPos val="ctr"/>
          <c:showLegendKey val="0"/>
          <c:showVal val="1"/>
          <c:showCatName val="0"/>
          <c:showSerName val="0"/>
          <c:showPercent val="0"/>
          <c:showBubbleSize val="0"/>
        </c:dLbls>
        <c:gapWidth val="150"/>
        <c:overlap val="100"/>
        <c:axId val="880032608"/>
        <c:axId val="880033024"/>
      </c:barChart>
      <c:catAx>
        <c:axId val="880032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80033024"/>
        <c:crosses val="autoZero"/>
        <c:auto val="1"/>
        <c:lblAlgn val="ctr"/>
        <c:lblOffset val="100"/>
        <c:noMultiLvlLbl val="0"/>
      </c:catAx>
      <c:valAx>
        <c:axId val="88003302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880032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Parc</a:t>
            </a:r>
            <a:r>
              <a:rPr lang="en-US" dirty="0"/>
              <a:t> </a:t>
            </a:r>
            <a:r>
              <a:rPr lang="en-US" dirty="0" err="1"/>
              <a:t>photovoltaique</a:t>
            </a:r>
            <a:r>
              <a:rPr lang="en-US" baseline="0" dirty="0"/>
              <a:t> </a:t>
            </a:r>
            <a:r>
              <a:rPr lang="en-US" baseline="0" dirty="0" err="1"/>
              <a:t>installé</a:t>
            </a:r>
            <a:r>
              <a:rPr lang="en-US" baseline="0" dirty="0"/>
              <a:t> </a:t>
            </a:r>
            <a:r>
              <a:rPr lang="en-US" baseline="0" dirty="0" err="1"/>
              <a:t>dans</a:t>
            </a:r>
            <a:r>
              <a:rPr lang="en-US" baseline="0" dirty="0"/>
              <a:t> les HDF</a:t>
            </a:r>
            <a:r>
              <a:rPr lang="en-US" dirty="0"/>
              <a:t> (GW)</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'dl_graph_843_fr(2)'!$D$1</c:f>
              <c:strCache>
                <c:ptCount val="1"/>
                <c:pt idx="0">
                  <c:v>Valeur (GW)</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'dl_graph_843_fr(2)'!$E$3433:$E$3535</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'dl_graph_843_fr(2)'!$D$2:$D$3535</c:f>
              <c:numCache>
                <c:formatCode>0.00</c:formatCode>
                <c:ptCount val="10"/>
                <c:pt idx="0">
                  <c:v>0.11999700000000001</c:v>
                </c:pt>
                <c:pt idx="1">
                  <c:v>0.124913</c:v>
                </c:pt>
                <c:pt idx="2">
                  <c:v>0.129694</c:v>
                </c:pt>
                <c:pt idx="3">
                  <c:v>0.13630824999999999</c:v>
                </c:pt>
                <c:pt idx="4">
                  <c:v>0.15991240000000001</c:v>
                </c:pt>
                <c:pt idx="5">
                  <c:v>0.17184511</c:v>
                </c:pt>
                <c:pt idx="6">
                  <c:v>0.19508196</c:v>
                </c:pt>
                <c:pt idx="7">
                  <c:v>0.34399967999999997</c:v>
                </c:pt>
                <c:pt idx="8">
                  <c:v>0.424279709</c:v>
                </c:pt>
                <c:pt idx="9">
                  <c:v>0.46159750900000002</c:v>
                </c:pt>
              </c:numCache>
            </c:numRef>
          </c:val>
          <c:extLst>
            <c:ext xmlns:c16="http://schemas.microsoft.com/office/drawing/2014/chart" uri="{C3380CC4-5D6E-409C-BE32-E72D297353CC}">
              <c16:uniqueId val="{00000000-A69C-436A-BF17-58C8C47E3944}"/>
            </c:ext>
          </c:extLst>
        </c:ser>
        <c:dLbls>
          <c:dLblPos val="outEnd"/>
          <c:showLegendKey val="0"/>
          <c:showVal val="1"/>
          <c:showCatName val="0"/>
          <c:showSerName val="0"/>
          <c:showPercent val="0"/>
          <c:showBubbleSize val="0"/>
        </c:dLbls>
        <c:gapWidth val="219"/>
        <c:overlap val="-27"/>
        <c:axId val="172607279"/>
        <c:axId val="172595215"/>
      </c:barChart>
      <c:catAx>
        <c:axId val="172607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2595215"/>
        <c:crosses val="autoZero"/>
        <c:auto val="1"/>
        <c:lblAlgn val="ctr"/>
        <c:lblOffset val="100"/>
        <c:noMultiLvlLbl val="0"/>
      </c:catAx>
      <c:valAx>
        <c:axId val="17259521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7260727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600"/>
              <a:t>Part moyenne des ETP entre 2018 et 2050</a:t>
            </a:r>
          </a:p>
        </c:rich>
      </c:tx>
      <c:layout>
        <c:manualLayout>
          <c:xMode val="edge"/>
          <c:yMode val="edge"/>
          <c:x val="0.11659011373578303"/>
          <c:y val="4.1666666666666664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790-406E-A698-1F1B3235BDC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790-406E-A698-1F1B3235BDC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D790-406E-A698-1F1B3235BDC4}"/>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D790-406E-A698-1F1B3235BDC4}"/>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D790-406E-A698-1F1B3235BDC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fr-F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Feuil1!$A$3:$A$7</c:f>
              <c:strCache>
                <c:ptCount val="5"/>
                <c:pt idx="0">
                  <c:v>fabrication d'équipement HDF (ETP)</c:v>
                </c:pt>
                <c:pt idx="1">
                  <c:v>Etudes (ETP)</c:v>
                </c:pt>
                <c:pt idx="2">
                  <c:v>Montage (ETP)</c:v>
                </c:pt>
                <c:pt idx="3">
                  <c:v>Raccordement (ETO)</c:v>
                </c:pt>
                <c:pt idx="4">
                  <c:v>Exploitation et maintenance (ETP)</c:v>
                </c:pt>
              </c:strCache>
            </c:strRef>
          </c:cat>
          <c:val>
            <c:numRef>
              <c:f>Feuil1!$B$3:$B$7</c:f>
              <c:numCache>
                <c:formatCode>0%</c:formatCode>
                <c:ptCount val="5"/>
                <c:pt idx="0">
                  <c:v>0.06</c:v>
                </c:pt>
                <c:pt idx="1">
                  <c:v>7.0000000000000007E-2</c:v>
                </c:pt>
                <c:pt idx="2">
                  <c:v>0.31</c:v>
                </c:pt>
                <c:pt idx="3">
                  <c:v>0.23</c:v>
                </c:pt>
                <c:pt idx="4">
                  <c:v>0.33</c:v>
                </c:pt>
              </c:numCache>
            </c:numRef>
          </c:val>
          <c:extLst>
            <c:ext xmlns:c16="http://schemas.microsoft.com/office/drawing/2014/chart" uri="{C3380CC4-5D6E-409C-BE32-E72D297353CC}">
              <c16:uniqueId val="{0000000A-D790-406E-A698-1F1B3235BDC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fr-FR"/>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C45CB3-B900-4C5A-AF8E-401B8506A421}" type="datetimeFigureOut">
              <a:rPr lang="fr-FR" smtClean="0"/>
              <a:t>12/09/2023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761603-1BF7-445A-8C07-A7E5093A86B9}" type="slidenum">
              <a:rPr lang="fr-FR" smtClean="0"/>
              <a:t>‹N°›</a:t>
            </a:fld>
            <a:endParaRPr lang="fr-FR"/>
          </a:p>
        </p:txBody>
      </p:sp>
    </p:spTree>
    <p:extLst>
      <p:ext uri="{BB962C8B-B14F-4D97-AF65-F5344CB8AC3E}">
        <p14:creationId xmlns:p14="http://schemas.microsoft.com/office/powerpoint/2010/main" val="2765252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Deux</a:t>
            </a:r>
            <a:r>
              <a:rPr lang="fr-FR" baseline="0" dirty="0"/>
              <a:t> facteurs ont contribué à l’augmentation significative du nombre d’installations de panneaux PV :</a:t>
            </a:r>
          </a:p>
          <a:p>
            <a:pPr marL="171450" indent="-171450">
              <a:buFont typeface="Arial" panose="020B0604020202020204" pitchFamily="34" charset="0"/>
              <a:buChar char="•"/>
            </a:pPr>
            <a:r>
              <a:rPr lang="fr-FR" baseline="0" dirty="0"/>
              <a:t>Le décret de septembre 2021 a modifié celui de 2017, en étant beaucoup plus généreux pour les  producteurs (et la nouvelle loi sur le rachat de l’énergie pour les production &lt;500 </a:t>
            </a:r>
            <a:r>
              <a:rPr lang="fr-FR" baseline="0" dirty="0" err="1"/>
              <a:t>kWc</a:t>
            </a:r>
            <a:r>
              <a:rPr lang="fr-FR" baseline="0" dirty="0"/>
              <a:t>) (https://www.legifrance.gouv.fr/jorf/id/JORFTEXT000044173060). Les fournisseurs, informés de ces dispositions, ont pu anticiper la prise de commande et par suite d’installer les PV.</a:t>
            </a:r>
          </a:p>
          <a:p>
            <a:pPr marL="171450" indent="-171450">
              <a:buFont typeface="Arial" panose="020B0604020202020204" pitchFamily="34" charset="0"/>
              <a:buChar char="•"/>
            </a:pPr>
            <a:r>
              <a:rPr lang="fr-FR" baseline="0" dirty="0"/>
              <a:t>La crise du Covid19, provoquant le confinement des particuliers chez eux et donc la facilité d’étudier les solution en matière d’énergie, et l’arrêt totale des entreprise durant la période du </a:t>
            </a:r>
            <a:r>
              <a:rPr lang="fr-FR" baseline="0" dirty="0" err="1"/>
              <a:t>Covid</a:t>
            </a:r>
            <a:r>
              <a:rPr lang="fr-FR" baseline="0" dirty="0"/>
              <a:t>, et qui ont repris leurs activité courant 2021.</a:t>
            </a:r>
            <a:endParaRPr lang="fr-FR" dirty="0"/>
          </a:p>
        </p:txBody>
      </p:sp>
      <p:sp>
        <p:nvSpPr>
          <p:cNvPr id="4" name="Espace réservé du numéro de diapositive 3"/>
          <p:cNvSpPr>
            <a:spLocks noGrp="1"/>
          </p:cNvSpPr>
          <p:nvPr>
            <p:ph type="sldNum" sz="quarter" idx="10"/>
          </p:nvPr>
        </p:nvSpPr>
        <p:spPr/>
        <p:txBody>
          <a:bodyPr/>
          <a:lstStyle/>
          <a:p>
            <a:fld id="{B47C7F45-C8B6-48F3-9E99-449A597CF57D}" type="slidenum">
              <a:rPr lang="fr-FR" smtClean="0"/>
              <a:t>6</a:t>
            </a:fld>
            <a:endParaRPr lang="fr-FR"/>
          </a:p>
        </p:txBody>
      </p:sp>
    </p:spTree>
    <p:extLst>
      <p:ext uri="{BB962C8B-B14F-4D97-AF65-F5344CB8AC3E}">
        <p14:creationId xmlns:p14="http://schemas.microsoft.com/office/powerpoint/2010/main" val="2908083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a:p>
        </p:txBody>
      </p:sp>
      <p:sp>
        <p:nvSpPr>
          <p:cNvPr id="4" name="Espace réservé du numéro de diapositive 3"/>
          <p:cNvSpPr>
            <a:spLocks noGrp="1"/>
          </p:cNvSpPr>
          <p:nvPr>
            <p:ph type="sldNum" sz="quarter" idx="5"/>
          </p:nvPr>
        </p:nvSpPr>
        <p:spPr/>
        <p:txBody>
          <a:bodyPr/>
          <a:lstStyle/>
          <a:p>
            <a:fld id="{DAC4B3B3-6C2B-4D55-9F2F-72E962DCEE60}" type="slidenum">
              <a:rPr lang="en-US" smtClean="0"/>
              <a:t>31</a:t>
            </a:fld>
            <a:endParaRPr lang="en-US"/>
          </a:p>
        </p:txBody>
      </p:sp>
    </p:spTree>
    <p:extLst>
      <p:ext uri="{BB962C8B-B14F-4D97-AF65-F5344CB8AC3E}">
        <p14:creationId xmlns:p14="http://schemas.microsoft.com/office/powerpoint/2010/main" val="1233425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a:t>
            </a:r>
            <a:r>
              <a:rPr kumimoji="0" lang="fr-FR" sz="12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La loi rend également possible la création </a:t>
            </a:r>
            <a:r>
              <a:rPr kumimoji="0" lang="fr-FR" sz="1200" b="1" i="0" u="sng"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d’appels d’offre </a:t>
            </a:r>
            <a:r>
              <a:rPr lang="fr-FR" sz="1200" b="1" u="sng" dirty="0">
                <a:solidFill>
                  <a:srgbClr val="000000"/>
                </a:solidFill>
                <a:latin typeface="Roboto Light" panose="02000000000000000000" pitchFamily="2" charset="0"/>
                <a:ea typeface="Roboto Light" panose="02000000000000000000" pitchFamily="2" charset="0"/>
              </a:rPr>
              <a:t>dédiés</a:t>
            </a:r>
            <a:r>
              <a:rPr lang="fr-FR" sz="1200" dirty="0">
                <a:solidFill>
                  <a:srgbClr val="000000"/>
                </a:solidFill>
                <a:latin typeface="Roboto Light" panose="02000000000000000000" pitchFamily="2" charset="0"/>
                <a:ea typeface="Roboto Light" panose="02000000000000000000" pitchFamily="2" charset="0"/>
              </a:rPr>
              <a:t> à l’</a:t>
            </a:r>
            <a:r>
              <a:rPr lang="fr-FR" sz="1200" dirty="0" err="1">
                <a:solidFill>
                  <a:srgbClr val="000000"/>
                </a:solidFill>
                <a:latin typeface="Roboto Light" panose="02000000000000000000" pitchFamily="2" charset="0"/>
                <a:ea typeface="Roboto Light" panose="02000000000000000000" pitchFamily="2" charset="0"/>
              </a:rPr>
              <a:t>agrivoltaïsme</a:t>
            </a:r>
            <a:r>
              <a:rPr lang="fr-FR" sz="1200" dirty="0">
                <a:solidFill>
                  <a:srgbClr val="000000"/>
                </a:solidFill>
                <a:latin typeface="Roboto Light" panose="02000000000000000000" pitchFamily="2" charset="0"/>
                <a:ea typeface="Roboto Light" panose="02000000000000000000" pitchFamily="2" charset="0"/>
              </a:rPr>
              <a:t> et confirme </a:t>
            </a:r>
            <a:r>
              <a:rPr lang="fr-FR" sz="1200" b="1" u="sng" dirty="0">
                <a:solidFill>
                  <a:srgbClr val="000000"/>
                </a:solidFill>
                <a:latin typeface="Roboto Light" panose="02000000000000000000" pitchFamily="2" charset="0"/>
                <a:ea typeface="Roboto Light" panose="02000000000000000000" pitchFamily="2" charset="0"/>
              </a:rPr>
              <a:t>l’éligibilité des parcelles à la PAC</a:t>
            </a:r>
            <a:r>
              <a:rPr lang="fr-FR" sz="1200" dirty="0">
                <a:solidFill>
                  <a:srgbClr val="000000"/>
                </a:solidFill>
                <a:latin typeface="Roboto Light" panose="02000000000000000000" pitchFamily="2" charset="0"/>
                <a:ea typeface="Roboto Light" panose="02000000000000000000" pitchFamily="2" charset="0"/>
              </a:rPr>
              <a:t>. »</a:t>
            </a:r>
            <a:endParaRPr kumimoji="0" lang="fr-FR" sz="12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r>
              <a:rPr lang="fr-FR" dirty="0"/>
              <a:t>PV sol parcelle exclue de la PAC</a:t>
            </a:r>
          </a:p>
          <a:p>
            <a:r>
              <a:rPr lang="fr-FR" dirty="0" err="1"/>
              <a:t>Agrivoltaïsme</a:t>
            </a:r>
            <a:r>
              <a:rPr lang="fr-FR" dirty="0"/>
              <a:t> : ratio qui intervient au niveau du % de surface.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=&gt; </a:t>
            </a:r>
            <a:r>
              <a:rPr kumimoji="0" lang="fr-FR" sz="12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La loi rend également possible la création </a:t>
            </a:r>
            <a:r>
              <a:rPr kumimoji="0" lang="fr-FR" sz="1200" b="1" i="0" u="sng"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d’appels d’offre </a:t>
            </a:r>
            <a:r>
              <a:rPr lang="fr-FR" sz="1200" b="1" u="sng" dirty="0">
                <a:solidFill>
                  <a:srgbClr val="000000"/>
                </a:solidFill>
                <a:latin typeface="Roboto Light" panose="02000000000000000000" pitchFamily="2" charset="0"/>
                <a:ea typeface="Roboto Light" panose="02000000000000000000" pitchFamily="2" charset="0"/>
              </a:rPr>
              <a:t>dédiés</a:t>
            </a:r>
            <a:r>
              <a:rPr lang="fr-FR" sz="1200" dirty="0">
                <a:solidFill>
                  <a:srgbClr val="000000"/>
                </a:solidFill>
                <a:latin typeface="Roboto Light" panose="02000000000000000000" pitchFamily="2" charset="0"/>
                <a:ea typeface="Roboto Light" panose="02000000000000000000" pitchFamily="2" charset="0"/>
              </a:rPr>
              <a:t> à l’</a:t>
            </a:r>
            <a:r>
              <a:rPr lang="fr-FR" sz="1200" dirty="0" err="1">
                <a:solidFill>
                  <a:srgbClr val="000000"/>
                </a:solidFill>
                <a:latin typeface="Roboto Light" panose="02000000000000000000" pitchFamily="2" charset="0"/>
                <a:ea typeface="Roboto Light" panose="02000000000000000000" pitchFamily="2" charset="0"/>
              </a:rPr>
              <a:t>agrivoltaïsme</a:t>
            </a:r>
            <a:r>
              <a:rPr lang="fr-FR" sz="1200" dirty="0">
                <a:solidFill>
                  <a:srgbClr val="000000"/>
                </a:solidFill>
                <a:latin typeface="Roboto Light" panose="02000000000000000000" pitchFamily="2" charset="0"/>
                <a:ea typeface="Roboto Light" panose="02000000000000000000" pitchFamily="2" charset="0"/>
              </a:rPr>
              <a:t> ; attention à </a:t>
            </a:r>
            <a:r>
              <a:rPr lang="fr-FR" sz="1200" b="1" u="sng" dirty="0">
                <a:solidFill>
                  <a:srgbClr val="000000"/>
                </a:solidFill>
                <a:latin typeface="Roboto Light" panose="02000000000000000000" pitchFamily="2" charset="0"/>
                <a:ea typeface="Roboto Light" panose="02000000000000000000" pitchFamily="2" charset="0"/>
              </a:rPr>
              <a:t>l’éligibilité des parcelles à la PAC</a:t>
            </a:r>
            <a:r>
              <a:rPr lang="fr-FR" sz="1200" dirty="0">
                <a:solidFill>
                  <a:srgbClr val="000000"/>
                </a:solidFill>
                <a:latin typeface="Roboto Light" panose="02000000000000000000" pitchFamily="2" charset="0"/>
                <a:ea typeface="Roboto Light" panose="02000000000000000000" pitchFamily="2" charset="0"/>
              </a:rPr>
              <a:t>.</a:t>
            </a:r>
            <a:endParaRPr kumimoji="0" lang="fr-FR" sz="12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endParaRPr lang="fr-FR" dirty="0"/>
          </a:p>
          <a:p>
            <a:r>
              <a:rPr lang="fr-FR" dirty="0" err="1"/>
              <a:t>AgriPV</a:t>
            </a:r>
            <a:r>
              <a:rPr lang="fr-FR" dirty="0"/>
              <a:t> prioritaire sur le projet qui subsistera au PV</a:t>
            </a:r>
          </a:p>
          <a:p>
            <a:r>
              <a:rPr lang="fr-FR" dirty="0"/>
              <a:t>Conservation du fermage en NPC</a:t>
            </a:r>
          </a:p>
        </p:txBody>
      </p:sp>
      <p:sp>
        <p:nvSpPr>
          <p:cNvPr id="4" name="Espace réservé du numéro de diapositive 3"/>
          <p:cNvSpPr>
            <a:spLocks noGrp="1"/>
          </p:cNvSpPr>
          <p:nvPr>
            <p:ph type="sldNum" sz="quarter" idx="5"/>
          </p:nvPr>
        </p:nvSpPr>
        <p:spPr/>
        <p:txBody>
          <a:bodyPr/>
          <a:lstStyle/>
          <a:p>
            <a:fld id="{AD761603-1BF7-445A-8C07-A7E5093A86B9}" type="slidenum">
              <a:rPr lang="fr-FR" smtClean="0"/>
              <a:t>34</a:t>
            </a:fld>
            <a:endParaRPr lang="fr-FR"/>
          </a:p>
        </p:txBody>
      </p:sp>
    </p:spTree>
    <p:extLst>
      <p:ext uri="{BB962C8B-B14F-4D97-AF65-F5344CB8AC3E}">
        <p14:creationId xmlns:p14="http://schemas.microsoft.com/office/powerpoint/2010/main" val="3620916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 qui seront identifiés par le préfet sur proposition des CDPENAF. « </a:t>
            </a:r>
            <a:endParaRPr lang="fr-FR" dirty="0"/>
          </a:p>
          <a:p>
            <a:r>
              <a:rPr lang="fr-FR" dirty="0"/>
              <a:t>=&gt; Qui seront proposée par les Chambre d’Agri et qui seront validées par le préfet et passera dans tous les cas par CDPENAF</a:t>
            </a:r>
          </a:p>
        </p:txBody>
      </p:sp>
      <p:sp>
        <p:nvSpPr>
          <p:cNvPr id="4" name="Espace réservé du numéro de diapositive 3"/>
          <p:cNvSpPr>
            <a:spLocks noGrp="1"/>
          </p:cNvSpPr>
          <p:nvPr>
            <p:ph type="sldNum" sz="quarter" idx="5"/>
          </p:nvPr>
        </p:nvSpPr>
        <p:spPr/>
        <p:txBody>
          <a:bodyPr/>
          <a:lstStyle/>
          <a:p>
            <a:fld id="{AD761603-1BF7-445A-8C07-A7E5093A86B9}" type="slidenum">
              <a:rPr lang="fr-FR" smtClean="0"/>
              <a:t>35</a:t>
            </a:fld>
            <a:endParaRPr lang="fr-FR"/>
          </a:p>
        </p:txBody>
      </p:sp>
    </p:spTree>
    <p:extLst>
      <p:ext uri="{BB962C8B-B14F-4D97-AF65-F5344CB8AC3E}">
        <p14:creationId xmlns:p14="http://schemas.microsoft.com/office/powerpoint/2010/main" val="3831999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Nord Pas de Calais</a:t>
            </a:r>
          </a:p>
          <a:p>
            <a:r>
              <a:rPr lang="fr-FR" dirty="0"/>
              <a:t>Ombrière de culture attention : </a:t>
            </a:r>
          </a:p>
          <a:p>
            <a:r>
              <a:rPr lang="fr-FR" dirty="0"/>
              <a:t>+ jachère rien qui est tranché</a:t>
            </a:r>
          </a:p>
        </p:txBody>
      </p:sp>
      <p:sp>
        <p:nvSpPr>
          <p:cNvPr id="4" name="Espace réservé du numéro de diapositive 3"/>
          <p:cNvSpPr>
            <a:spLocks noGrp="1"/>
          </p:cNvSpPr>
          <p:nvPr>
            <p:ph type="sldNum" sz="quarter" idx="5"/>
          </p:nvPr>
        </p:nvSpPr>
        <p:spPr/>
        <p:txBody>
          <a:bodyPr/>
          <a:lstStyle/>
          <a:p>
            <a:fld id="{AD761603-1BF7-445A-8C07-A7E5093A86B9}" type="slidenum">
              <a:rPr lang="fr-FR" smtClean="0"/>
              <a:t>36</a:t>
            </a:fld>
            <a:endParaRPr lang="fr-FR"/>
          </a:p>
        </p:txBody>
      </p:sp>
    </p:spTree>
    <p:extLst>
      <p:ext uri="{BB962C8B-B14F-4D97-AF65-F5344CB8AC3E}">
        <p14:creationId xmlns:p14="http://schemas.microsoft.com/office/powerpoint/2010/main" val="2263170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3C4017-EBDE-4EF3-B316-D7787076282A}" type="slidenum">
              <a:rPr kumimoji="0" lang="fr-FR"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fr-FR"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745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4C65B88-C56D-4F82-9D55-6E03AC7CCA83}" type="slidenum">
              <a:rPr lang="fr-FR" smtClean="0"/>
              <a:t>39</a:t>
            </a:fld>
            <a:endParaRPr lang="fr-FR"/>
          </a:p>
        </p:txBody>
      </p:sp>
    </p:spTree>
    <p:extLst>
      <p:ext uri="{BB962C8B-B14F-4D97-AF65-F5344CB8AC3E}">
        <p14:creationId xmlns:p14="http://schemas.microsoft.com/office/powerpoint/2010/main" val="4101533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EPCI</a:t>
            </a:r>
          </a:p>
        </p:txBody>
      </p:sp>
      <p:sp>
        <p:nvSpPr>
          <p:cNvPr id="4" name="Espace réservé du numéro de diapositive 3"/>
          <p:cNvSpPr>
            <a:spLocks noGrp="1"/>
          </p:cNvSpPr>
          <p:nvPr>
            <p:ph type="sldNum" sz="quarter" idx="5"/>
          </p:nvPr>
        </p:nvSpPr>
        <p:spPr/>
        <p:txBody>
          <a:bodyPr/>
          <a:lstStyle/>
          <a:p>
            <a:fld id="{AD761603-1BF7-445A-8C07-A7E5093A86B9}" type="slidenum">
              <a:rPr lang="fr-FR" smtClean="0"/>
              <a:t>47</a:t>
            </a:fld>
            <a:endParaRPr lang="fr-FR"/>
          </a:p>
        </p:txBody>
      </p:sp>
    </p:spTree>
    <p:extLst>
      <p:ext uri="{BB962C8B-B14F-4D97-AF65-F5344CB8AC3E}">
        <p14:creationId xmlns:p14="http://schemas.microsoft.com/office/powerpoint/2010/main" val="735390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EPCI</a:t>
            </a:r>
          </a:p>
        </p:txBody>
      </p:sp>
      <p:sp>
        <p:nvSpPr>
          <p:cNvPr id="4" name="Espace réservé du numéro de diapositive 3"/>
          <p:cNvSpPr>
            <a:spLocks noGrp="1"/>
          </p:cNvSpPr>
          <p:nvPr>
            <p:ph type="sldNum" sz="quarter" idx="5"/>
          </p:nvPr>
        </p:nvSpPr>
        <p:spPr/>
        <p:txBody>
          <a:bodyPr/>
          <a:lstStyle/>
          <a:p>
            <a:fld id="{AD761603-1BF7-445A-8C07-A7E5093A86B9}" type="slidenum">
              <a:rPr lang="fr-FR" smtClean="0"/>
              <a:t>48</a:t>
            </a:fld>
            <a:endParaRPr lang="fr-FR"/>
          </a:p>
        </p:txBody>
      </p:sp>
    </p:spTree>
    <p:extLst>
      <p:ext uri="{BB962C8B-B14F-4D97-AF65-F5344CB8AC3E}">
        <p14:creationId xmlns:p14="http://schemas.microsoft.com/office/powerpoint/2010/main" val="1712378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PlaceHolder 1"/>
          <p:cNvSpPr>
            <a:spLocks noGrp="1" noRot="1" noChangeAspect="1"/>
          </p:cNvSpPr>
          <p:nvPr>
            <p:ph type="sldImg"/>
          </p:nvPr>
        </p:nvSpPr>
        <p:spPr>
          <a:xfrm>
            <a:off x="593725" y="1349375"/>
            <a:ext cx="6472238" cy="3640138"/>
          </a:xfrm>
          <a:prstGeom prst="rect">
            <a:avLst/>
          </a:prstGeom>
          <a:ln w="0">
            <a:noFill/>
          </a:ln>
        </p:spPr>
      </p:sp>
      <p:sp>
        <p:nvSpPr>
          <p:cNvPr id="468" name="PlaceHolder 2"/>
          <p:cNvSpPr>
            <a:spLocks noGrp="1"/>
          </p:cNvSpPr>
          <p:nvPr>
            <p:ph type="body"/>
          </p:nvPr>
        </p:nvSpPr>
        <p:spPr>
          <a:xfrm>
            <a:off x="840600" y="5469840"/>
            <a:ext cx="6723720" cy="5179680"/>
          </a:xfrm>
          <a:prstGeom prst="rect">
            <a:avLst/>
          </a:prstGeom>
          <a:noFill/>
          <a:ln w="0">
            <a:noFill/>
          </a:ln>
        </p:spPr>
        <p:txBody>
          <a:bodyPr lIns="0" tIns="0" rIns="0" bIns="0" anchor="t">
            <a:noAutofit/>
          </a:bodyPr>
          <a:lstStyle/>
          <a:p>
            <a:endParaRPr lang="fr-FR" sz="2000" b="0" strike="noStrike" spc="-1">
              <a:latin typeface="Arial"/>
            </a:endParaRPr>
          </a:p>
        </p:txBody>
      </p:sp>
      <p:sp>
        <p:nvSpPr>
          <p:cNvPr id="469" name="PlaceHolder 3"/>
          <p:cNvSpPr>
            <a:spLocks noGrp="1"/>
          </p:cNvSpPr>
          <p:nvPr>
            <p:ph type="sldNum"/>
          </p:nvPr>
        </p:nvSpPr>
        <p:spPr>
          <a:xfrm>
            <a:off x="4758840" y="10940400"/>
            <a:ext cx="3646440" cy="573120"/>
          </a:xfrm>
          <a:prstGeom prst="rect">
            <a:avLst/>
          </a:prstGeom>
          <a:noFill/>
          <a:ln w="0">
            <a:noFill/>
          </a:ln>
        </p:spPr>
        <p:txBody>
          <a:bodyPr lIns="0" tIns="0" rIns="0" bIns="0" anchor="b">
            <a:noAutofit/>
          </a:bodyPr>
          <a:lstStyle/>
          <a:p>
            <a:pPr algn="r">
              <a:lnSpc>
                <a:spcPct val="100000"/>
              </a:lnSpc>
              <a:buNone/>
              <a:tabLst>
                <a:tab pos="0" algn="l"/>
              </a:tabLst>
            </a:pPr>
            <a:fld id="{E5346F1E-58C1-42DD-A962-328F61A152C8}" type="slidenum">
              <a:rPr lang="fr-FR" sz="1400" b="0" strike="noStrike" spc="-1">
                <a:solidFill>
                  <a:srgbClr val="000000"/>
                </a:solidFill>
                <a:latin typeface="Times New Roman"/>
                <a:ea typeface="DejaVu Sans"/>
              </a:rPr>
              <a:t>11</a:t>
            </a:fld>
            <a:endParaRPr lang="fr-FR" sz="1400" b="0" strike="noStrike" spc="-1">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PlaceHolder 1"/>
          <p:cNvSpPr>
            <a:spLocks noGrp="1" noRot="1" noChangeAspect="1"/>
          </p:cNvSpPr>
          <p:nvPr>
            <p:ph type="sldImg"/>
          </p:nvPr>
        </p:nvSpPr>
        <p:spPr>
          <a:xfrm>
            <a:off x="593725" y="1349375"/>
            <a:ext cx="6472238" cy="3640138"/>
          </a:xfrm>
          <a:prstGeom prst="rect">
            <a:avLst/>
          </a:prstGeom>
          <a:ln w="0">
            <a:noFill/>
          </a:ln>
        </p:spPr>
      </p:sp>
      <p:sp>
        <p:nvSpPr>
          <p:cNvPr id="471" name="PlaceHolder 2"/>
          <p:cNvSpPr>
            <a:spLocks noGrp="1"/>
          </p:cNvSpPr>
          <p:nvPr>
            <p:ph type="body"/>
          </p:nvPr>
        </p:nvSpPr>
        <p:spPr>
          <a:xfrm>
            <a:off x="840600" y="5469840"/>
            <a:ext cx="6723720" cy="5179680"/>
          </a:xfrm>
          <a:prstGeom prst="rect">
            <a:avLst/>
          </a:prstGeom>
          <a:noFill/>
          <a:ln w="0">
            <a:noFill/>
          </a:ln>
        </p:spPr>
        <p:txBody>
          <a:bodyPr lIns="0" tIns="0" rIns="0" bIns="0" anchor="t">
            <a:noAutofit/>
          </a:bodyPr>
          <a:lstStyle/>
          <a:p>
            <a:endParaRPr lang="fr-FR" sz="2000" b="0" strike="noStrike" spc="-1">
              <a:latin typeface="Arial"/>
            </a:endParaRPr>
          </a:p>
        </p:txBody>
      </p:sp>
      <p:sp>
        <p:nvSpPr>
          <p:cNvPr id="472" name="PlaceHolder 3"/>
          <p:cNvSpPr>
            <a:spLocks noGrp="1"/>
          </p:cNvSpPr>
          <p:nvPr>
            <p:ph type="sldNum"/>
          </p:nvPr>
        </p:nvSpPr>
        <p:spPr>
          <a:xfrm>
            <a:off x="4758840" y="10940400"/>
            <a:ext cx="3646440" cy="573120"/>
          </a:xfrm>
          <a:prstGeom prst="rect">
            <a:avLst/>
          </a:prstGeom>
          <a:noFill/>
          <a:ln w="0">
            <a:noFill/>
          </a:ln>
        </p:spPr>
        <p:txBody>
          <a:bodyPr lIns="0" tIns="0" rIns="0" bIns="0" anchor="b">
            <a:noAutofit/>
          </a:bodyPr>
          <a:lstStyle/>
          <a:p>
            <a:pPr algn="r">
              <a:lnSpc>
                <a:spcPct val="100000"/>
              </a:lnSpc>
              <a:buNone/>
              <a:tabLst>
                <a:tab pos="0" algn="l"/>
              </a:tabLst>
            </a:pPr>
            <a:fld id="{A556B57F-80B3-4E1C-828B-4BDF02D25100}" type="slidenum">
              <a:rPr lang="fr-FR" sz="1400" b="0" strike="noStrike" spc="-1">
                <a:solidFill>
                  <a:srgbClr val="000000"/>
                </a:solidFill>
                <a:latin typeface="Times New Roman"/>
                <a:ea typeface="DejaVu Sans"/>
              </a:rPr>
              <a:t>13</a:t>
            </a:fld>
            <a:endParaRPr lang="fr-FR" sz="14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Obligation solarisation ou végétalisation</a:t>
            </a:r>
          </a:p>
        </p:txBody>
      </p:sp>
      <p:sp>
        <p:nvSpPr>
          <p:cNvPr id="4" name="Espace réservé du numéro de diapositive 3"/>
          <p:cNvSpPr>
            <a:spLocks noGrp="1"/>
          </p:cNvSpPr>
          <p:nvPr>
            <p:ph type="sldNum" sz="quarter" idx="5"/>
          </p:nvPr>
        </p:nvSpPr>
        <p:spPr/>
        <p:txBody>
          <a:bodyPr/>
          <a:lstStyle/>
          <a:p>
            <a:fld id="{AD761603-1BF7-445A-8C07-A7E5093A86B9}" type="slidenum">
              <a:rPr lang="fr-FR" smtClean="0"/>
              <a:t>20</a:t>
            </a:fld>
            <a:endParaRPr lang="fr-FR"/>
          </a:p>
        </p:txBody>
      </p:sp>
    </p:spTree>
    <p:extLst>
      <p:ext uri="{BB962C8B-B14F-4D97-AF65-F5344CB8AC3E}">
        <p14:creationId xmlns:p14="http://schemas.microsoft.com/office/powerpoint/2010/main" val="2193042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ou végétalisation</a:t>
            </a:r>
          </a:p>
        </p:txBody>
      </p:sp>
      <p:sp>
        <p:nvSpPr>
          <p:cNvPr id="4" name="Espace réservé du numéro de diapositive 3"/>
          <p:cNvSpPr>
            <a:spLocks noGrp="1"/>
          </p:cNvSpPr>
          <p:nvPr>
            <p:ph type="sldNum" sz="quarter" idx="5"/>
          </p:nvPr>
        </p:nvSpPr>
        <p:spPr/>
        <p:txBody>
          <a:bodyPr/>
          <a:lstStyle/>
          <a:p>
            <a:fld id="{AD761603-1BF7-445A-8C07-A7E5093A86B9}" type="slidenum">
              <a:rPr lang="fr-FR" smtClean="0"/>
              <a:t>21</a:t>
            </a:fld>
            <a:endParaRPr lang="fr-FR"/>
          </a:p>
        </p:txBody>
      </p:sp>
    </p:spTree>
    <p:extLst>
      <p:ext uri="{BB962C8B-B14F-4D97-AF65-F5344CB8AC3E}">
        <p14:creationId xmlns:p14="http://schemas.microsoft.com/office/powerpoint/2010/main" val="1281163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AC4B3B3-6C2B-4D55-9F2F-72E962DCEE60}" type="slidenum">
              <a:rPr lang="en-US" smtClean="0"/>
              <a:t>24</a:t>
            </a:fld>
            <a:endParaRPr lang="en-US"/>
          </a:p>
        </p:txBody>
      </p:sp>
    </p:spTree>
    <p:extLst>
      <p:ext uri="{BB962C8B-B14F-4D97-AF65-F5344CB8AC3E}">
        <p14:creationId xmlns:p14="http://schemas.microsoft.com/office/powerpoint/2010/main" val="1792753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a:p>
            <a:r>
              <a:rPr lang="fr-FR"/>
              <a:t>Appel d’offre en 2016 remporté par ENGIE Green</a:t>
            </a:r>
          </a:p>
          <a:p>
            <a:r>
              <a:rPr lang="fr-FR"/>
              <a:t>Les permis de construire pour la centrale solaire STVA Avrigny a été délivré par le Préfet de l’Oise en 2017 </a:t>
            </a:r>
          </a:p>
          <a:p>
            <a:r>
              <a:rPr lang="fr-FR"/>
              <a:t>Lauréat CRE en 2017</a:t>
            </a:r>
          </a:p>
          <a:p>
            <a:pPr marL="0" marR="0" lvl="0" indent="0" algn="l" defTabSz="914400" rtl="0" eaLnBrk="1" fontAlgn="auto" latinLnBrk="0" hangingPunct="1">
              <a:lnSpc>
                <a:spcPct val="100000"/>
              </a:lnSpc>
              <a:spcBef>
                <a:spcPts val="0"/>
              </a:spcBef>
              <a:spcAft>
                <a:spcPts val="0"/>
              </a:spcAft>
              <a:buClrTx/>
              <a:buSzTx/>
              <a:buFontTx/>
              <a:buNone/>
              <a:tabLst/>
              <a:defRPr/>
            </a:pPr>
            <a:r>
              <a:rPr lang="fr-FR"/>
              <a:t>Décalage des débuts de travaux dû aux délais de raccordement</a:t>
            </a:r>
          </a:p>
          <a:p>
            <a:endParaRPr lang="fr-FR"/>
          </a:p>
        </p:txBody>
      </p:sp>
      <p:sp>
        <p:nvSpPr>
          <p:cNvPr id="4" name="Espace réservé du numéro de diapositive 3"/>
          <p:cNvSpPr>
            <a:spLocks noGrp="1"/>
          </p:cNvSpPr>
          <p:nvPr>
            <p:ph type="sldNum" sz="quarter" idx="5"/>
          </p:nvPr>
        </p:nvSpPr>
        <p:spPr/>
        <p:txBody>
          <a:bodyPr/>
          <a:lstStyle/>
          <a:p>
            <a:fld id="{DAC4B3B3-6C2B-4D55-9F2F-72E962DCEE60}" type="slidenum">
              <a:rPr lang="en-US" smtClean="0"/>
              <a:t>25</a:t>
            </a:fld>
            <a:endParaRPr lang="en-US"/>
          </a:p>
        </p:txBody>
      </p:sp>
    </p:spTree>
    <p:extLst>
      <p:ext uri="{BB962C8B-B14F-4D97-AF65-F5344CB8AC3E}">
        <p14:creationId xmlns:p14="http://schemas.microsoft.com/office/powerpoint/2010/main" val="559811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AC4B3B3-6C2B-4D55-9F2F-72E962DCEE60}" type="slidenum">
              <a:rPr lang="en-US" smtClean="0"/>
              <a:t>29</a:t>
            </a:fld>
            <a:endParaRPr lang="en-US"/>
          </a:p>
        </p:txBody>
      </p:sp>
    </p:spTree>
    <p:extLst>
      <p:ext uri="{BB962C8B-B14F-4D97-AF65-F5344CB8AC3E}">
        <p14:creationId xmlns:p14="http://schemas.microsoft.com/office/powerpoint/2010/main" val="3418253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Rappel de l’approche Tiers-Investissement pour les </a:t>
            </a:r>
            <a:r>
              <a:rPr lang="fr-FR" dirty="0" err="1"/>
              <a:t>pré-requis</a:t>
            </a:r>
            <a:r>
              <a:rPr lang="fr-FR" dirty="0"/>
              <a:t> </a:t>
            </a:r>
          </a:p>
          <a:p>
            <a:r>
              <a:rPr lang="fr-FR" dirty="0"/>
              <a:t>Possibilité de réaliser des projets en investissements propriétaires</a:t>
            </a:r>
          </a:p>
        </p:txBody>
      </p:sp>
      <p:sp>
        <p:nvSpPr>
          <p:cNvPr id="4" name="Espace réservé du numéro de diapositive 3"/>
          <p:cNvSpPr>
            <a:spLocks noGrp="1"/>
          </p:cNvSpPr>
          <p:nvPr>
            <p:ph type="sldNum" sz="quarter" idx="5"/>
          </p:nvPr>
        </p:nvSpPr>
        <p:spPr/>
        <p:txBody>
          <a:bodyPr/>
          <a:lstStyle/>
          <a:p>
            <a:fld id="{DAC4B3B3-6C2B-4D55-9F2F-72E962DCEE60}" type="slidenum">
              <a:rPr lang="en-US" smtClean="0"/>
              <a:t>30</a:t>
            </a:fld>
            <a:endParaRPr lang="en-US"/>
          </a:p>
        </p:txBody>
      </p:sp>
    </p:spTree>
    <p:extLst>
      <p:ext uri="{BB962C8B-B14F-4D97-AF65-F5344CB8AC3E}">
        <p14:creationId xmlns:p14="http://schemas.microsoft.com/office/powerpoint/2010/main" val="18748983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94A7FFA4-E768-9B54-4073-FB80F094822E}"/>
              </a:ext>
            </a:extLst>
          </p:cNvPr>
          <p:cNvGrpSpPr/>
          <p:nvPr userDrawn="1"/>
        </p:nvGrpSpPr>
        <p:grpSpPr>
          <a:xfrm>
            <a:off x="0" y="-162832"/>
            <a:ext cx="4389120" cy="6932932"/>
            <a:chOff x="3423285" y="-1223737"/>
            <a:chExt cx="4389120" cy="6932932"/>
          </a:xfrm>
        </p:grpSpPr>
        <p:pic>
          <p:nvPicPr>
            <p:cNvPr id="8" name="Image 7">
              <a:extLst>
                <a:ext uri="{FF2B5EF4-FFF2-40B4-BE49-F238E27FC236}">
                  <a16:creationId xmlns:a16="http://schemas.microsoft.com/office/drawing/2014/main" id="{D912514F-2E47-B47E-8DF2-ECD5A30626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028" b="21555"/>
            <a:stretch/>
          </p:blipFill>
          <p:spPr>
            <a:xfrm>
              <a:off x="3423285" y="-1223737"/>
              <a:ext cx="4389120" cy="6932932"/>
            </a:xfrm>
            <a:prstGeom prst="rect">
              <a:avLst/>
            </a:prstGeom>
          </p:spPr>
        </p:pic>
        <p:sp>
          <p:nvSpPr>
            <p:cNvPr id="9" name="Rectangle 8">
              <a:extLst>
                <a:ext uri="{FF2B5EF4-FFF2-40B4-BE49-F238E27FC236}">
                  <a16:creationId xmlns:a16="http://schemas.microsoft.com/office/drawing/2014/main" id="{62053213-F4EF-4F0B-1C73-D09C38B1F356}"/>
                </a:ext>
              </a:extLst>
            </p:cNvPr>
            <p:cNvSpPr/>
            <p:nvPr/>
          </p:nvSpPr>
          <p:spPr>
            <a:xfrm>
              <a:off x="3423285" y="1539240"/>
              <a:ext cx="3861435" cy="1737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904DF4A5-C512-3561-A680-4D3D609FBB7B}"/>
              </a:ext>
            </a:extLst>
          </p:cNvPr>
          <p:cNvSpPr>
            <a:spLocks noGrp="1"/>
          </p:cNvSpPr>
          <p:nvPr>
            <p:ph type="ctrTitle"/>
          </p:nvPr>
        </p:nvSpPr>
        <p:spPr>
          <a:xfrm>
            <a:off x="918755" y="2818879"/>
            <a:ext cx="9144000" cy="865958"/>
          </a:xfrm>
        </p:spPr>
        <p:txBody>
          <a:bodyPr anchor="b">
            <a:normAutofit/>
          </a:bodyPr>
          <a:lstStyle>
            <a:lvl1pPr algn="l">
              <a:defRPr sz="4800" b="1">
                <a:solidFill>
                  <a:srgbClr val="1D2E58"/>
                </a:solidFill>
                <a:latin typeface="Gadugi" panose="020B0502040204020203" pitchFamily="34" charset="0"/>
                <a:ea typeface="Gadugi" panose="020B0502040204020203" pitchFamily="34" charset="0"/>
              </a:defRPr>
            </a:lvl1pPr>
          </a:lstStyle>
          <a:p>
            <a:r>
              <a:rPr lang="fr-FR"/>
              <a:t>Modifiez le style du titre</a:t>
            </a:r>
          </a:p>
        </p:txBody>
      </p:sp>
      <p:sp>
        <p:nvSpPr>
          <p:cNvPr id="3" name="Sous-titre 2">
            <a:extLst>
              <a:ext uri="{FF2B5EF4-FFF2-40B4-BE49-F238E27FC236}">
                <a16:creationId xmlns:a16="http://schemas.microsoft.com/office/drawing/2014/main" id="{DB526E7A-F6AC-F520-2A69-0060EA4DAF58}"/>
              </a:ext>
            </a:extLst>
          </p:cNvPr>
          <p:cNvSpPr>
            <a:spLocks noGrp="1"/>
          </p:cNvSpPr>
          <p:nvPr>
            <p:ph type="subTitle" idx="1"/>
          </p:nvPr>
        </p:nvSpPr>
        <p:spPr>
          <a:xfrm>
            <a:off x="931818" y="3684837"/>
            <a:ext cx="9144000" cy="527821"/>
          </a:xfrm>
        </p:spPr>
        <p:txBody>
          <a:bodyPr>
            <a:noAutofit/>
          </a:bodyPr>
          <a:lstStyle>
            <a:lvl1pPr marL="0" indent="0" algn="l">
              <a:buNone/>
              <a:defRPr sz="3200">
                <a:solidFill>
                  <a:srgbClr val="1D2E58"/>
                </a:solidFill>
                <a:latin typeface="Gadugi" panose="020B0502040204020203" pitchFamily="34" charset="0"/>
                <a:ea typeface="Gadug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pic>
        <p:nvPicPr>
          <p:cNvPr id="11" name="Image 10">
            <a:extLst>
              <a:ext uri="{FF2B5EF4-FFF2-40B4-BE49-F238E27FC236}">
                <a16:creationId xmlns:a16="http://schemas.microsoft.com/office/drawing/2014/main" id="{01233350-5D47-5249-B7D6-E6310B67BD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82297" y="5986106"/>
            <a:ext cx="3609703" cy="858016"/>
          </a:xfrm>
          <a:prstGeom prst="rect">
            <a:avLst/>
          </a:prstGeom>
        </p:spPr>
      </p:pic>
      <p:sp>
        <p:nvSpPr>
          <p:cNvPr id="12" name="ZoneTexte 11">
            <a:extLst>
              <a:ext uri="{FF2B5EF4-FFF2-40B4-BE49-F238E27FC236}">
                <a16:creationId xmlns:a16="http://schemas.microsoft.com/office/drawing/2014/main" id="{9857ED9E-C559-F5FB-6957-78EF06838ADE}"/>
              </a:ext>
            </a:extLst>
          </p:cNvPr>
          <p:cNvSpPr txBox="1"/>
          <p:nvPr userDrawn="1"/>
        </p:nvSpPr>
        <p:spPr>
          <a:xfrm>
            <a:off x="931818" y="4275716"/>
            <a:ext cx="1684773" cy="461665"/>
          </a:xfrm>
          <a:prstGeom prst="rect">
            <a:avLst/>
          </a:prstGeom>
          <a:noFill/>
        </p:spPr>
        <p:txBody>
          <a:bodyPr wrap="square" rtlCol="0">
            <a:spAutoFit/>
          </a:bodyPr>
          <a:lstStyle/>
          <a:p>
            <a:r>
              <a:rPr lang="fr-FR" sz="2400">
                <a:solidFill>
                  <a:srgbClr val="3AB894"/>
                </a:solidFill>
                <a:latin typeface="Gadugi" panose="020B0502040204020203" pitchFamily="34" charset="0"/>
                <a:ea typeface="Gadugi" panose="020B0502040204020203" pitchFamily="34" charset="0"/>
              </a:rPr>
              <a:t>Date</a:t>
            </a:r>
          </a:p>
        </p:txBody>
      </p:sp>
    </p:spTree>
    <p:extLst>
      <p:ext uri="{BB962C8B-B14F-4D97-AF65-F5344CB8AC3E}">
        <p14:creationId xmlns:p14="http://schemas.microsoft.com/office/powerpoint/2010/main" val="1610831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65"/>
                </a:solidFill>
              </a:defRPr>
            </a:lvl1pPr>
          </a:lstStyle>
          <a:p>
            <a:r>
              <a:rPr lang="fr-FR"/>
              <a:t>Modifiez le style du titre</a:t>
            </a:r>
            <a:endParaRPr lang="en-US"/>
          </a:p>
        </p:txBody>
      </p:sp>
      <p:sp>
        <p:nvSpPr>
          <p:cNvPr id="3" name="Espace réservé du numéro de diapositive 5">
            <a:extLst>
              <a:ext uri="{FF2B5EF4-FFF2-40B4-BE49-F238E27FC236}">
                <a16:creationId xmlns:a16="http://schemas.microsoft.com/office/drawing/2014/main" id="{AF12AC1C-3C64-CA2E-7B3A-46FD5F88A939}"/>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754271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Ecran accuei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1488EE-D021-4367-8F0A-440C0A1497A5}"/>
              </a:ext>
            </a:extLst>
          </p:cNvPr>
          <p:cNvSpPr/>
          <p:nvPr userDrawn="1"/>
        </p:nvSpPr>
        <p:spPr>
          <a:xfrm>
            <a:off x="-8997" y="0"/>
            <a:ext cx="12192000" cy="6858000"/>
          </a:xfrm>
          <a:prstGeom prst="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00355F"/>
              </a:solidFill>
            </a:endParaRPr>
          </a:p>
        </p:txBody>
      </p:sp>
      <p:sp>
        <p:nvSpPr>
          <p:cNvPr id="8" name="Espace réservé du texte 2">
            <a:extLst>
              <a:ext uri="{FF2B5EF4-FFF2-40B4-BE49-F238E27FC236}">
                <a16:creationId xmlns:a16="http://schemas.microsoft.com/office/drawing/2014/main" id="{2CA966F1-9DCF-47C1-BBCC-8FE444D5F08B}"/>
              </a:ext>
            </a:extLst>
          </p:cNvPr>
          <p:cNvSpPr>
            <a:spLocks noGrp="1"/>
          </p:cNvSpPr>
          <p:nvPr>
            <p:ph type="body" sz="quarter" idx="11" hasCustomPrompt="1"/>
          </p:nvPr>
        </p:nvSpPr>
        <p:spPr>
          <a:xfrm>
            <a:off x="1095377" y="4056468"/>
            <a:ext cx="10001255" cy="857887"/>
          </a:xfrm>
        </p:spPr>
        <p:txBody>
          <a:bodyPr anchor="ctr">
            <a:normAutofit/>
          </a:bodyPr>
          <a:lstStyle>
            <a:lvl1pPr marL="0" indent="0" algn="ctr">
              <a:buNone/>
              <a:defRPr sz="2625" spc="0" baseline="0">
                <a:solidFill>
                  <a:schemeClr val="bg1"/>
                </a:solidFill>
              </a:defRPr>
            </a:lvl1pPr>
            <a:lvl5pPr>
              <a:defRPr/>
            </a:lvl5pPr>
          </a:lstStyle>
          <a:p>
            <a:pPr lvl="0"/>
            <a:r>
              <a:rPr lang="fr-FR"/>
              <a:t>NOM DU PROJET</a:t>
            </a:r>
          </a:p>
        </p:txBody>
      </p:sp>
      <p:sp>
        <p:nvSpPr>
          <p:cNvPr id="11" name="Espace réservé du texte 2">
            <a:extLst>
              <a:ext uri="{FF2B5EF4-FFF2-40B4-BE49-F238E27FC236}">
                <a16:creationId xmlns:a16="http://schemas.microsoft.com/office/drawing/2014/main" id="{5B2BB934-6075-461C-85A2-D7242E2A5456}"/>
              </a:ext>
            </a:extLst>
          </p:cNvPr>
          <p:cNvSpPr>
            <a:spLocks noGrp="1"/>
          </p:cNvSpPr>
          <p:nvPr>
            <p:ph type="body" sz="quarter" idx="12" hasCustomPrompt="1"/>
          </p:nvPr>
        </p:nvSpPr>
        <p:spPr>
          <a:xfrm>
            <a:off x="3171825" y="4916555"/>
            <a:ext cx="5848347" cy="365249"/>
          </a:xfrm>
        </p:spPr>
        <p:txBody>
          <a:bodyPr anchor="ctr">
            <a:normAutofit/>
          </a:bodyPr>
          <a:lstStyle>
            <a:lvl1pPr marL="0" indent="0" algn="ctr">
              <a:buNone/>
              <a:defRPr sz="2100" spc="0" baseline="0">
                <a:solidFill>
                  <a:schemeClr val="tx1"/>
                </a:solidFill>
              </a:defRPr>
            </a:lvl1pPr>
            <a:lvl5pPr>
              <a:defRPr/>
            </a:lvl5pPr>
          </a:lstStyle>
          <a:p>
            <a:pPr lvl="0"/>
            <a:r>
              <a:rPr lang="fr-FR"/>
              <a:t>DATE</a:t>
            </a:r>
          </a:p>
        </p:txBody>
      </p:sp>
      <p:cxnSp>
        <p:nvCxnSpPr>
          <p:cNvPr id="9" name="Connecteur droit 8">
            <a:extLst>
              <a:ext uri="{FF2B5EF4-FFF2-40B4-BE49-F238E27FC236}">
                <a16:creationId xmlns:a16="http://schemas.microsoft.com/office/drawing/2014/main" id="{021D5496-0998-44FE-92B6-36B9D9C151F6}"/>
              </a:ext>
            </a:extLst>
          </p:cNvPr>
          <p:cNvCxnSpPr>
            <a:cxnSpLocks/>
          </p:cNvCxnSpPr>
          <p:nvPr userDrawn="1"/>
        </p:nvCxnSpPr>
        <p:spPr>
          <a:xfrm>
            <a:off x="4699198" y="3625112"/>
            <a:ext cx="27936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texte, clipart&#10;&#10;Description générée automatiquement">
            <a:extLst>
              <a:ext uri="{FF2B5EF4-FFF2-40B4-BE49-F238E27FC236}">
                <a16:creationId xmlns:a16="http://schemas.microsoft.com/office/drawing/2014/main" id="{07380970-F028-B275-5BD3-291D0A9A06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31554" y="2435114"/>
            <a:ext cx="1728887" cy="649547"/>
          </a:xfrm>
          <a:prstGeom prst="rect">
            <a:avLst/>
          </a:prstGeom>
        </p:spPr>
      </p:pic>
    </p:spTree>
    <p:extLst>
      <p:ext uri="{BB962C8B-B14F-4D97-AF65-F5344CB8AC3E}">
        <p14:creationId xmlns:p14="http://schemas.microsoft.com/office/powerpoint/2010/main" val="708220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ROJET / Titre + légende et image">
    <p:spTree>
      <p:nvGrpSpPr>
        <p:cNvPr id="1" name=""/>
        <p:cNvGrpSpPr/>
        <p:nvPr/>
      </p:nvGrpSpPr>
      <p:grpSpPr>
        <a:xfrm>
          <a:off x="0" y="0"/>
          <a:ext cx="0" cy="0"/>
          <a:chOff x="0" y="0"/>
          <a:chExt cx="0" cy="0"/>
        </a:xfrm>
      </p:grpSpPr>
      <p:sp>
        <p:nvSpPr>
          <p:cNvPr id="12" name="Espace réservé du texte 9">
            <a:extLst>
              <a:ext uri="{FF2B5EF4-FFF2-40B4-BE49-F238E27FC236}">
                <a16:creationId xmlns:a16="http://schemas.microsoft.com/office/drawing/2014/main" id="{625CE081-C8C9-4776-9035-CB8A4BA51FBF}"/>
              </a:ext>
            </a:extLst>
          </p:cNvPr>
          <p:cNvSpPr>
            <a:spLocks noGrp="1"/>
          </p:cNvSpPr>
          <p:nvPr>
            <p:ph type="body" sz="quarter" idx="13" hasCustomPrompt="1"/>
          </p:nvPr>
        </p:nvSpPr>
        <p:spPr>
          <a:xfrm>
            <a:off x="2414593" y="371483"/>
            <a:ext cx="7362825" cy="466725"/>
          </a:xfrm>
        </p:spPr>
        <p:txBody>
          <a:bodyPr>
            <a:noAutofit/>
          </a:bodyPr>
          <a:lstStyle>
            <a:lvl1pPr marL="0" indent="0" algn="ctr">
              <a:buNone/>
              <a:defRPr sz="3200">
                <a:solidFill>
                  <a:srgbClr val="003865"/>
                </a:solidFill>
                <a:latin typeface="Roboto Condensed" panose="02000000000000000000" pitchFamily="2" charset="0"/>
                <a:ea typeface="Roboto Condensed" panose="02000000000000000000" pitchFamily="2" charset="0"/>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2" name="Espace réservé du numéro de diapositive 5">
            <a:extLst>
              <a:ext uri="{FF2B5EF4-FFF2-40B4-BE49-F238E27FC236}">
                <a16:creationId xmlns:a16="http://schemas.microsoft.com/office/drawing/2014/main" id="{A3481C6B-5D05-F406-4B01-7AE7A72E5696}"/>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207865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Ecran Contact - negativ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1606EF8-B9B5-4452-8FF0-3164D704DAE7}"/>
              </a:ext>
            </a:extLst>
          </p:cNvPr>
          <p:cNvSpPr/>
          <p:nvPr userDrawn="1"/>
        </p:nvSpPr>
        <p:spPr>
          <a:xfrm>
            <a:off x="0" y="0"/>
            <a:ext cx="12192000" cy="6858000"/>
          </a:xfrm>
          <a:prstGeom prst="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5" name="Connecteur droit 4">
            <a:extLst>
              <a:ext uri="{FF2B5EF4-FFF2-40B4-BE49-F238E27FC236}">
                <a16:creationId xmlns:a16="http://schemas.microsoft.com/office/drawing/2014/main" id="{8F8A6813-5A65-4E6C-A549-9124EF66E4F3}"/>
              </a:ext>
            </a:extLst>
          </p:cNvPr>
          <p:cNvCxnSpPr/>
          <p:nvPr userDrawn="1"/>
        </p:nvCxnSpPr>
        <p:spPr>
          <a:xfrm>
            <a:off x="5543551" y="2368960"/>
            <a:ext cx="0" cy="159820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Espace réservé du texte 7">
            <a:extLst>
              <a:ext uri="{FF2B5EF4-FFF2-40B4-BE49-F238E27FC236}">
                <a16:creationId xmlns:a16="http://schemas.microsoft.com/office/drawing/2014/main" id="{931A2DB4-2A48-4F4D-B72A-41D600079ECC}"/>
              </a:ext>
            </a:extLst>
          </p:cNvPr>
          <p:cNvSpPr>
            <a:spLocks noGrp="1"/>
          </p:cNvSpPr>
          <p:nvPr>
            <p:ph type="body" sz="quarter" idx="13" hasCustomPrompt="1"/>
          </p:nvPr>
        </p:nvSpPr>
        <p:spPr>
          <a:xfrm>
            <a:off x="5857379" y="2403551"/>
            <a:ext cx="4564063" cy="329030"/>
          </a:xfrm>
          <a:prstGeom prst="rect">
            <a:avLst/>
          </a:prstGeom>
        </p:spPr>
        <p:txBody>
          <a:bodyPr>
            <a:normAutofit/>
          </a:bodyPr>
          <a:lstStyle>
            <a:lvl1pPr marL="0" indent="0">
              <a:buNone/>
              <a:defRPr sz="13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Nom / Prénom</a:t>
            </a:r>
          </a:p>
        </p:txBody>
      </p:sp>
      <p:sp>
        <p:nvSpPr>
          <p:cNvPr id="12" name="Espace réservé du texte 7">
            <a:extLst>
              <a:ext uri="{FF2B5EF4-FFF2-40B4-BE49-F238E27FC236}">
                <a16:creationId xmlns:a16="http://schemas.microsoft.com/office/drawing/2014/main" id="{0442119C-DA89-41C3-9048-D1B4BCD4DBE4}"/>
              </a:ext>
            </a:extLst>
          </p:cNvPr>
          <p:cNvSpPr>
            <a:spLocks noGrp="1"/>
          </p:cNvSpPr>
          <p:nvPr>
            <p:ph type="body" sz="quarter" idx="14" hasCustomPrompt="1"/>
          </p:nvPr>
        </p:nvSpPr>
        <p:spPr>
          <a:xfrm>
            <a:off x="5857375" y="2732581"/>
            <a:ext cx="4564060" cy="329030"/>
          </a:xfrm>
          <a:prstGeom prst="rect">
            <a:avLst/>
          </a:prstGeom>
        </p:spPr>
        <p:txBody>
          <a:bodyPr>
            <a:normAutofit/>
          </a:bodyPr>
          <a:lstStyle>
            <a:lvl1pPr marL="0" indent="0">
              <a:buNone/>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Fonction</a:t>
            </a:r>
          </a:p>
        </p:txBody>
      </p:sp>
      <p:sp>
        <p:nvSpPr>
          <p:cNvPr id="13" name="Espace réservé du texte 7">
            <a:extLst>
              <a:ext uri="{FF2B5EF4-FFF2-40B4-BE49-F238E27FC236}">
                <a16:creationId xmlns:a16="http://schemas.microsoft.com/office/drawing/2014/main" id="{C0AE02E8-F6AF-4CC8-B8B1-B9253B54426F}"/>
              </a:ext>
            </a:extLst>
          </p:cNvPr>
          <p:cNvSpPr>
            <a:spLocks noGrp="1"/>
          </p:cNvSpPr>
          <p:nvPr>
            <p:ph type="body" sz="quarter" idx="15" hasCustomPrompt="1"/>
          </p:nvPr>
        </p:nvSpPr>
        <p:spPr>
          <a:xfrm>
            <a:off x="6491125" y="3363781"/>
            <a:ext cx="3593427" cy="223051"/>
          </a:xfrm>
          <a:prstGeom prst="rect">
            <a:avLst/>
          </a:prstGeom>
        </p:spPr>
        <p:txBody>
          <a:bodyPr>
            <a:normAutofit/>
          </a:bodyPr>
          <a:lstStyle>
            <a:lvl1pPr marL="0" indent="0">
              <a:buNone/>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Numéro de téléphone</a:t>
            </a:r>
          </a:p>
        </p:txBody>
      </p:sp>
      <p:sp>
        <p:nvSpPr>
          <p:cNvPr id="15" name="ZoneTexte 14">
            <a:extLst>
              <a:ext uri="{FF2B5EF4-FFF2-40B4-BE49-F238E27FC236}">
                <a16:creationId xmlns:a16="http://schemas.microsoft.com/office/drawing/2014/main" id="{31319971-085C-4944-9608-F52F7AEACD24}"/>
              </a:ext>
            </a:extLst>
          </p:cNvPr>
          <p:cNvSpPr txBox="1"/>
          <p:nvPr userDrawn="1"/>
        </p:nvSpPr>
        <p:spPr>
          <a:xfrm>
            <a:off x="5857375" y="3280917"/>
            <a:ext cx="750972" cy="552011"/>
          </a:xfrm>
          <a:prstGeom prst="rect">
            <a:avLst/>
          </a:prstGeom>
          <a:noFill/>
        </p:spPr>
        <p:txBody>
          <a:bodyPr wrap="square" rtlCol="0">
            <a:spAutoFit/>
          </a:bodyPr>
          <a:lstStyle/>
          <a:p>
            <a:pPr>
              <a:lnSpc>
                <a:spcPct val="150000"/>
              </a:lnSpc>
            </a:pPr>
            <a:r>
              <a:rPr lang="fr-FR" sz="1050">
                <a:solidFill>
                  <a:schemeClr val="bg1"/>
                </a:solidFill>
              </a:rPr>
              <a:t>Mob :</a:t>
            </a:r>
          </a:p>
          <a:p>
            <a:pPr>
              <a:lnSpc>
                <a:spcPct val="150000"/>
              </a:lnSpc>
            </a:pPr>
            <a:r>
              <a:rPr lang="fr-FR" sz="1050">
                <a:solidFill>
                  <a:schemeClr val="bg1"/>
                </a:solidFill>
              </a:rPr>
              <a:t>Mail :</a:t>
            </a:r>
          </a:p>
        </p:txBody>
      </p:sp>
      <p:sp>
        <p:nvSpPr>
          <p:cNvPr id="16" name="Espace réservé du texte 7">
            <a:extLst>
              <a:ext uri="{FF2B5EF4-FFF2-40B4-BE49-F238E27FC236}">
                <a16:creationId xmlns:a16="http://schemas.microsoft.com/office/drawing/2014/main" id="{D85AC76E-5389-4911-9C94-BFA76577C958}"/>
              </a:ext>
            </a:extLst>
          </p:cNvPr>
          <p:cNvSpPr>
            <a:spLocks noGrp="1"/>
          </p:cNvSpPr>
          <p:nvPr>
            <p:ph type="body" sz="quarter" idx="16" hasCustomPrompt="1"/>
          </p:nvPr>
        </p:nvSpPr>
        <p:spPr>
          <a:xfrm>
            <a:off x="6491121" y="3586832"/>
            <a:ext cx="3593427" cy="223051"/>
          </a:xfrm>
          <a:prstGeom prst="rect">
            <a:avLst/>
          </a:prstGeom>
        </p:spPr>
        <p:txBody>
          <a:bodyPr>
            <a:normAutofit/>
          </a:bodyPr>
          <a:lstStyle>
            <a:lvl1pPr marL="0" indent="0">
              <a:buNone/>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Adresse email</a:t>
            </a:r>
          </a:p>
        </p:txBody>
      </p:sp>
      <p:sp>
        <p:nvSpPr>
          <p:cNvPr id="17" name="ZoneTexte 16">
            <a:extLst>
              <a:ext uri="{FF2B5EF4-FFF2-40B4-BE49-F238E27FC236}">
                <a16:creationId xmlns:a16="http://schemas.microsoft.com/office/drawing/2014/main" id="{1DF038C8-6A61-4C43-B146-4347B758E3B9}"/>
              </a:ext>
            </a:extLst>
          </p:cNvPr>
          <p:cNvSpPr txBox="1"/>
          <p:nvPr userDrawn="1"/>
        </p:nvSpPr>
        <p:spPr>
          <a:xfrm>
            <a:off x="2937668" y="4614623"/>
            <a:ext cx="5935664" cy="346249"/>
          </a:xfrm>
          <a:prstGeom prst="rect">
            <a:avLst/>
          </a:prstGeom>
          <a:noFill/>
        </p:spPr>
        <p:txBody>
          <a:bodyPr wrap="square" rtlCol="0">
            <a:spAutoFit/>
          </a:bodyPr>
          <a:lstStyle/>
          <a:p>
            <a:pPr lvl="0" algn="ctr"/>
            <a:r>
              <a:rPr lang="fr-FR" sz="1650">
                <a:solidFill>
                  <a:schemeClr val="bg1"/>
                </a:solidFill>
              </a:rPr>
              <a:t>www.tse.energy</a:t>
            </a:r>
          </a:p>
        </p:txBody>
      </p:sp>
      <p:pic>
        <p:nvPicPr>
          <p:cNvPr id="2" name="Image 1" descr="Une image contenant texte, clipart&#10;&#10;Description générée automatiquement">
            <a:extLst>
              <a:ext uri="{FF2B5EF4-FFF2-40B4-BE49-F238E27FC236}">
                <a16:creationId xmlns:a16="http://schemas.microsoft.com/office/drawing/2014/main" id="{F8241A72-8A04-8011-B830-14BF36FBC7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41794" y="2825759"/>
            <a:ext cx="1728887" cy="649547"/>
          </a:xfrm>
          <a:prstGeom prst="rect">
            <a:avLst/>
          </a:prstGeom>
        </p:spPr>
      </p:pic>
    </p:spTree>
    <p:extLst>
      <p:ext uri="{BB962C8B-B14F-4D97-AF65-F5344CB8AC3E}">
        <p14:creationId xmlns:p14="http://schemas.microsoft.com/office/powerpoint/2010/main" val="3789900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ROJET / Titre + légende et image">
    <p:spTree>
      <p:nvGrpSpPr>
        <p:cNvPr id="1" name=""/>
        <p:cNvGrpSpPr/>
        <p:nvPr/>
      </p:nvGrpSpPr>
      <p:grpSpPr>
        <a:xfrm>
          <a:off x="0" y="0"/>
          <a:ext cx="0" cy="0"/>
          <a:chOff x="0" y="0"/>
          <a:chExt cx="0" cy="0"/>
        </a:xfrm>
      </p:grpSpPr>
      <p:sp>
        <p:nvSpPr>
          <p:cNvPr id="12" name="Espace réservé du texte 9">
            <a:extLst>
              <a:ext uri="{FF2B5EF4-FFF2-40B4-BE49-F238E27FC236}">
                <a16:creationId xmlns:a16="http://schemas.microsoft.com/office/drawing/2014/main" id="{625CE081-C8C9-4776-9035-CB8A4BA51FBF}"/>
              </a:ext>
            </a:extLst>
          </p:cNvPr>
          <p:cNvSpPr>
            <a:spLocks noGrp="1"/>
          </p:cNvSpPr>
          <p:nvPr>
            <p:ph type="body" sz="quarter" idx="13" hasCustomPrompt="1"/>
          </p:nvPr>
        </p:nvSpPr>
        <p:spPr>
          <a:xfrm>
            <a:off x="2414593" y="371483"/>
            <a:ext cx="7362825" cy="466725"/>
          </a:xfrm>
          <a:prstGeom prst="rect">
            <a:avLst/>
          </a:prstGeom>
        </p:spPr>
        <p:txBody>
          <a:bodyPr>
            <a:noAutofit/>
          </a:bodyPr>
          <a:lstStyle>
            <a:lvl1pPr marL="0" indent="0" algn="ctr">
              <a:buNone/>
              <a:defRPr sz="300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3" name="Espace réservé pour une image  2">
            <a:extLst>
              <a:ext uri="{FF2B5EF4-FFF2-40B4-BE49-F238E27FC236}">
                <a16:creationId xmlns:a16="http://schemas.microsoft.com/office/drawing/2014/main" id="{0CB55C26-B6D9-4293-9022-8DE73847159D}"/>
              </a:ext>
            </a:extLst>
          </p:cNvPr>
          <p:cNvSpPr>
            <a:spLocks noGrp="1"/>
          </p:cNvSpPr>
          <p:nvPr>
            <p:ph type="pic" sz="quarter" idx="14" hasCustomPrompt="1"/>
          </p:nvPr>
        </p:nvSpPr>
        <p:spPr>
          <a:xfrm>
            <a:off x="619129" y="1009651"/>
            <a:ext cx="8752975" cy="5222875"/>
          </a:xfrm>
          <a:prstGeom prst="rect">
            <a:avLst/>
          </a:prstGeom>
          <a:effectLst/>
        </p:spPr>
        <p:txBody>
          <a:bodyPr anchor="ctr">
            <a:normAutofit/>
          </a:bodyPr>
          <a:lstStyle>
            <a:lvl1pPr marL="0" indent="0" algn="ctr">
              <a:buNone/>
              <a:defRPr sz="1125" cap="all" spc="225" baseline="0">
                <a:solidFill>
                  <a:schemeClr val="tx2"/>
                </a:solidFill>
              </a:defRPr>
            </a:lvl1pPr>
          </a:lstStyle>
          <a:p>
            <a:r>
              <a:rPr lang="fr-FR"/>
              <a:t>Insérer une image</a:t>
            </a:r>
          </a:p>
        </p:txBody>
      </p:sp>
      <p:sp>
        <p:nvSpPr>
          <p:cNvPr id="8" name="Espace réservé du texte 10">
            <a:extLst>
              <a:ext uri="{FF2B5EF4-FFF2-40B4-BE49-F238E27FC236}">
                <a16:creationId xmlns:a16="http://schemas.microsoft.com/office/drawing/2014/main" id="{4F0C9BEF-E850-4032-B91E-FCB6FCF3F8E9}"/>
              </a:ext>
            </a:extLst>
          </p:cNvPr>
          <p:cNvSpPr>
            <a:spLocks noGrp="1"/>
          </p:cNvSpPr>
          <p:nvPr>
            <p:ph type="body" sz="quarter" idx="16"/>
          </p:nvPr>
        </p:nvSpPr>
        <p:spPr>
          <a:xfrm>
            <a:off x="9629777" y="1009651"/>
            <a:ext cx="2228851" cy="5222875"/>
          </a:xfrm>
          <a:prstGeom prst="rect">
            <a:avLst/>
          </a:prstGeom>
        </p:spPr>
        <p:txBody>
          <a:bodyPr anchor="ctr">
            <a:noAutofit/>
          </a:bodyPr>
          <a:lstStyle>
            <a:lvl1pPr>
              <a:defRPr sz="9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p:txBody>
      </p:sp>
      <p:sp>
        <p:nvSpPr>
          <p:cNvPr id="2" name="Espace réservé du numéro de diapositive 5">
            <a:extLst>
              <a:ext uri="{FF2B5EF4-FFF2-40B4-BE49-F238E27FC236}">
                <a16:creationId xmlns:a16="http://schemas.microsoft.com/office/drawing/2014/main" id="{9C1A7F0E-ED64-601E-9C48-AC915482EA7B}"/>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638686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re + mosaique centrales">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636D9A9D-E7C2-49DF-A888-16FE8A2C7DAA}"/>
              </a:ext>
            </a:extLst>
          </p:cNvPr>
          <p:cNvSpPr>
            <a:spLocks noGrp="1"/>
          </p:cNvSpPr>
          <p:nvPr>
            <p:ph type="body" sz="quarter" idx="13" hasCustomPrompt="1"/>
          </p:nvPr>
        </p:nvSpPr>
        <p:spPr>
          <a:xfrm>
            <a:off x="2414593" y="371483"/>
            <a:ext cx="7362825" cy="466725"/>
          </a:xfrm>
          <a:prstGeom prst="rect">
            <a:avLst/>
          </a:prstGeom>
        </p:spPr>
        <p:txBody>
          <a:bodyPr>
            <a:noAutofit/>
          </a:bodyPr>
          <a:lstStyle>
            <a:lvl1pPr marL="0" indent="0" algn="ctr">
              <a:buNone/>
              <a:defRPr sz="3000">
                <a:solidFill>
                  <a:schemeClr val="tx2"/>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3" name="Espace réservé pour une image  2">
            <a:extLst>
              <a:ext uri="{FF2B5EF4-FFF2-40B4-BE49-F238E27FC236}">
                <a16:creationId xmlns:a16="http://schemas.microsoft.com/office/drawing/2014/main" id="{8921D621-F20D-4BEC-B988-F9985C5DA3ED}"/>
              </a:ext>
            </a:extLst>
          </p:cNvPr>
          <p:cNvSpPr>
            <a:spLocks noGrp="1"/>
          </p:cNvSpPr>
          <p:nvPr>
            <p:ph type="pic" sz="quarter" idx="17" hasCustomPrompt="1"/>
          </p:nvPr>
        </p:nvSpPr>
        <p:spPr>
          <a:xfrm>
            <a:off x="581024" y="909722"/>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1" name="Espace réservé pour une image  2">
            <a:extLst>
              <a:ext uri="{FF2B5EF4-FFF2-40B4-BE49-F238E27FC236}">
                <a16:creationId xmlns:a16="http://schemas.microsoft.com/office/drawing/2014/main" id="{14A2A5F3-8529-4938-8BCF-61CA7CD7FB84}"/>
              </a:ext>
            </a:extLst>
          </p:cNvPr>
          <p:cNvSpPr>
            <a:spLocks noGrp="1"/>
          </p:cNvSpPr>
          <p:nvPr>
            <p:ph type="pic" sz="quarter" idx="18" hasCustomPrompt="1"/>
          </p:nvPr>
        </p:nvSpPr>
        <p:spPr>
          <a:xfrm>
            <a:off x="581024" y="3664954"/>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2" name="Espace réservé pour une image  2">
            <a:extLst>
              <a:ext uri="{FF2B5EF4-FFF2-40B4-BE49-F238E27FC236}">
                <a16:creationId xmlns:a16="http://schemas.microsoft.com/office/drawing/2014/main" id="{47F7CD42-D099-4C35-9FE9-79EE68EF2DA2}"/>
              </a:ext>
            </a:extLst>
          </p:cNvPr>
          <p:cNvSpPr>
            <a:spLocks noGrp="1"/>
          </p:cNvSpPr>
          <p:nvPr>
            <p:ph type="pic" sz="quarter" idx="19" hasCustomPrompt="1"/>
          </p:nvPr>
        </p:nvSpPr>
        <p:spPr>
          <a:xfrm>
            <a:off x="6125580" y="909722"/>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3" name="Espace réservé pour une image  2">
            <a:extLst>
              <a:ext uri="{FF2B5EF4-FFF2-40B4-BE49-F238E27FC236}">
                <a16:creationId xmlns:a16="http://schemas.microsoft.com/office/drawing/2014/main" id="{19C5D077-1C2E-42D3-9911-AF89857B1C62}"/>
              </a:ext>
            </a:extLst>
          </p:cNvPr>
          <p:cNvSpPr>
            <a:spLocks noGrp="1"/>
          </p:cNvSpPr>
          <p:nvPr>
            <p:ph type="pic" sz="quarter" idx="20" hasCustomPrompt="1"/>
          </p:nvPr>
        </p:nvSpPr>
        <p:spPr>
          <a:xfrm>
            <a:off x="6125580" y="3664954"/>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4" name="Espace réservé du texte 10">
            <a:extLst>
              <a:ext uri="{FF2B5EF4-FFF2-40B4-BE49-F238E27FC236}">
                <a16:creationId xmlns:a16="http://schemas.microsoft.com/office/drawing/2014/main" id="{6A2C43FC-E17D-4F01-80BE-BB02E1C99318}"/>
              </a:ext>
            </a:extLst>
          </p:cNvPr>
          <p:cNvSpPr>
            <a:spLocks noGrp="1"/>
          </p:cNvSpPr>
          <p:nvPr>
            <p:ph type="body" sz="quarter" idx="16"/>
          </p:nvPr>
        </p:nvSpPr>
        <p:spPr>
          <a:xfrm>
            <a:off x="581027" y="3381375"/>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6" name="Espace réservé du texte 10">
            <a:extLst>
              <a:ext uri="{FF2B5EF4-FFF2-40B4-BE49-F238E27FC236}">
                <a16:creationId xmlns:a16="http://schemas.microsoft.com/office/drawing/2014/main" id="{88414618-C03E-4DD0-8560-3250BFDDD7EB}"/>
              </a:ext>
            </a:extLst>
          </p:cNvPr>
          <p:cNvSpPr>
            <a:spLocks noGrp="1"/>
          </p:cNvSpPr>
          <p:nvPr>
            <p:ph type="body" sz="quarter" idx="21"/>
          </p:nvPr>
        </p:nvSpPr>
        <p:spPr>
          <a:xfrm>
            <a:off x="581027" y="6132764"/>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7" name="Espace réservé du texte 10">
            <a:extLst>
              <a:ext uri="{FF2B5EF4-FFF2-40B4-BE49-F238E27FC236}">
                <a16:creationId xmlns:a16="http://schemas.microsoft.com/office/drawing/2014/main" id="{8D689EAF-05D4-43E6-A9B7-0EB8B0960F8E}"/>
              </a:ext>
            </a:extLst>
          </p:cNvPr>
          <p:cNvSpPr>
            <a:spLocks noGrp="1"/>
          </p:cNvSpPr>
          <p:nvPr>
            <p:ph type="body" sz="quarter" idx="22"/>
          </p:nvPr>
        </p:nvSpPr>
        <p:spPr>
          <a:xfrm>
            <a:off x="6129342" y="3378537"/>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8" name="Espace réservé du texte 10">
            <a:extLst>
              <a:ext uri="{FF2B5EF4-FFF2-40B4-BE49-F238E27FC236}">
                <a16:creationId xmlns:a16="http://schemas.microsoft.com/office/drawing/2014/main" id="{96460F3D-312B-4B25-B83A-52E0BCDCA82D}"/>
              </a:ext>
            </a:extLst>
          </p:cNvPr>
          <p:cNvSpPr>
            <a:spLocks noGrp="1"/>
          </p:cNvSpPr>
          <p:nvPr>
            <p:ph type="body" sz="quarter" idx="23"/>
          </p:nvPr>
        </p:nvSpPr>
        <p:spPr>
          <a:xfrm>
            <a:off x="6129342" y="6132764"/>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 name="Espace réservé du numéro de diapositive 5">
            <a:extLst>
              <a:ext uri="{FF2B5EF4-FFF2-40B4-BE49-F238E27FC236}">
                <a16:creationId xmlns:a16="http://schemas.microsoft.com/office/drawing/2014/main" id="{FE2958ED-CC7A-2BB7-B1FB-5EC3512C3650}"/>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3502558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re et espace libre">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636D9A9D-E7C2-49DF-A888-16FE8A2C7DAA}"/>
              </a:ext>
            </a:extLst>
          </p:cNvPr>
          <p:cNvSpPr>
            <a:spLocks noGrp="1"/>
          </p:cNvSpPr>
          <p:nvPr>
            <p:ph type="body" sz="quarter" idx="13" hasCustomPrompt="1"/>
          </p:nvPr>
        </p:nvSpPr>
        <p:spPr>
          <a:xfrm>
            <a:off x="2185993" y="371483"/>
            <a:ext cx="7362825" cy="466725"/>
          </a:xfrm>
          <a:prstGeom prst="rect">
            <a:avLst/>
          </a:prstGeom>
        </p:spPr>
        <p:txBody>
          <a:bodyPr>
            <a:noAutofit/>
          </a:bodyPr>
          <a:lstStyle>
            <a:lvl1pPr marL="0" indent="0" algn="ctr">
              <a:buNone/>
              <a:defRPr sz="300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11" name="Espace réservé du texte 10">
            <a:extLst>
              <a:ext uri="{FF2B5EF4-FFF2-40B4-BE49-F238E27FC236}">
                <a16:creationId xmlns:a16="http://schemas.microsoft.com/office/drawing/2014/main" id="{5ABF93F2-2E0C-4130-844D-9EDC8C175BC7}"/>
              </a:ext>
            </a:extLst>
          </p:cNvPr>
          <p:cNvSpPr>
            <a:spLocks noGrp="1"/>
          </p:cNvSpPr>
          <p:nvPr>
            <p:ph type="body" sz="quarter" idx="16"/>
          </p:nvPr>
        </p:nvSpPr>
        <p:spPr>
          <a:xfrm>
            <a:off x="619125" y="1533530"/>
            <a:ext cx="5248275" cy="4591049"/>
          </a:xfrm>
          <a:prstGeom prst="rect">
            <a:avLst/>
          </a:prstGeom>
        </p:spPr>
        <p:txBody>
          <a:bodyPr>
            <a:noAutofit/>
          </a:bodyPr>
          <a:lstStyle>
            <a:lvl1pPr>
              <a:defRPr sz="112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p:txBody>
      </p:sp>
      <p:sp>
        <p:nvSpPr>
          <p:cNvPr id="12" name="Espace réservé du texte 10">
            <a:extLst>
              <a:ext uri="{FF2B5EF4-FFF2-40B4-BE49-F238E27FC236}">
                <a16:creationId xmlns:a16="http://schemas.microsoft.com/office/drawing/2014/main" id="{2E6AB8A1-1C0F-49DC-AE6A-641C12B9FFA4}"/>
              </a:ext>
            </a:extLst>
          </p:cNvPr>
          <p:cNvSpPr>
            <a:spLocks noGrp="1"/>
          </p:cNvSpPr>
          <p:nvPr>
            <p:ph type="body" sz="quarter" idx="17" hasCustomPrompt="1"/>
          </p:nvPr>
        </p:nvSpPr>
        <p:spPr>
          <a:xfrm>
            <a:off x="6096001" y="1533530"/>
            <a:ext cx="5248275" cy="4591049"/>
          </a:xfrm>
          <a:prstGeom prst="rect">
            <a:avLst/>
          </a:prstGeom>
        </p:spPr>
        <p:txBody>
          <a:bodyPr>
            <a:noAutofit/>
          </a:bodyPr>
          <a:lstStyle>
            <a:lvl1pPr marL="0" indent="0">
              <a:buNone/>
              <a:defRPr sz="1125" b="0">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PARAGRAPHE DE TEXTE FERRÉ À GAUCHE OU JUSTIFIÉ.</a:t>
            </a:r>
          </a:p>
          <a:p>
            <a:pPr lvl="0"/>
            <a:endParaRPr lang="fr-FR"/>
          </a:p>
          <a:p>
            <a:pPr lvl="0"/>
            <a:r>
              <a:rPr lang="fr-FR"/>
              <a:t>Nous sommes intimement convaincus qu’une transition radicale des énergies fossiles vers les énergies renouvelables a déjà commencé.</a:t>
            </a:r>
          </a:p>
          <a:p>
            <a:pPr lvl="0"/>
            <a:r>
              <a:rPr lang="fr-FR"/>
              <a:t>Aujourd’hui, la viabilité des ressources naturelles traditionnelles telles que le charbon, le gaz, et même celle du nucléaire, est remise en question sur une base purement économique par une énergie renouvelable solaire. Le coût de l’énergie solaire photovoltaïque a fortement diminué ces dernières années. La parité réseau sera atteinte dans un futur très proche, le solaire est d’ores et déjà plus compétitif que les futurs EPR nucléaires.</a:t>
            </a:r>
          </a:p>
        </p:txBody>
      </p:sp>
      <p:sp>
        <p:nvSpPr>
          <p:cNvPr id="2" name="Espace réservé du numéro de diapositive 5">
            <a:extLst>
              <a:ext uri="{FF2B5EF4-FFF2-40B4-BE49-F238E27FC236}">
                <a16:creationId xmlns:a16="http://schemas.microsoft.com/office/drawing/2014/main" id="{D766222E-6174-DDFA-2736-CB99DA222AE2}"/>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1177338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242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Ecran accuei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1488EE-D021-4367-8F0A-440C0A1497A5}"/>
              </a:ext>
            </a:extLst>
          </p:cNvPr>
          <p:cNvSpPr/>
          <p:nvPr userDrawn="1"/>
        </p:nvSpPr>
        <p:spPr>
          <a:xfrm>
            <a:off x="-8997" y="0"/>
            <a:ext cx="12192000" cy="6858000"/>
          </a:xfrm>
          <a:prstGeom prst="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00355F"/>
              </a:solidFill>
            </a:endParaRPr>
          </a:p>
        </p:txBody>
      </p:sp>
      <p:sp>
        <p:nvSpPr>
          <p:cNvPr id="8" name="Espace réservé du texte 2">
            <a:extLst>
              <a:ext uri="{FF2B5EF4-FFF2-40B4-BE49-F238E27FC236}">
                <a16:creationId xmlns:a16="http://schemas.microsoft.com/office/drawing/2014/main" id="{2CA966F1-9DCF-47C1-BBCC-8FE444D5F08B}"/>
              </a:ext>
            </a:extLst>
          </p:cNvPr>
          <p:cNvSpPr>
            <a:spLocks noGrp="1"/>
          </p:cNvSpPr>
          <p:nvPr>
            <p:ph type="body" sz="quarter" idx="11" hasCustomPrompt="1"/>
          </p:nvPr>
        </p:nvSpPr>
        <p:spPr>
          <a:xfrm>
            <a:off x="1095377" y="4056468"/>
            <a:ext cx="10001255" cy="857887"/>
          </a:xfrm>
        </p:spPr>
        <p:txBody>
          <a:bodyPr anchor="ctr">
            <a:normAutofit/>
          </a:bodyPr>
          <a:lstStyle>
            <a:lvl1pPr marL="0" indent="0" algn="ctr">
              <a:buNone/>
              <a:defRPr sz="2625" spc="0" baseline="0">
                <a:solidFill>
                  <a:schemeClr val="bg1"/>
                </a:solidFill>
              </a:defRPr>
            </a:lvl1pPr>
            <a:lvl5pPr>
              <a:defRPr/>
            </a:lvl5pPr>
          </a:lstStyle>
          <a:p>
            <a:pPr lvl="0"/>
            <a:r>
              <a:rPr lang="fr-FR"/>
              <a:t>NOM DU PROJET</a:t>
            </a:r>
          </a:p>
        </p:txBody>
      </p:sp>
      <p:sp>
        <p:nvSpPr>
          <p:cNvPr id="11" name="Espace réservé du texte 2">
            <a:extLst>
              <a:ext uri="{FF2B5EF4-FFF2-40B4-BE49-F238E27FC236}">
                <a16:creationId xmlns:a16="http://schemas.microsoft.com/office/drawing/2014/main" id="{5B2BB934-6075-461C-85A2-D7242E2A5456}"/>
              </a:ext>
            </a:extLst>
          </p:cNvPr>
          <p:cNvSpPr>
            <a:spLocks noGrp="1"/>
          </p:cNvSpPr>
          <p:nvPr>
            <p:ph type="body" sz="quarter" idx="12" hasCustomPrompt="1"/>
          </p:nvPr>
        </p:nvSpPr>
        <p:spPr>
          <a:xfrm>
            <a:off x="3171825" y="4916555"/>
            <a:ext cx="5848347" cy="365249"/>
          </a:xfrm>
        </p:spPr>
        <p:txBody>
          <a:bodyPr anchor="ctr">
            <a:normAutofit/>
          </a:bodyPr>
          <a:lstStyle>
            <a:lvl1pPr marL="0" indent="0" algn="ctr">
              <a:buNone/>
              <a:defRPr sz="2100" spc="0" baseline="0">
                <a:solidFill>
                  <a:schemeClr val="tx1"/>
                </a:solidFill>
              </a:defRPr>
            </a:lvl1pPr>
            <a:lvl5pPr>
              <a:defRPr/>
            </a:lvl5pPr>
          </a:lstStyle>
          <a:p>
            <a:pPr lvl="0"/>
            <a:r>
              <a:rPr lang="fr-FR"/>
              <a:t>DATE</a:t>
            </a:r>
          </a:p>
        </p:txBody>
      </p:sp>
      <p:cxnSp>
        <p:nvCxnSpPr>
          <p:cNvPr id="9" name="Connecteur droit 8">
            <a:extLst>
              <a:ext uri="{FF2B5EF4-FFF2-40B4-BE49-F238E27FC236}">
                <a16:creationId xmlns:a16="http://schemas.microsoft.com/office/drawing/2014/main" id="{021D5496-0998-44FE-92B6-36B9D9C151F6}"/>
              </a:ext>
            </a:extLst>
          </p:cNvPr>
          <p:cNvCxnSpPr>
            <a:cxnSpLocks/>
          </p:cNvCxnSpPr>
          <p:nvPr userDrawn="1"/>
        </p:nvCxnSpPr>
        <p:spPr>
          <a:xfrm>
            <a:off x="4699200" y="3741490"/>
            <a:ext cx="27936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2" name="Image 1" descr="Une image contenant texte, clipart&#10;&#10;Description générée automatiquement">
            <a:extLst>
              <a:ext uri="{FF2B5EF4-FFF2-40B4-BE49-F238E27FC236}">
                <a16:creationId xmlns:a16="http://schemas.microsoft.com/office/drawing/2014/main" id="{CFC7AE90-648D-E7F7-0B7A-AB68D7BC58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22559" y="2601377"/>
            <a:ext cx="1728887" cy="649547"/>
          </a:xfrm>
          <a:prstGeom prst="rect">
            <a:avLst/>
          </a:prstGeom>
        </p:spPr>
      </p:pic>
    </p:spTree>
    <p:extLst>
      <p:ext uri="{BB962C8B-B14F-4D97-AF65-F5344CB8AC3E}">
        <p14:creationId xmlns:p14="http://schemas.microsoft.com/office/powerpoint/2010/main" val="708220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65"/>
                </a:solidFill>
              </a:defRPr>
            </a:lvl1p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numéro de diapositive 5">
            <a:extLst>
              <a:ext uri="{FF2B5EF4-FFF2-40B4-BE49-F238E27FC236}">
                <a16:creationId xmlns:a16="http://schemas.microsoft.com/office/drawing/2014/main" id="{858C766E-DFFE-F9F6-678A-70AA64FC953F}"/>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2678485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8F2EFFC-6228-D455-BB4E-135DFF0EB87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6600"/>
                    </a14:imgEffect>
                    <a14:imgEffect>
                      <a14:brightnessContrast bright="-1000" contrast="-2000"/>
                    </a14:imgEffect>
                  </a14:imgLayer>
                </a14:imgProps>
              </a:ext>
              <a:ext uri="{28A0092B-C50C-407E-A947-70E740481C1C}">
                <a14:useLocalDpi xmlns:a14="http://schemas.microsoft.com/office/drawing/2010/main" val="0"/>
              </a:ext>
            </a:extLst>
          </a:blip>
          <a:srcRect l="57922" t="18217" r="30195" b="46361"/>
          <a:stretch/>
        </p:blipFill>
        <p:spPr>
          <a:xfrm>
            <a:off x="0" y="365125"/>
            <a:ext cx="3525821" cy="6322423"/>
          </a:xfrm>
          <a:prstGeom prst="rect">
            <a:avLst/>
          </a:prstGeom>
          <a:solidFill>
            <a:schemeClr val="bg1">
              <a:alpha val="44000"/>
            </a:schemeClr>
          </a:solidFill>
        </p:spPr>
      </p:pic>
      <p:sp>
        <p:nvSpPr>
          <p:cNvPr id="2" name="Titre 1">
            <a:extLst>
              <a:ext uri="{FF2B5EF4-FFF2-40B4-BE49-F238E27FC236}">
                <a16:creationId xmlns:a16="http://schemas.microsoft.com/office/drawing/2014/main" id="{E1543F84-6960-C7E5-BBCC-F49E9DC1B975}"/>
              </a:ext>
            </a:extLst>
          </p:cNvPr>
          <p:cNvSpPr>
            <a:spLocks noGrp="1"/>
          </p:cNvSpPr>
          <p:nvPr>
            <p:ph type="title"/>
          </p:nvPr>
        </p:nvSpPr>
        <p:spPr>
          <a:xfrm>
            <a:off x="2718101" y="443706"/>
            <a:ext cx="8207326" cy="1325563"/>
          </a:xfrm>
        </p:spPr>
        <p:txBody>
          <a:bodyPr>
            <a:normAutofit/>
          </a:bodyPr>
          <a:lstStyle>
            <a:lvl1pPr>
              <a:defRPr sz="4800">
                <a:solidFill>
                  <a:srgbClr val="1D2E58"/>
                </a:solidFill>
                <a:latin typeface="Gadugi" panose="020B0502040204020203" pitchFamily="34" charset="0"/>
                <a:ea typeface="Gadugi" panose="020B0502040204020203" pitchFamily="34"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A8764E5C-8B52-685F-2AA1-157D2CF8F3D3}"/>
              </a:ext>
            </a:extLst>
          </p:cNvPr>
          <p:cNvSpPr>
            <a:spLocks noGrp="1"/>
          </p:cNvSpPr>
          <p:nvPr>
            <p:ph idx="1"/>
          </p:nvPr>
        </p:nvSpPr>
        <p:spPr>
          <a:xfrm>
            <a:off x="2743200" y="1847850"/>
            <a:ext cx="8610600" cy="4351338"/>
          </a:xfrm>
        </p:spPr>
        <p:txBody>
          <a:bodyPr/>
          <a:lstStyle>
            <a:lvl1pPr marL="228600" indent="-228600">
              <a:buFont typeface="Wingdings" panose="05000000000000000000" pitchFamily="2" charset="2"/>
              <a:buChar char="§"/>
              <a:defRPr>
                <a:solidFill>
                  <a:srgbClr val="1D2E58"/>
                </a:solidFill>
                <a:latin typeface="Gadugi" panose="020B0502040204020203" pitchFamily="34" charset="0"/>
                <a:ea typeface="Gadugi" panose="020B0502040204020203" pitchFamily="34" charset="0"/>
              </a:defRPr>
            </a:lvl1pPr>
            <a:lvl2pPr marL="685800" indent="-228600">
              <a:buFont typeface="Wingdings" panose="05000000000000000000" pitchFamily="2" charset="2"/>
              <a:buChar char="§"/>
              <a:defRPr>
                <a:solidFill>
                  <a:srgbClr val="3AB894"/>
                </a:solidFill>
                <a:latin typeface="Gadugi" panose="020B0502040204020203" pitchFamily="34" charset="0"/>
                <a:ea typeface="Gadugi" panose="020B0502040204020203" pitchFamily="34" charset="0"/>
              </a:defRPr>
            </a:lvl2pPr>
            <a:lvl3pPr marL="1143000" indent="-228600">
              <a:buFont typeface="Wingdings" panose="05000000000000000000" pitchFamily="2" charset="2"/>
              <a:buChar char="§"/>
              <a:defRPr>
                <a:solidFill>
                  <a:srgbClr val="1D2E58"/>
                </a:solidFill>
                <a:latin typeface="Gadugi" panose="020B0502040204020203" pitchFamily="34" charset="0"/>
                <a:ea typeface="Gadugi" panose="020B0502040204020203" pitchFamily="34" charset="0"/>
              </a:defRPr>
            </a:lvl3pPr>
            <a:lvl4pPr marL="1600200" indent="-228600">
              <a:buFont typeface="Wingdings" panose="05000000000000000000" pitchFamily="2" charset="2"/>
              <a:buChar char="§"/>
              <a:defRPr>
                <a:solidFill>
                  <a:srgbClr val="1D2E58"/>
                </a:solidFill>
                <a:latin typeface="Gadugi" panose="020B0502040204020203" pitchFamily="34" charset="0"/>
                <a:ea typeface="Gadugi" panose="020B0502040204020203" pitchFamily="34" charset="0"/>
              </a:defRPr>
            </a:lvl4pPr>
            <a:lvl5pPr marL="2057400" indent="-228600">
              <a:buFont typeface="Wingdings" panose="05000000000000000000" pitchFamily="2" charset="2"/>
              <a:buChar char="§"/>
              <a:defRPr>
                <a:solidFill>
                  <a:srgbClr val="1D2E58"/>
                </a:solidFill>
                <a:latin typeface="Gadugi" panose="020B0502040204020203" pitchFamily="34" charset="0"/>
                <a:ea typeface="Gadugi" panose="020B0502040204020203" pitchFamily="34" charset="0"/>
              </a:defRPr>
            </a:lvl5pPr>
          </a:lstStyle>
          <a:p>
            <a:pPr lvl="0"/>
            <a:r>
              <a:rPr lang="fr-FR"/>
              <a:t>Cliquez pour modifier les styles du texte du masque</a:t>
            </a:r>
          </a:p>
          <a:p>
            <a:pPr lvl="1"/>
            <a:r>
              <a:rPr lang="fr-FR"/>
              <a:t>Deuxième niveau</a:t>
            </a:r>
          </a:p>
        </p:txBody>
      </p:sp>
      <p:sp>
        <p:nvSpPr>
          <p:cNvPr id="4" name="Espace réservé de la date 3">
            <a:extLst>
              <a:ext uri="{FF2B5EF4-FFF2-40B4-BE49-F238E27FC236}">
                <a16:creationId xmlns:a16="http://schemas.microsoft.com/office/drawing/2014/main" id="{D6137980-85D3-576D-467C-A78FE5059BF8}"/>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D8E39A73-0D1A-3BA4-4758-EE772CC14A7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6C0E839-28E2-6B2F-24F5-F47EF330C403}"/>
              </a:ext>
            </a:extLst>
          </p:cNvPr>
          <p:cNvSpPr>
            <a:spLocks noGrp="1"/>
          </p:cNvSpPr>
          <p:nvPr>
            <p:ph type="sldNum" sz="quarter" idx="12"/>
          </p:nvPr>
        </p:nvSpPr>
        <p:spPr/>
        <p:txBody>
          <a:bodyPr/>
          <a:lstStyle/>
          <a:p>
            <a:fld id="{E11C3B12-AB67-4FA6-A46D-8415232B9398}" type="slidenum">
              <a:rPr lang="fr-FR" smtClean="0"/>
              <a:t>‹N°›</a:t>
            </a:fld>
            <a:endParaRPr lang="fr-FR"/>
          </a:p>
        </p:txBody>
      </p:sp>
    </p:spTree>
    <p:extLst>
      <p:ext uri="{BB962C8B-B14F-4D97-AF65-F5344CB8AC3E}">
        <p14:creationId xmlns:p14="http://schemas.microsoft.com/office/powerpoint/2010/main" val="966771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65"/>
                </a:solidFill>
              </a:defRPr>
            </a:lvl1pPr>
          </a:lstStyle>
          <a:p>
            <a:r>
              <a:rPr lang="fr-FR"/>
              <a:t>Modifiez le style du titre</a:t>
            </a:r>
            <a:endParaRPr lang="en-US"/>
          </a:p>
        </p:txBody>
      </p:sp>
      <p:sp>
        <p:nvSpPr>
          <p:cNvPr id="3" name="Espace réservé du numéro de diapositive 5">
            <a:extLst>
              <a:ext uri="{FF2B5EF4-FFF2-40B4-BE49-F238E27FC236}">
                <a16:creationId xmlns:a16="http://schemas.microsoft.com/office/drawing/2014/main" id="{AF12AC1C-3C64-CA2E-7B3A-46FD5F88A939}"/>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754271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Ecran accuei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1488EE-D021-4367-8F0A-440C0A1497A5}"/>
              </a:ext>
            </a:extLst>
          </p:cNvPr>
          <p:cNvSpPr/>
          <p:nvPr userDrawn="1"/>
        </p:nvSpPr>
        <p:spPr>
          <a:xfrm>
            <a:off x="-8997" y="0"/>
            <a:ext cx="12192000" cy="6858000"/>
          </a:xfrm>
          <a:prstGeom prst="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00355F"/>
              </a:solidFill>
            </a:endParaRPr>
          </a:p>
        </p:txBody>
      </p:sp>
      <p:sp>
        <p:nvSpPr>
          <p:cNvPr id="8" name="Espace réservé du texte 2">
            <a:extLst>
              <a:ext uri="{FF2B5EF4-FFF2-40B4-BE49-F238E27FC236}">
                <a16:creationId xmlns:a16="http://schemas.microsoft.com/office/drawing/2014/main" id="{2CA966F1-9DCF-47C1-BBCC-8FE444D5F08B}"/>
              </a:ext>
            </a:extLst>
          </p:cNvPr>
          <p:cNvSpPr>
            <a:spLocks noGrp="1"/>
          </p:cNvSpPr>
          <p:nvPr>
            <p:ph type="body" sz="quarter" idx="11" hasCustomPrompt="1"/>
          </p:nvPr>
        </p:nvSpPr>
        <p:spPr>
          <a:xfrm>
            <a:off x="1095377" y="4056468"/>
            <a:ext cx="10001255" cy="857887"/>
          </a:xfrm>
        </p:spPr>
        <p:txBody>
          <a:bodyPr anchor="ctr">
            <a:normAutofit/>
          </a:bodyPr>
          <a:lstStyle>
            <a:lvl1pPr marL="0" indent="0" algn="ctr">
              <a:buNone/>
              <a:defRPr sz="2625" spc="0" baseline="0">
                <a:solidFill>
                  <a:schemeClr val="bg1"/>
                </a:solidFill>
              </a:defRPr>
            </a:lvl1pPr>
            <a:lvl5pPr>
              <a:defRPr/>
            </a:lvl5pPr>
          </a:lstStyle>
          <a:p>
            <a:pPr lvl="0"/>
            <a:r>
              <a:rPr lang="fr-FR"/>
              <a:t>NOM DU PROJET</a:t>
            </a:r>
          </a:p>
        </p:txBody>
      </p:sp>
      <p:sp>
        <p:nvSpPr>
          <p:cNvPr id="11" name="Espace réservé du texte 2">
            <a:extLst>
              <a:ext uri="{FF2B5EF4-FFF2-40B4-BE49-F238E27FC236}">
                <a16:creationId xmlns:a16="http://schemas.microsoft.com/office/drawing/2014/main" id="{5B2BB934-6075-461C-85A2-D7242E2A5456}"/>
              </a:ext>
            </a:extLst>
          </p:cNvPr>
          <p:cNvSpPr>
            <a:spLocks noGrp="1"/>
          </p:cNvSpPr>
          <p:nvPr>
            <p:ph type="body" sz="quarter" idx="12" hasCustomPrompt="1"/>
          </p:nvPr>
        </p:nvSpPr>
        <p:spPr>
          <a:xfrm>
            <a:off x="3171825" y="4916555"/>
            <a:ext cx="5848347" cy="365249"/>
          </a:xfrm>
        </p:spPr>
        <p:txBody>
          <a:bodyPr anchor="ctr">
            <a:normAutofit/>
          </a:bodyPr>
          <a:lstStyle>
            <a:lvl1pPr marL="0" indent="0" algn="ctr">
              <a:buNone/>
              <a:defRPr sz="2100" spc="0" baseline="0">
                <a:solidFill>
                  <a:schemeClr val="tx1"/>
                </a:solidFill>
              </a:defRPr>
            </a:lvl1pPr>
            <a:lvl5pPr>
              <a:defRPr/>
            </a:lvl5pPr>
          </a:lstStyle>
          <a:p>
            <a:pPr lvl="0"/>
            <a:r>
              <a:rPr lang="fr-FR"/>
              <a:t>DATE</a:t>
            </a:r>
          </a:p>
        </p:txBody>
      </p:sp>
      <p:cxnSp>
        <p:nvCxnSpPr>
          <p:cNvPr id="9" name="Connecteur droit 8">
            <a:extLst>
              <a:ext uri="{FF2B5EF4-FFF2-40B4-BE49-F238E27FC236}">
                <a16:creationId xmlns:a16="http://schemas.microsoft.com/office/drawing/2014/main" id="{021D5496-0998-44FE-92B6-36B9D9C151F6}"/>
              </a:ext>
            </a:extLst>
          </p:cNvPr>
          <p:cNvCxnSpPr>
            <a:cxnSpLocks/>
          </p:cNvCxnSpPr>
          <p:nvPr userDrawn="1"/>
        </p:nvCxnSpPr>
        <p:spPr>
          <a:xfrm>
            <a:off x="4699198" y="3625112"/>
            <a:ext cx="27936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texte, clipart&#10;&#10;Description générée automatiquement">
            <a:extLst>
              <a:ext uri="{FF2B5EF4-FFF2-40B4-BE49-F238E27FC236}">
                <a16:creationId xmlns:a16="http://schemas.microsoft.com/office/drawing/2014/main" id="{07380970-F028-B275-5BD3-291D0A9A06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31554" y="2435114"/>
            <a:ext cx="1728887" cy="649547"/>
          </a:xfrm>
          <a:prstGeom prst="rect">
            <a:avLst/>
          </a:prstGeom>
        </p:spPr>
      </p:pic>
    </p:spTree>
    <p:extLst>
      <p:ext uri="{BB962C8B-B14F-4D97-AF65-F5344CB8AC3E}">
        <p14:creationId xmlns:p14="http://schemas.microsoft.com/office/powerpoint/2010/main" val="708220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PROJET / Titre + légende et image">
    <p:spTree>
      <p:nvGrpSpPr>
        <p:cNvPr id="1" name=""/>
        <p:cNvGrpSpPr/>
        <p:nvPr/>
      </p:nvGrpSpPr>
      <p:grpSpPr>
        <a:xfrm>
          <a:off x="0" y="0"/>
          <a:ext cx="0" cy="0"/>
          <a:chOff x="0" y="0"/>
          <a:chExt cx="0" cy="0"/>
        </a:xfrm>
      </p:grpSpPr>
      <p:sp>
        <p:nvSpPr>
          <p:cNvPr id="12" name="Espace réservé du texte 9">
            <a:extLst>
              <a:ext uri="{FF2B5EF4-FFF2-40B4-BE49-F238E27FC236}">
                <a16:creationId xmlns:a16="http://schemas.microsoft.com/office/drawing/2014/main" id="{625CE081-C8C9-4776-9035-CB8A4BA51FBF}"/>
              </a:ext>
            </a:extLst>
          </p:cNvPr>
          <p:cNvSpPr>
            <a:spLocks noGrp="1"/>
          </p:cNvSpPr>
          <p:nvPr>
            <p:ph type="body" sz="quarter" idx="13" hasCustomPrompt="1"/>
          </p:nvPr>
        </p:nvSpPr>
        <p:spPr>
          <a:xfrm>
            <a:off x="2414593" y="371483"/>
            <a:ext cx="7362825" cy="466725"/>
          </a:xfrm>
        </p:spPr>
        <p:txBody>
          <a:bodyPr>
            <a:noAutofit/>
          </a:bodyPr>
          <a:lstStyle>
            <a:lvl1pPr marL="0" indent="0" algn="ctr">
              <a:buNone/>
              <a:defRPr sz="3200">
                <a:solidFill>
                  <a:srgbClr val="003865"/>
                </a:solidFill>
                <a:latin typeface="Roboto Condensed" panose="02000000000000000000" pitchFamily="2" charset="0"/>
                <a:ea typeface="Roboto Condensed" panose="02000000000000000000" pitchFamily="2" charset="0"/>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2" name="Espace réservé du numéro de diapositive 5">
            <a:extLst>
              <a:ext uri="{FF2B5EF4-FFF2-40B4-BE49-F238E27FC236}">
                <a16:creationId xmlns:a16="http://schemas.microsoft.com/office/drawing/2014/main" id="{A3481C6B-5D05-F406-4B01-7AE7A72E5696}"/>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207865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Ecran Contact - negativ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1606EF8-B9B5-4452-8FF0-3164D704DAE7}"/>
              </a:ext>
            </a:extLst>
          </p:cNvPr>
          <p:cNvSpPr/>
          <p:nvPr userDrawn="1"/>
        </p:nvSpPr>
        <p:spPr>
          <a:xfrm>
            <a:off x="0" y="0"/>
            <a:ext cx="12192000" cy="6858000"/>
          </a:xfrm>
          <a:prstGeom prst="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5" name="Connecteur droit 4">
            <a:extLst>
              <a:ext uri="{FF2B5EF4-FFF2-40B4-BE49-F238E27FC236}">
                <a16:creationId xmlns:a16="http://schemas.microsoft.com/office/drawing/2014/main" id="{8F8A6813-5A65-4E6C-A549-9124EF66E4F3}"/>
              </a:ext>
            </a:extLst>
          </p:cNvPr>
          <p:cNvCxnSpPr/>
          <p:nvPr userDrawn="1"/>
        </p:nvCxnSpPr>
        <p:spPr>
          <a:xfrm>
            <a:off x="5543551" y="2368960"/>
            <a:ext cx="0" cy="159820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Espace réservé du texte 7">
            <a:extLst>
              <a:ext uri="{FF2B5EF4-FFF2-40B4-BE49-F238E27FC236}">
                <a16:creationId xmlns:a16="http://schemas.microsoft.com/office/drawing/2014/main" id="{931A2DB4-2A48-4F4D-B72A-41D600079ECC}"/>
              </a:ext>
            </a:extLst>
          </p:cNvPr>
          <p:cNvSpPr>
            <a:spLocks noGrp="1"/>
          </p:cNvSpPr>
          <p:nvPr>
            <p:ph type="body" sz="quarter" idx="13" hasCustomPrompt="1"/>
          </p:nvPr>
        </p:nvSpPr>
        <p:spPr>
          <a:xfrm>
            <a:off x="5857379" y="2403551"/>
            <a:ext cx="4564063" cy="329030"/>
          </a:xfrm>
          <a:prstGeom prst="rect">
            <a:avLst/>
          </a:prstGeom>
        </p:spPr>
        <p:txBody>
          <a:bodyPr>
            <a:normAutofit/>
          </a:bodyPr>
          <a:lstStyle>
            <a:lvl1pPr marL="0" indent="0">
              <a:buNone/>
              <a:defRPr sz="13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Nom / Prénom</a:t>
            </a:r>
          </a:p>
        </p:txBody>
      </p:sp>
      <p:sp>
        <p:nvSpPr>
          <p:cNvPr id="12" name="Espace réservé du texte 7">
            <a:extLst>
              <a:ext uri="{FF2B5EF4-FFF2-40B4-BE49-F238E27FC236}">
                <a16:creationId xmlns:a16="http://schemas.microsoft.com/office/drawing/2014/main" id="{0442119C-DA89-41C3-9048-D1B4BCD4DBE4}"/>
              </a:ext>
            </a:extLst>
          </p:cNvPr>
          <p:cNvSpPr>
            <a:spLocks noGrp="1"/>
          </p:cNvSpPr>
          <p:nvPr>
            <p:ph type="body" sz="quarter" idx="14" hasCustomPrompt="1"/>
          </p:nvPr>
        </p:nvSpPr>
        <p:spPr>
          <a:xfrm>
            <a:off x="5857375" y="2732581"/>
            <a:ext cx="4564060" cy="329030"/>
          </a:xfrm>
          <a:prstGeom prst="rect">
            <a:avLst/>
          </a:prstGeom>
        </p:spPr>
        <p:txBody>
          <a:bodyPr>
            <a:normAutofit/>
          </a:bodyPr>
          <a:lstStyle>
            <a:lvl1pPr marL="0" indent="0">
              <a:buNone/>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Fonction</a:t>
            </a:r>
          </a:p>
        </p:txBody>
      </p:sp>
      <p:sp>
        <p:nvSpPr>
          <p:cNvPr id="13" name="Espace réservé du texte 7">
            <a:extLst>
              <a:ext uri="{FF2B5EF4-FFF2-40B4-BE49-F238E27FC236}">
                <a16:creationId xmlns:a16="http://schemas.microsoft.com/office/drawing/2014/main" id="{C0AE02E8-F6AF-4CC8-B8B1-B9253B54426F}"/>
              </a:ext>
            </a:extLst>
          </p:cNvPr>
          <p:cNvSpPr>
            <a:spLocks noGrp="1"/>
          </p:cNvSpPr>
          <p:nvPr>
            <p:ph type="body" sz="quarter" idx="15" hasCustomPrompt="1"/>
          </p:nvPr>
        </p:nvSpPr>
        <p:spPr>
          <a:xfrm>
            <a:off x="6491125" y="3363781"/>
            <a:ext cx="3593427" cy="223051"/>
          </a:xfrm>
          <a:prstGeom prst="rect">
            <a:avLst/>
          </a:prstGeom>
        </p:spPr>
        <p:txBody>
          <a:bodyPr>
            <a:normAutofit/>
          </a:bodyPr>
          <a:lstStyle>
            <a:lvl1pPr marL="0" indent="0">
              <a:buNone/>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Numéro de téléphone</a:t>
            </a:r>
          </a:p>
        </p:txBody>
      </p:sp>
      <p:sp>
        <p:nvSpPr>
          <p:cNvPr id="15" name="ZoneTexte 14">
            <a:extLst>
              <a:ext uri="{FF2B5EF4-FFF2-40B4-BE49-F238E27FC236}">
                <a16:creationId xmlns:a16="http://schemas.microsoft.com/office/drawing/2014/main" id="{31319971-085C-4944-9608-F52F7AEACD24}"/>
              </a:ext>
            </a:extLst>
          </p:cNvPr>
          <p:cNvSpPr txBox="1"/>
          <p:nvPr userDrawn="1"/>
        </p:nvSpPr>
        <p:spPr>
          <a:xfrm>
            <a:off x="5857375" y="3280917"/>
            <a:ext cx="750972" cy="552011"/>
          </a:xfrm>
          <a:prstGeom prst="rect">
            <a:avLst/>
          </a:prstGeom>
          <a:noFill/>
        </p:spPr>
        <p:txBody>
          <a:bodyPr wrap="square" rtlCol="0">
            <a:spAutoFit/>
          </a:bodyPr>
          <a:lstStyle/>
          <a:p>
            <a:pPr>
              <a:lnSpc>
                <a:spcPct val="150000"/>
              </a:lnSpc>
            </a:pPr>
            <a:r>
              <a:rPr lang="fr-FR" sz="1050">
                <a:solidFill>
                  <a:schemeClr val="bg1"/>
                </a:solidFill>
              </a:rPr>
              <a:t>Mob :</a:t>
            </a:r>
          </a:p>
          <a:p>
            <a:pPr>
              <a:lnSpc>
                <a:spcPct val="150000"/>
              </a:lnSpc>
            </a:pPr>
            <a:r>
              <a:rPr lang="fr-FR" sz="1050">
                <a:solidFill>
                  <a:schemeClr val="bg1"/>
                </a:solidFill>
              </a:rPr>
              <a:t>Mail :</a:t>
            </a:r>
          </a:p>
        </p:txBody>
      </p:sp>
      <p:sp>
        <p:nvSpPr>
          <p:cNvPr id="16" name="Espace réservé du texte 7">
            <a:extLst>
              <a:ext uri="{FF2B5EF4-FFF2-40B4-BE49-F238E27FC236}">
                <a16:creationId xmlns:a16="http://schemas.microsoft.com/office/drawing/2014/main" id="{D85AC76E-5389-4911-9C94-BFA76577C958}"/>
              </a:ext>
            </a:extLst>
          </p:cNvPr>
          <p:cNvSpPr>
            <a:spLocks noGrp="1"/>
          </p:cNvSpPr>
          <p:nvPr>
            <p:ph type="body" sz="quarter" idx="16" hasCustomPrompt="1"/>
          </p:nvPr>
        </p:nvSpPr>
        <p:spPr>
          <a:xfrm>
            <a:off x="6491121" y="3586832"/>
            <a:ext cx="3593427" cy="223051"/>
          </a:xfrm>
          <a:prstGeom prst="rect">
            <a:avLst/>
          </a:prstGeom>
        </p:spPr>
        <p:txBody>
          <a:bodyPr>
            <a:normAutofit/>
          </a:bodyPr>
          <a:lstStyle>
            <a:lvl1pPr marL="0" indent="0">
              <a:buNone/>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Adresse email</a:t>
            </a:r>
          </a:p>
        </p:txBody>
      </p:sp>
      <p:sp>
        <p:nvSpPr>
          <p:cNvPr id="17" name="ZoneTexte 16">
            <a:extLst>
              <a:ext uri="{FF2B5EF4-FFF2-40B4-BE49-F238E27FC236}">
                <a16:creationId xmlns:a16="http://schemas.microsoft.com/office/drawing/2014/main" id="{1DF038C8-6A61-4C43-B146-4347B758E3B9}"/>
              </a:ext>
            </a:extLst>
          </p:cNvPr>
          <p:cNvSpPr txBox="1"/>
          <p:nvPr userDrawn="1"/>
        </p:nvSpPr>
        <p:spPr>
          <a:xfrm>
            <a:off x="2937668" y="4614623"/>
            <a:ext cx="5935664" cy="346249"/>
          </a:xfrm>
          <a:prstGeom prst="rect">
            <a:avLst/>
          </a:prstGeom>
          <a:noFill/>
        </p:spPr>
        <p:txBody>
          <a:bodyPr wrap="square" rtlCol="0">
            <a:spAutoFit/>
          </a:bodyPr>
          <a:lstStyle/>
          <a:p>
            <a:pPr lvl="0" algn="ctr"/>
            <a:r>
              <a:rPr lang="fr-FR" sz="1650">
                <a:solidFill>
                  <a:schemeClr val="bg1"/>
                </a:solidFill>
              </a:rPr>
              <a:t>www.tse.energy</a:t>
            </a:r>
          </a:p>
        </p:txBody>
      </p:sp>
      <p:pic>
        <p:nvPicPr>
          <p:cNvPr id="2" name="Image 1" descr="Une image contenant texte, clipart&#10;&#10;Description générée automatiquement">
            <a:extLst>
              <a:ext uri="{FF2B5EF4-FFF2-40B4-BE49-F238E27FC236}">
                <a16:creationId xmlns:a16="http://schemas.microsoft.com/office/drawing/2014/main" id="{F8241A72-8A04-8011-B830-14BF36FBC7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41794" y="2825759"/>
            <a:ext cx="1728887" cy="649547"/>
          </a:xfrm>
          <a:prstGeom prst="rect">
            <a:avLst/>
          </a:prstGeom>
        </p:spPr>
      </p:pic>
    </p:spTree>
    <p:extLst>
      <p:ext uri="{BB962C8B-B14F-4D97-AF65-F5344CB8AC3E}">
        <p14:creationId xmlns:p14="http://schemas.microsoft.com/office/powerpoint/2010/main" val="3789900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PROJET / Titre + légende et image">
    <p:spTree>
      <p:nvGrpSpPr>
        <p:cNvPr id="1" name=""/>
        <p:cNvGrpSpPr/>
        <p:nvPr/>
      </p:nvGrpSpPr>
      <p:grpSpPr>
        <a:xfrm>
          <a:off x="0" y="0"/>
          <a:ext cx="0" cy="0"/>
          <a:chOff x="0" y="0"/>
          <a:chExt cx="0" cy="0"/>
        </a:xfrm>
      </p:grpSpPr>
      <p:sp>
        <p:nvSpPr>
          <p:cNvPr id="12" name="Espace réservé du texte 9">
            <a:extLst>
              <a:ext uri="{FF2B5EF4-FFF2-40B4-BE49-F238E27FC236}">
                <a16:creationId xmlns:a16="http://schemas.microsoft.com/office/drawing/2014/main" id="{625CE081-C8C9-4776-9035-CB8A4BA51FBF}"/>
              </a:ext>
            </a:extLst>
          </p:cNvPr>
          <p:cNvSpPr>
            <a:spLocks noGrp="1"/>
          </p:cNvSpPr>
          <p:nvPr>
            <p:ph type="body" sz="quarter" idx="13" hasCustomPrompt="1"/>
          </p:nvPr>
        </p:nvSpPr>
        <p:spPr>
          <a:xfrm>
            <a:off x="2414593" y="371483"/>
            <a:ext cx="7362825" cy="466725"/>
          </a:xfrm>
          <a:prstGeom prst="rect">
            <a:avLst/>
          </a:prstGeom>
        </p:spPr>
        <p:txBody>
          <a:bodyPr>
            <a:noAutofit/>
          </a:bodyPr>
          <a:lstStyle>
            <a:lvl1pPr marL="0" indent="0" algn="ctr">
              <a:buNone/>
              <a:defRPr sz="300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3" name="Espace réservé pour une image  2">
            <a:extLst>
              <a:ext uri="{FF2B5EF4-FFF2-40B4-BE49-F238E27FC236}">
                <a16:creationId xmlns:a16="http://schemas.microsoft.com/office/drawing/2014/main" id="{0CB55C26-B6D9-4293-9022-8DE73847159D}"/>
              </a:ext>
            </a:extLst>
          </p:cNvPr>
          <p:cNvSpPr>
            <a:spLocks noGrp="1"/>
          </p:cNvSpPr>
          <p:nvPr>
            <p:ph type="pic" sz="quarter" idx="14" hasCustomPrompt="1"/>
          </p:nvPr>
        </p:nvSpPr>
        <p:spPr>
          <a:xfrm>
            <a:off x="619129" y="1009651"/>
            <a:ext cx="8752975" cy="5222875"/>
          </a:xfrm>
          <a:prstGeom prst="rect">
            <a:avLst/>
          </a:prstGeom>
          <a:effectLst/>
        </p:spPr>
        <p:txBody>
          <a:bodyPr anchor="ctr">
            <a:normAutofit/>
          </a:bodyPr>
          <a:lstStyle>
            <a:lvl1pPr marL="0" indent="0" algn="ctr">
              <a:buNone/>
              <a:defRPr sz="1125" cap="all" spc="225" baseline="0">
                <a:solidFill>
                  <a:schemeClr val="tx2"/>
                </a:solidFill>
              </a:defRPr>
            </a:lvl1pPr>
          </a:lstStyle>
          <a:p>
            <a:r>
              <a:rPr lang="fr-FR"/>
              <a:t>Insérer une image</a:t>
            </a:r>
          </a:p>
        </p:txBody>
      </p:sp>
      <p:sp>
        <p:nvSpPr>
          <p:cNvPr id="8" name="Espace réservé du texte 10">
            <a:extLst>
              <a:ext uri="{FF2B5EF4-FFF2-40B4-BE49-F238E27FC236}">
                <a16:creationId xmlns:a16="http://schemas.microsoft.com/office/drawing/2014/main" id="{4F0C9BEF-E850-4032-B91E-FCB6FCF3F8E9}"/>
              </a:ext>
            </a:extLst>
          </p:cNvPr>
          <p:cNvSpPr>
            <a:spLocks noGrp="1"/>
          </p:cNvSpPr>
          <p:nvPr>
            <p:ph type="body" sz="quarter" idx="16"/>
          </p:nvPr>
        </p:nvSpPr>
        <p:spPr>
          <a:xfrm>
            <a:off x="9629777" y="1009651"/>
            <a:ext cx="2228851" cy="5222875"/>
          </a:xfrm>
          <a:prstGeom prst="rect">
            <a:avLst/>
          </a:prstGeom>
        </p:spPr>
        <p:txBody>
          <a:bodyPr anchor="ctr">
            <a:noAutofit/>
          </a:bodyPr>
          <a:lstStyle>
            <a:lvl1pPr>
              <a:defRPr sz="9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p:txBody>
      </p:sp>
      <p:sp>
        <p:nvSpPr>
          <p:cNvPr id="2" name="Espace réservé du numéro de diapositive 5">
            <a:extLst>
              <a:ext uri="{FF2B5EF4-FFF2-40B4-BE49-F238E27FC236}">
                <a16:creationId xmlns:a16="http://schemas.microsoft.com/office/drawing/2014/main" id="{9C1A7F0E-ED64-601E-9C48-AC915482EA7B}"/>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638686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re + mosaique centrales">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636D9A9D-E7C2-49DF-A888-16FE8A2C7DAA}"/>
              </a:ext>
            </a:extLst>
          </p:cNvPr>
          <p:cNvSpPr>
            <a:spLocks noGrp="1"/>
          </p:cNvSpPr>
          <p:nvPr>
            <p:ph type="body" sz="quarter" idx="13" hasCustomPrompt="1"/>
          </p:nvPr>
        </p:nvSpPr>
        <p:spPr>
          <a:xfrm>
            <a:off x="2414593" y="371483"/>
            <a:ext cx="7362825" cy="466725"/>
          </a:xfrm>
          <a:prstGeom prst="rect">
            <a:avLst/>
          </a:prstGeom>
        </p:spPr>
        <p:txBody>
          <a:bodyPr>
            <a:noAutofit/>
          </a:bodyPr>
          <a:lstStyle>
            <a:lvl1pPr marL="0" indent="0" algn="ctr">
              <a:buNone/>
              <a:defRPr sz="3000">
                <a:solidFill>
                  <a:schemeClr val="tx2"/>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3" name="Espace réservé pour une image  2">
            <a:extLst>
              <a:ext uri="{FF2B5EF4-FFF2-40B4-BE49-F238E27FC236}">
                <a16:creationId xmlns:a16="http://schemas.microsoft.com/office/drawing/2014/main" id="{8921D621-F20D-4BEC-B988-F9985C5DA3ED}"/>
              </a:ext>
            </a:extLst>
          </p:cNvPr>
          <p:cNvSpPr>
            <a:spLocks noGrp="1"/>
          </p:cNvSpPr>
          <p:nvPr>
            <p:ph type="pic" sz="quarter" idx="17" hasCustomPrompt="1"/>
          </p:nvPr>
        </p:nvSpPr>
        <p:spPr>
          <a:xfrm>
            <a:off x="581024" y="909722"/>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1" name="Espace réservé pour une image  2">
            <a:extLst>
              <a:ext uri="{FF2B5EF4-FFF2-40B4-BE49-F238E27FC236}">
                <a16:creationId xmlns:a16="http://schemas.microsoft.com/office/drawing/2014/main" id="{14A2A5F3-8529-4938-8BCF-61CA7CD7FB84}"/>
              </a:ext>
            </a:extLst>
          </p:cNvPr>
          <p:cNvSpPr>
            <a:spLocks noGrp="1"/>
          </p:cNvSpPr>
          <p:nvPr>
            <p:ph type="pic" sz="quarter" idx="18" hasCustomPrompt="1"/>
          </p:nvPr>
        </p:nvSpPr>
        <p:spPr>
          <a:xfrm>
            <a:off x="581024" y="3664954"/>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2" name="Espace réservé pour une image  2">
            <a:extLst>
              <a:ext uri="{FF2B5EF4-FFF2-40B4-BE49-F238E27FC236}">
                <a16:creationId xmlns:a16="http://schemas.microsoft.com/office/drawing/2014/main" id="{47F7CD42-D099-4C35-9FE9-79EE68EF2DA2}"/>
              </a:ext>
            </a:extLst>
          </p:cNvPr>
          <p:cNvSpPr>
            <a:spLocks noGrp="1"/>
          </p:cNvSpPr>
          <p:nvPr>
            <p:ph type="pic" sz="quarter" idx="19" hasCustomPrompt="1"/>
          </p:nvPr>
        </p:nvSpPr>
        <p:spPr>
          <a:xfrm>
            <a:off x="6125580" y="909722"/>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3" name="Espace réservé pour une image  2">
            <a:extLst>
              <a:ext uri="{FF2B5EF4-FFF2-40B4-BE49-F238E27FC236}">
                <a16:creationId xmlns:a16="http://schemas.microsoft.com/office/drawing/2014/main" id="{19C5D077-1C2E-42D3-9911-AF89857B1C62}"/>
              </a:ext>
            </a:extLst>
          </p:cNvPr>
          <p:cNvSpPr>
            <a:spLocks noGrp="1"/>
          </p:cNvSpPr>
          <p:nvPr>
            <p:ph type="pic" sz="quarter" idx="20" hasCustomPrompt="1"/>
          </p:nvPr>
        </p:nvSpPr>
        <p:spPr>
          <a:xfrm>
            <a:off x="6125580" y="3664954"/>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4" name="Espace réservé du texte 10">
            <a:extLst>
              <a:ext uri="{FF2B5EF4-FFF2-40B4-BE49-F238E27FC236}">
                <a16:creationId xmlns:a16="http://schemas.microsoft.com/office/drawing/2014/main" id="{6A2C43FC-E17D-4F01-80BE-BB02E1C99318}"/>
              </a:ext>
            </a:extLst>
          </p:cNvPr>
          <p:cNvSpPr>
            <a:spLocks noGrp="1"/>
          </p:cNvSpPr>
          <p:nvPr>
            <p:ph type="body" sz="quarter" idx="16"/>
          </p:nvPr>
        </p:nvSpPr>
        <p:spPr>
          <a:xfrm>
            <a:off x="581027" y="3381375"/>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6" name="Espace réservé du texte 10">
            <a:extLst>
              <a:ext uri="{FF2B5EF4-FFF2-40B4-BE49-F238E27FC236}">
                <a16:creationId xmlns:a16="http://schemas.microsoft.com/office/drawing/2014/main" id="{88414618-C03E-4DD0-8560-3250BFDDD7EB}"/>
              </a:ext>
            </a:extLst>
          </p:cNvPr>
          <p:cNvSpPr>
            <a:spLocks noGrp="1"/>
          </p:cNvSpPr>
          <p:nvPr>
            <p:ph type="body" sz="quarter" idx="21"/>
          </p:nvPr>
        </p:nvSpPr>
        <p:spPr>
          <a:xfrm>
            <a:off x="581027" y="6132764"/>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7" name="Espace réservé du texte 10">
            <a:extLst>
              <a:ext uri="{FF2B5EF4-FFF2-40B4-BE49-F238E27FC236}">
                <a16:creationId xmlns:a16="http://schemas.microsoft.com/office/drawing/2014/main" id="{8D689EAF-05D4-43E6-A9B7-0EB8B0960F8E}"/>
              </a:ext>
            </a:extLst>
          </p:cNvPr>
          <p:cNvSpPr>
            <a:spLocks noGrp="1"/>
          </p:cNvSpPr>
          <p:nvPr>
            <p:ph type="body" sz="quarter" idx="22"/>
          </p:nvPr>
        </p:nvSpPr>
        <p:spPr>
          <a:xfrm>
            <a:off x="6129342" y="3378537"/>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8" name="Espace réservé du texte 10">
            <a:extLst>
              <a:ext uri="{FF2B5EF4-FFF2-40B4-BE49-F238E27FC236}">
                <a16:creationId xmlns:a16="http://schemas.microsoft.com/office/drawing/2014/main" id="{96460F3D-312B-4B25-B83A-52E0BCDCA82D}"/>
              </a:ext>
            </a:extLst>
          </p:cNvPr>
          <p:cNvSpPr>
            <a:spLocks noGrp="1"/>
          </p:cNvSpPr>
          <p:nvPr>
            <p:ph type="body" sz="quarter" idx="23"/>
          </p:nvPr>
        </p:nvSpPr>
        <p:spPr>
          <a:xfrm>
            <a:off x="6129342" y="6132764"/>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 name="Espace réservé du numéro de diapositive 5">
            <a:extLst>
              <a:ext uri="{FF2B5EF4-FFF2-40B4-BE49-F238E27FC236}">
                <a16:creationId xmlns:a16="http://schemas.microsoft.com/office/drawing/2014/main" id="{FE2958ED-CC7A-2BB7-B1FB-5EC3512C3650}"/>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3502558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re et espace libre">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636D9A9D-E7C2-49DF-A888-16FE8A2C7DAA}"/>
              </a:ext>
            </a:extLst>
          </p:cNvPr>
          <p:cNvSpPr>
            <a:spLocks noGrp="1"/>
          </p:cNvSpPr>
          <p:nvPr>
            <p:ph type="body" sz="quarter" idx="13" hasCustomPrompt="1"/>
          </p:nvPr>
        </p:nvSpPr>
        <p:spPr>
          <a:xfrm>
            <a:off x="2185993" y="371483"/>
            <a:ext cx="7362825" cy="466725"/>
          </a:xfrm>
          <a:prstGeom prst="rect">
            <a:avLst/>
          </a:prstGeom>
        </p:spPr>
        <p:txBody>
          <a:bodyPr>
            <a:noAutofit/>
          </a:bodyPr>
          <a:lstStyle>
            <a:lvl1pPr marL="0" indent="0" algn="ctr">
              <a:buNone/>
              <a:defRPr sz="300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11" name="Espace réservé du texte 10">
            <a:extLst>
              <a:ext uri="{FF2B5EF4-FFF2-40B4-BE49-F238E27FC236}">
                <a16:creationId xmlns:a16="http://schemas.microsoft.com/office/drawing/2014/main" id="{5ABF93F2-2E0C-4130-844D-9EDC8C175BC7}"/>
              </a:ext>
            </a:extLst>
          </p:cNvPr>
          <p:cNvSpPr>
            <a:spLocks noGrp="1"/>
          </p:cNvSpPr>
          <p:nvPr>
            <p:ph type="body" sz="quarter" idx="16"/>
          </p:nvPr>
        </p:nvSpPr>
        <p:spPr>
          <a:xfrm>
            <a:off x="619125" y="1533530"/>
            <a:ext cx="5248275" cy="4591049"/>
          </a:xfrm>
          <a:prstGeom prst="rect">
            <a:avLst/>
          </a:prstGeom>
        </p:spPr>
        <p:txBody>
          <a:bodyPr>
            <a:noAutofit/>
          </a:bodyPr>
          <a:lstStyle>
            <a:lvl1pPr>
              <a:defRPr sz="112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p:txBody>
      </p:sp>
      <p:sp>
        <p:nvSpPr>
          <p:cNvPr id="12" name="Espace réservé du texte 10">
            <a:extLst>
              <a:ext uri="{FF2B5EF4-FFF2-40B4-BE49-F238E27FC236}">
                <a16:creationId xmlns:a16="http://schemas.microsoft.com/office/drawing/2014/main" id="{2E6AB8A1-1C0F-49DC-AE6A-641C12B9FFA4}"/>
              </a:ext>
            </a:extLst>
          </p:cNvPr>
          <p:cNvSpPr>
            <a:spLocks noGrp="1"/>
          </p:cNvSpPr>
          <p:nvPr>
            <p:ph type="body" sz="quarter" idx="17" hasCustomPrompt="1"/>
          </p:nvPr>
        </p:nvSpPr>
        <p:spPr>
          <a:xfrm>
            <a:off x="6096001" y="1533530"/>
            <a:ext cx="5248275" cy="4591049"/>
          </a:xfrm>
          <a:prstGeom prst="rect">
            <a:avLst/>
          </a:prstGeom>
        </p:spPr>
        <p:txBody>
          <a:bodyPr>
            <a:noAutofit/>
          </a:bodyPr>
          <a:lstStyle>
            <a:lvl1pPr marL="0" indent="0">
              <a:buNone/>
              <a:defRPr sz="1125" b="0">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PARAGRAPHE DE TEXTE FERRÉ À GAUCHE OU JUSTIFIÉ.</a:t>
            </a:r>
          </a:p>
          <a:p>
            <a:pPr lvl="0"/>
            <a:endParaRPr lang="fr-FR"/>
          </a:p>
          <a:p>
            <a:pPr lvl="0"/>
            <a:r>
              <a:rPr lang="fr-FR"/>
              <a:t>Nous sommes intimement convaincus qu’une transition radicale des énergies fossiles vers les énergies renouvelables a déjà commencé.</a:t>
            </a:r>
          </a:p>
          <a:p>
            <a:pPr lvl="0"/>
            <a:r>
              <a:rPr lang="fr-FR"/>
              <a:t>Aujourd’hui, la viabilité des ressources naturelles traditionnelles telles que le charbon, le gaz, et même celle du nucléaire, est remise en question sur une base purement économique par une énergie renouvelable solaire. Le coût de l’énergie solaire photovoltaïque a fortement diminué ces dernières années. La parité réseau sera atteinte dans un futur très proche, le solaire est d’ores et déjà plus compétitif que les futurs EPR nucléaires.</a:t>
            </a:r>
          </a:p>
        </p:txBody>
      </p:sp>
      <p:sp>
        <p:nvSpPr>
          <p:cNvPr id="2" name="Espace réservé du numéro de diapositive 5">
            <a:extLst>
              <a:ext uri="{FF2B5EF4-FFF2-40B4-BE49-F238E27FC236}">
                <a16:creationId xmlns:a16="http://schemas.microsoft.com/office/drawing/2014/main" id="{D766222E-6174-DDFA-2736-CB99DA222AE2}"/>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1177338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242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Ecran accuei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1488EE-D021-4367-8F0A-440C0A1497A5}"/>
              </a:ext>
            </a:extLst>
          </p:cNvPr>
          <p:cNvSpPr/>
          <p:nvPr userDrawn="1"/>
        </p:nvSpPr>
        <p:spPr>
          <a:xfrm>
            <a:off x="-8997" y="0"/>
            <a:ext cx="12192000" cy="6858000"/>
          </a:xfrm>
          <a:prstGeom prst="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00355F"/>
              </a:solidFill>
            </a:endParaRPr>
          </a:p>
        </p:txBody>
      </p:sp>
      <p:sp>
        <p:nvSpPr>
          <p:cNvPr id="8" name="Espace réservé du texte 2">
            <a:extLst>
              <a:ext uri="{FF2B5EF4-FFF2-40B4-BE49-F238E27FC236}">
                <a16:creationId xmlns:a16="http://schemas.microsoft.com/office/drawing/2014/main" id="{2CA966F1-9DCF-47C1-BBCC-8FE444D5F08B}"/>
              </a:ext>
            </a:extLst>
          </p:cNvPr>
          <p:cNvSpPr>
            <a:spLocks noGrp="1"/>
          </p:cNvSpPr>
          <p:nvPr>
            <p:ph type="body" sz="quarter" idx="11" hasCustomPrompt="1"/>
          </p:nvPr>
        </p:nvSpPr>
        <p:spPr>
          <a:xfrm>
            <a:off x="1095377" y="4056468"/>
            <a:ext cx="10001255" cy="857887"/>
          </a:xfrm>
        </p:spPr>
        <p:txBody>
          <a:bodyPr anchor="ctr">
            <a:normAutofit/>
          </a:bodyPr>
          <a:lstStyle>
            <a:lvl1pPr marL="0" indent="0" algn="ctr">
              <a:buNone/>
              <a:defRPr sz="2625" spc="0" baseline="0">
                <a:solidFill>
                  <a:schemeClr val="bg1"/>
                </a:solidFill>
              </a:defRPr>
            </a:lvl1pPr>
            <a:lvl5pPr>
              <a:defRPr/>
            </a:lvl5pPr>
          </a:lstStyle>
          <a:p>
            <a:pPr lvl="0"/>
            <a:r>
              <a:rPr lang="fr-FR"/>
              <a:t>NOM DU PROJET</a:t>
            </a:r>
          </a:p>
        </p:txBody>
      </p:sp>
      <p:sp>
        <p:nvSpPr>
          <p:cNvPr id="11" name="Espace réservé du texte 2">
            <a:extLst>
              <a:ext uri="{FF2B5EF4-FFF2-40B4-BE49-F238E27FC236}">
                <a16:creationId xmlns:a16="http://schemas.microsoft.com/office/drawing/2014/main" id="{5B2BB934-6075-461C-85A2-D7242E2A5456}"/>
              </a:ext>
            </a:extLst>
          </p:cNvPr>
          <p:cNvSpPr>
            <a:spLocks noGrp="1"/>
          </p:cNvSpPr>
          <p:nvPr>
            <p:ph type="body" sz="quarter" idx="12" hasCustomPrompt="1"/>
          </p:nvPr>
        </p:nvSpPr>
        <p:spPr>
          <a:xfrm>
            <a:off x="3171825" y="4916555"/>
            <a:ext cx="5848347" cy="365249"/>
          </a:xfrm>
        </p:spPr>
        <p:txBody>
          <a:bodyPr anchor="ctr">
            <a:normAutofit/>
          </a:bodyPr>
          <a:lstStyle>
            <a:lvl1pPr marL="0" indent="0" algn="ctr">
              <a:buNone/>
              <a:defRPr sz="2100" spc="0" baseline="0">
                <a:solidFill>
                  <a:schemeClr val="tx1"/>
                </a:solidFill>
              </a:defRPr>
            </a:lvl1pPr>
            <a:lvl5pPr>
              <a:defRPr/>
            </a:lvl5pPr>
          </a:lstStyle>
          <a:p>
            <a:pPr lvl="0"/>
            <a:r>
              <a:rPr lang="fr-FR"/>
              <a:t>DATE</a:t>
            </a:r>
          </a:p>
        </p:txBody>
      </p:sp>
      <p:cxnSp>
        <p:nvCxnSpPr>
          <p:cNvPr id="9" name="Connecteur droit 8">
            <a:extLst>
              <a:ext uri="{FF2B5EF4-FFF2-40B4-BE49-F238E27FC236}">
                <a16:creationId xmlns:a16="http://schemas.microsoft.com/office/drawing/2014/main" id="{021D5496-0998-44FE-92B6-36B9D9C151F6}"/>
              </a:ext>
            </a:extLst>
          </p:cNvPr>
          <p:cNvCxnSpPr>
            <a:cxnSpLocks/>
          </p:cNvCxnSpPr>
          <p:nvPr userDrawn="1"/>
        </p:nvCxnSpPr>
        <p:spPr>
          <a:xfrm>
            <a:off x="4699200" y="3741490"/>
            <a:ext cx="27936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2" name="Image 1" descr="Une image contenant texte, clipart&#10;&#10;Description générée automatiquement">
            <a:extLst>
              <a:ext uri="{FF2B5EF4-FFF2-40B4-BE49-F238E27FC236}">
                <a16:creationId xmlns:a16="http://schemas.microsoft.com/office/drawing/2014/main" id="{CFC7AE90-648D-E7F7-0B7A-AB68D7BC58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22559" y="2601377"/>
            <a:ext cx="1728887" cy="649547"/>
          </a:xfrm>
          <a:prstGeom prst="rect">
            <a:avLst/>
          </a:prstGeom>
        </p:spPr>
      </p:pic>
    </p:spTree>
    <p:extLst>
      <p:ext uri="{BB962C8B-B14F-4D97-AF65-F5344CB8AC3E}">
        <p14:creationId xmlns:p14="http://schemas.microsoft.com/office/powerpoint/2010/main" val="708220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65"/>
                </a:solidFill>
              </a:defRPr>
            </a:lvl1p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numéro de diapositive 5">
            <a:extLst>
              <a:ext uri="{FF2B5EF4-FFF2-40B4-BE49-F238E27FC236}">
                <a16:creationId xmlns:a16="http://schemas.microsoft.com/office/drawing/2014/main" id="{858C766E-DFFE-F9F6-678A-70AA64FC953F}"/>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2678485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8AEC619A-E440-488E-5BC1-390D4A9D34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63684" y="12425"/>
            <a:ext cx="2528316" cy="1520952"/>
          </a:xfrm>
          <a:prstGeom prst="rect">
            <a:avLst/>
          </a:prstGeom>
        </p:spPr>
      </p:pic>
      <p:sp>
        <p:nvSpPr>
          <p:cNvPr id="2" name="Titre 1">
            <a:extLst>
              <a:ext uri="{FF2B5EF4-FFF2-40B4-BE49-F238E27FC236}">
                <a16:creationId xmlns:a16="http://schemas.microsoft.com/office/drawing/2014/main" id="{080E7A56-A0FC-2260-BA3F-767520B28363}"/>
              </a:ext>
            </a:extLst>
          </p:cNvPr>
          <p:cNvSpPr>
            <a:spLocks noGrp="1"/>
          </p:cNvSpPr>
          <p:nvPr>
            <p:ph type="title"/>
          </p:nvPr>
        </p:nvSpPr>
        <p:spPr>
          <a:xfrm>
            <a:off x="1210672" y="431075"/>
            <a:ext cx="10515600" cy="995477"/>
          </a:xfrm>
        </p:spPr>
        <p:txBody>
          <a:bodyPr anchor="b">
            <a:normAutofit/>
          </a:bodyPr>
          <a:lstStyle>
            <a:lvl1pPr>
              <a:defRPr sz="4800">
                <a:solidFill>
                  <a:srgbClr val="1D2E58"/>
                </a:solidFill>
                <a:latin typeface="Gadugi" panose="020B0502040204020203" pitchFamily="34" charset="0"/>
                <a:ea typeface="Gadugi" panose="020B0502040204020203" pitchFamily="34" charset="0"/>
              </a:defRPr>
            </a:lvl1pPr>
          </a:lstStyle>
          <a:p>
            <a:r>
              <a:rPr lang="fr-FR"/>
              <a:t>Modifiez le style du titre</a:t>
            </a:r>
          </a:p>
        </p:txBody>
      </p:sp>
      <p:sp>
        <p:nvSpPr>
          <p:cNvPr id="3" name="Espace réservé du texte 2">
            <a:extLst>
              <a:ext uri="{FF2B5EF4-FFF2-40B4-BE49-F238E27FC236}">
                <a16:creationId xmlns:a16="http://schemas.microsoft.com/office/drawing/2014/main" id="{3D494641-9E76-09FA-8872-324755CF9DCB}"/>
              </a:ext>
            </a:extLst>
          </p:cNvPr>
          <p:cNvSpPr>
            <a:spLocks noGrp="1"/>
          </p:cNvSpPr>
          <p:nvPr>
            <p:ph type="body" idx="1"/>
          </p:nvPr>
        </p:nvSpPr>
        <p:spPr>
          <a:xfrm>
            <a:off x="1210672" y="1589649"/>
            <a:ext cx="10515600" cy="4500001"/>
          </a:xfrm>
        </p:spPr>
        <p:txBody>
          <a:bodyPr/>
          <a:lstStyle>
            <a:lvl1pPr marL="0" indent="0">
              <a:buNone/>
              <a:defRPr sz="2400">
                <a:solidFill>
                  <a:srgbClr val="1D2E58"/>
                </a:solidFill>
                <a:latin typeface="Gadugi" panose="020B0502040204020203" pitchFamily="34" charset="0"/>
                <a:ea typeface="Gadug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5B43318-8596-F396-344A-ACF2AF4E9E23}"/>
              </a:ext>
            </a:extLst>
          </p:cNvPr>
          <p:cNvSpPr>
            <a:spLocks noGrp="1"/>
          </p:cNvSpPr>
          <p:nvPr>
            <p:ph type="dt" sz="half" idx="10"/>
          </p:nvPr>
        </p:nvSpPr>
        <p:spPr/>
        <p:txBody>
          <a:bodyPr/>
          <a:lstStyle>
            <a:lvl1pPr>
              <a:defRPr>
                <a:solidFill>
                  <a:srgbClr val="3AB894"/>
                </a:solidFill>
                <a:latin typeface="Gadugi" panose="020B0502040204020203" pitchFamily="34" charset="0"/>
                <a:ea typeface="Gadugi" panose="020B0502040204020203" pitchFamily="34" charset="0"/>
              </a:defRPr>
            </a:lvl1pPr>
          </a:lstStyle>
          <a:p>
            <a:endParaRPr lang="fr-FR"/>
          </a:p>
        </p:txBody>
      </p:sp>
      <p:sp>
        <p:nvSpPr>
          <p:cNvPr id="5" name="Espace réservé du pied de page 4">
            <a:extLst>
              <a:ext uri="{FF2B5EF4-FFF2-40B4-BE49-F238E27FC236}">
                <a16:creationId xmlns:a16="http://schemas.microsoft.com/office/drawing/2014/main" id="{B9D85C77-70B3-AE97-BC81-EC3401A4696B}"/>
              </a:ext>
            </a:extLst>
          </p:cNvPr>
          <p:cNvSpPr>
            <a:spLocks noGrp="1"/>
          </p:cNvSpPr>
          <p:nvPr>
            <p:ph type="ftr" sz="quarter" idx="11"/>
          </p:nvPr>
        </p:nvSpPr>
        <p:spPr/>
        <p:txBody>
          <a:bodyPr/>
          <a:lstStyle>
            <a:lvl1pPr>
              <a:defRPr>
                <a:solidFill>
                  <a:srgbClr val="1D2E58"/>
                </a:solidFill>
                <a:latin typeface="Gadugi" panose="020B0502040204020203" pitchFamily="34" charset="0"/>
                <a:ea typeface="Gadugi" panose="020B0502040204020203" pitchFamily="34" charset="0"/>
              </a:defRPr>
            </a:lvl1pPr>
          </a:lstStyle>
          <a:p>
            <a:endParaRPr lang="fr-FR"/>
          </a:p>
        </p:txBody>
      </p:sp>
      <p:sp>
        <p:nvSpPr>
          <p:cNvPr id="6" name="Espace réservé du numéro de diapositive 5">
            <a:extLst>
              <a:ext uri="{FF2B5EF4-FFF2-40B4-BE49-F238E27FC236}">
                <a16:creationId xmlns:a16="http://schemas.microsoft.com/office/drawing/2014/main" id="{0A8B8759-5B6D-C09D-094B-B6FC849552E8}"/>
              </a:ext>
            </a:extLst>
          </p:cNvPr>
          <p:cNvSpPr>
            <a:spLocks noGrp="1"/>
          </p:cNvSpPr>
          <p:nvPr>
            <p:ph type="sldNum" sz="quarter" idx="12"/>
          </p:nvPr>
        </p:nvSpPr>
        <p:spPr/>
        <p:txBody>
          <a:bodyPr/>
          <a:lstStyle>
            <a:lvl1pPr>
              <a:defRPr>
                <a:solidFill>
                  <a:srgbClr val="3AB894"/>
                </a:solidFill>
                <a:latin typeface="Gadugi" panose="020B0502040204020203" pitchFamily="34" charset="0"/>
                <a:ea typeface="Gadugi" panose="020B0502040204020203" pitchFamily="34" charset="0"/>
              </a:defRPr>
            </a:lvl1pPr>
          </a:lstStyle>
          <a:p>
            <a:fld id="{E11C3B12-AB67-4FA6-A46D-8415232B9398}" type="slidenum">
              <a:rPr lang="fr-FR" smtClean="0"/>
              <a:pPr/>
              <a:t>‹N°›</a:t>
            </a:fld>
            <a:endParaRPr lang="fr-FR"/>
          </a:p>
        </p:txBody>
      </p:sp>
      <p:sp>
        <p:nvSpPr>
          <p:cNvPr id="9" name="Rectangle 8">
            <a:extLst>
              <a:ext uri="{FF2B5EF4-FFF2-40B4-BE49-F238E27FC236}">
                <a16:creationId xmlns:a16="http://schemas.microsoft.com/office/drawing/2014/main" id="{A8EA3FF5-C29C-23BA-668C-74EC627C7098}"/>
              </a:ext>
            </a:extLst>
          </p:cNvPr>
          <p:cNvSpPr/>
          <p:nvPr userDrawn="1"/>
        </p:nvSpPr>
        <p:spPr>
          <a:xfrm>
            <a:off x="604911" y="431075"/>
            <a:ext cx="45719" cy="5758710"/>
          </a:xfrm>
          <a:prstGeom prst="rect">
            <a:avLst/>
          </a:prstGeom>
          <a:solidFill>
            <a:srgbClr val="3AB894"/>
          </a:solidFill>
          <a:ln>
            <a:solidFill>
              <a:srgbClr val="3AB8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763655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65"/>
                </a:solidFill>
              </a:defRPr>
            </a:lvl1pPr>
          </a:lstStyle>
          <a:p>
            <a:r>
              <a:rPr lang="fr-FR"/>
              <a:t>Modifiez le style du titre</a:t>
            </a:r>
            <a:endParaRPr lang="en-US"/>
          </a:p>
        </p:txBody>
      </p:sp>
      <p:sp>
        <p:nvSpPr>
          <p:cNvPr id="3" name="Espace réservé du numéro de diapositive 5">
            <a:extLst>
              <a:ext uri="{FF2B5EF4-FFF2-40B4-BE49-F238E27FC236}">
                <a16:creationId xmlns:a16="http://schemas.microsoft.com/office/drawing/2014/main" id="{AF12AC1C-3C64-CA2E-7B3A-46FD5F88A939}"/>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754271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Ecran accuei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1488EE-D021-4367-8F0A-440C0A1497A5}"/>
              </a:ext>
            </a:extLst>
          </p:cNvPr>
          <p:cNvSpPr/>
          <p:nvPr userDrawn="1"/>
        </p:nvSpPr>
        <p:spPr>
          <a:xfrm>
            <a:off x="-8997" y="0"/>
            <a:ext cx="12192000" cy="6858000"/>
          </a:xfrm>
          <a:prstGeom prst="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00355F"/>
              </a:solidFill>
            </a:endParaRPr>
          </a:p>
        </p:txBody>
      </p:sp>
      <p:sp>
        <p:nvSpPr>
          <p:cNvPr id="8" name="Espace réservé du texte 2">
            <a:extLst>
              <a:ext uri="{FF2B5EF4-FFF2-40B4-BE49-F238E27FC236}">
                <a16:creationId xmlns:a16="http://schemas.microsoft.com/office/drawing/2014/main" id="{2CA966F1-9DCF-47C1-BBCC-8FE444D5F08B}"/>
              </a:ext>
            </a:extLst>
          </p:cNvPr>
          <p:cNvSpPr>
            <a:spLocks noGrp="1"/>
          </p:cNvSpPr>
          <p:nvPr>
            <p:ph type="body" sz="quarter" idx="11" hasCustomPrompt="1"/>
          </p:nvPr>
        </p:nvSpPr>
        <p:spPr>
          <a:xfrm>
            <a:off x="1095377" y="4056468"/>
            <a:ext cx="10001255" cy="857887"/>
          </a:xfrm>
        </p:spPr>
        <p:txBody>
          <a:bodyPr anchor="ctr">
            <a:normAutofit/>
          </a:bodyPr>
          <a:lstStyle>
            <a:lvl1pPr marL="0" indent="0" algn="ctr">
              <a:buNone/>
              <a:defRPr sz="2625" spc="0" baseline="0">
                <a:solidFill>
                  <a:schemeClr val="bg1"/>
                </a:solidFill>
              </a:defRPr>
            </a:lvl1pPr>
            <a:lvl5pPr>
              <a:defRPr/>
            </a:lvl5pPr>
          </a:lstStyle>
          <a:p>
            <a:pPr lvl="0"/>
            <a:r>
              <a:rPr lang="fr-FR"/>
              <a:t>NOM DU PROJET</a:t>
            </a:r>
          </a:p>
        </p:txBody>
      </p:sp>
      <p:sp>
        <p:nvSpPr>
          <p:cNvPr id="11" name="Espace réservé du texte 2">
            <a:extLst>
              <a:ext uri="{FF2B5EF4-FFF2-40B4-BE49-F238E27FC236}">
                <a16:creationId xmlns:a16="http://schemas.microsoft.com/office/drawing/2014/main" id="{5B2BB934-6075-461C-85A2-D7242E2A5456}"/>
              </a:ext>
            </a:extLst>
          </p:cNvPr>
          <p:cNvSpPr>
            <a:spLocks noGrp="1"/>
          </p:cNvSpPr>
          <p:nvPr>
            <p:ph type="body" sz="quarter" idx="12" hasCustomPrompt="1"/>
          </p:nvPr>
        </p:nvSpPr>
        <p:spPr>
          <a:xfrm>
            <a:off x="3171825" y="4916555"/>
            <a:ext cx="5848347" cy="365249"/>
          </a:xfrm>
        </p:spPr>
        <p:txBody>
          <a:bodyPr anchor="ctr">
            <a:normAutofit/>
          </a:bodyPr>
          <a:lstStyle>
            <a:lvl1pPr marL="0" indent="0" algn="ctr">
              <a:buNone/>
              <a:defRPr sz="2100" spc="0" baseline="0">
                <a:solidFill>
                  <a:schemeClr val="tx1"/>
                </a:solidFill>
              </a:defRPr>
            </a:lvl1pPr>
            <a:lvl5pPr>
              <a:defRPr/>
            </a:lvl5pPr>
          </a:lstStyle>
          <a:p>
            <a:pPr lvl="0"/>
            <a:r>
              <a:rPr lang="fr-FR"/>
              <a:t>DATE</a:t>
            </a:r>
          </a:p>
        </p:txBody>
      </p:sp>
      <p:cxnSp>
        <p:nvCxnSpPr>
          <p:cNvPr id="9" name="Connecteur droit 8">
            <a:extLst>
              <a:ext uri="{FF2B5EF4-FFF2-40B4-BE49-F238E27FC236}">
                <a16:creationId xmlns:a16="http://schemas.microsoft.com/office/drawing/2014/main" id="{021D5496-0998-44FE-92B6-36B9D9C151F6}"/>
              </a:ext>
            </a:extLst>
          </p:cNvPr>
          <p:cNvCxnSpPr>
            <a:cxnSpLocks/>
          </p:cNvCxnSpPr>
          <p:nvPr userDrawn="1"/>
        </p:nvCxnSpPr>
        <p:spPr>
          <a:xfrm>
            <a:off x="4699198" y="3625112"/>
            <a:ext cx="27936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texte, clipart&#10;&#10;Description générée automatiquement">
            <a:extLst>
              <a:ext uri="{FF2B5EF4-FFF2-40B4-BE49-F238E27FC236}">
                <a16:creationId xmlns:a16="http://schemas.microsoft.com/office/drawing/2014/main" id="{07380970-F028-B275-5BD3-291D0A9A06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31554" y="2435114"/>
            <a:ext cx="1728887" cy="649547"/>
          </a:xfrm>
          <a:prstGeom prst="rect">
            <a:avLst/>
          </a:prstGeom>
        </p:spPr>
      </p:pic>
    </p:spTree>
    <p:extLst>
      <p:ext uri="{BB962C8B-B14F-4D97-AF65-F5344CB8AC3E}">
        <p14:creationId xmlns:p14="http://schemas.microsoft.com/office/powerpoint/2010/main" val="708220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PROJET / Titre + légende et image">
    <p:spTree>
      <p:nvGrpSpPr>
        <p:cNvPr id="1" name=""/>
        <p:cNvGrpSpPr/>
        <p:nvPr/>
      </p:nvGrpSpPr>
      <p:grpSpPr>
        <a:xfrm>
          <a:off x="0" y="0"/>
          <a:ext cx="0" cy="0"/>
          <a:chOff x="0" y="0"/>
          <a:chExt cx="0" cy="0"/>
        </a:xfrm>
      </p:grpSpPr>
      <p:sp>
        <p:nvSpPr>
          <p:cNvPr id="12" name="Espace réservé du texte 9">
            <a:extLst>
              <a:ext uri="{FF2B5EF4-FFF2-40B4-BE49-F238E27FC236}">
                <a16:creationId xmlns:a16="http://schemas.microsoft.com/office/drawing/2014/main" id="{625CE081-C8C9-4776-9035-CB8A4BA51FBF}"/>
              </a:ext>
            </a:extLst>
          </p:cNvPr>
          <p:cNvSpPr>
            <a:spLocks noGrp="1"/>
          </p:cNvSpPr>
          <p:nvPr>
            <p:ph type="body" sz="quarter" idx="13" hasCustomPrompt="1"/>
          </p:nvPr>
        </p:nvSpPr>
        <p:spPr>
          <a:xfrm>
            <a:off x="2414593" y="371483"/>
            <a:ext cx="7362825" cy="466725"/>
          </a:xfrm>
        </p:spPr>
        <p:txBody>
          <a:bodyPr>
            <a:noAutofit/>
          </a:bodyPr>
          <a:lstStyle>
            <a:lvl1pPr marL="0" indent="0" algn="ctr">
              <a:buNone/>
              <a:defRPr sz="3200">
                <a:solidFill>
                  <a:srgbClr val="003865"/>
                </a:solidFill>
                <a:latin typeface="Roboto Condensed" panose="02000000000000000000" pitchFamily="2" charset="0"/>
                <a:ea typeface="Roboto Condensed" panose="02000000000000000000" pitchFamily="2" charset="0"/>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2" name="Espace réservé du numéro de diapositive 5">
            <a:extLst>
              <a:ext uri="{FF2B5EF4-FFF2-40B4-BE49-F238E27FC236}">
                <a16:creationId xmlns:a16="http://schemas.microsoft.com/office/drawing/2014/main" id="{A3481C6B-5D05-F406-4B01-7AE7A72E5696}"/>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207865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Ecran Contact - negativ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1606EF8-B9B5-4452-8FF0-3164D704DAE7}"/>
              </a:ext>
            </a:extLst>
          </p:cNvPr>
          <p:cNvSpPr/>
          <p:nvPr userDrawn="1"/>
        </p:nvSpPr>
        <p:spPr>
          <a:xfrm>
            <a:off x="0" y="0"/>
            <a:ext cx="12192000" cy="6858000"/>
          </a:xfrm>
          <a:prstGeom prst="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5" name="Connecteur droit 4">
            <a:extLst>
              <a:ext uri="{FF2B5EF4-FFF2-40B4-BE49-F238E27FC236}">
                <a16:creationId xmlns:a16="http://schemas.microsoft.com/office/drawing/2014/main" id="{8F8A6813-5A65-4E6C-A549-9124EF66E4F3}"/>
              </a:ext>
            </a:extLst>
          </p:cNvPr>
          <p:cNvCxnSpPr/>
          <p:nvPr userDrawn="1"/>
        </p:nvCxnSpPr>
        <p:spPr>
          <a:xfrm>
            <a:off x="5543551" y="2368960"/>
            <a:ext cx="0" cy="159820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Espace réservé du texte 7">
            <a:extLst>
              <a:ext uri="{FF2B5EF4-FFF2-40B4-BE49-F238E27FC236}">
                <a16:creationId xmlns:a16="http://schemas.microsoft.com/office/drawing/2014/main" id="{931A2DB4-2A48-4F4D-B72A-41D600079ECC}"/>
              </a:ext>
            </a:extLst>
          </p:cNvPr>
          <p:cNvSpPr>
            <a:spLocks noGrp="1"/>
          </p:cNvSpPr>
          <p:nvPr>
            <p:ph type="body" sz="quarter" idx="13" hasCustomPrompt="1"/>
          </p:nvPr>
        </p:nvSpPr>
        <p:spPr>
          <a:xfrm>
            <a:off x="5857379" y="2403551"/>
            <a:ext cx="4564063" cy="329030"/>
          </a:xfrm>
          <a:prstGeom prst="rect">
            <a:avLst/>
          </a:prstGeom>
        </p:spPr>
        <p:txBody>
          <a:bodyPr>
            <a:normAutofit/>
          </a:bodyPr>
          <a:lstStyle>
            <a:lvl1pPr marL="0" indent="0">
              <a:buNone/>
              <a:defRPr sz="13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Nom / Prénom</a:t>
            </a:r>
          </a:p>
        </p:txBody>
      </p:sp>
      <p:sp>
        <p:nvSpPr>
          <p:cNvPr id="12" name="Espace réservé du texte 7">
            <a:extLst>
              <a:ext uri="{FF2B5EF4-FFF2-40B4-BE49-F238E27FC236}">
                <a16:creationId xmlns:a16="http://schemas.microsoft.com/office/drawing/2014/main" id="{0442119C-DA89-41C3-9048-D1B4BCD4DBE4}"/>
              </a:ext>
            </a:extLst>
          </p:cNvPr>
          <p:cNvSpPr>
            <a:spLocks noGrp="1"/>
          </p:cNvSpPr>
          <p:nvPr>
            <p:ph type="body" sz="quarter" idx="14" hasCustomPrompt="1"/>
          </p:nvPr>
        </p:nvSpPr>
        <p:spPr>
          <a:xfrm>
            <a:off x="5857375" y="2732581"/>
            <a:ext cx="4564060" cy="329030"/>
          </a:xfrm>
          <a:prstGeom prst="rect">
            <a:avLst/>
          </a:prstGeom>
        </p:spPr>
        <p:txBody>
          <a:bodyPr>
            <a:normAutofit/>
          </a:bodyPr>
          <a:lstStyle>
            <a:lvl1pPr marL="0" indent="0">
              <a:buNone/>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Fonction</a:t>
            </a:r>
          </a:p>
        </p:txBody>
      </p:sp>
      <p:sp>
        <p:nvSpPr>
          <p:cNvPr id="13" name="Espace réservé du texte 7">
            <a:extLst>
              <a:ext uri="{FF2B5EF4-FFF2-40B4-BE49-F238E27FC236}">
                <a16:creationId xmlns:a16="http://schemas.microsoft.com/office/drawing/2014/main" id="{C0AE02E8-F6AF-4CC8-B8B1-B9253B54426F}"/>
              </a:ext>
            </a:extLst>
          </p:cNvPr>
          <p:cNvSpPr>
            <a:spLocks noGrp="1"/>
          </p:cNvSpPr>
          <p:nvPr>
            <p:ph type="body" sz="quarter" idx="15" hasCustomPrompt="1"/>
          </p:nvPr>
        </p:nvSpPr>
        <p:spPr>
          <a:xfrm>
            <a:off x="6491125" y="3363781"/>
            <a:ext cx="3593427" cy="223051"/>
          </a:xfrm>
          <a:prstGeom prst="rect">
            <a:avLst/>
          </a:prstGeom>
        </p:spPr>
        <p:txBody>
          <a:bodyPr>
            <a:normAutofit/>
          </a:bodyPr>
          <a:lstStyle>
            <a:lvl1pPr marL="0" indent="0">
              <a:buNone/>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Numéro de téléphone</a:t>
            </a:r>
          </a:p>
        </p:txBody>
      </p:sp>
      <p:sp>
        <p:nvSpPr>
          <p:cNvPr id="15" name="ZoneTexte 14">
            <a:extLst>
              <a:ext uri="{FF2B5EF4-FFF2-40B4-BE49-F238E27FC236}">
                <a16:creationId xmlns:a16="http://schemas.microsoft.com/office/drawing/2014/main" id="{31319971-085C-4944-9608-F52F7AEACD24}"/>
              </a:ext>
            </a:extLst>
          </p:cNvPr>
          <p:cNvSpPr txBox="1"/>
          <p:nvPr userDrawn="1"/>
        </p:nvSpPr>
        <p:spPr>
          <a:xfrm>
            <a:off x="5857375" y="3280917"/>
            <a:ext cx="750972" cy="552011"/>
          </a:xfrm>
          <a:prstGeom prst="rect">
            <a:avLst/>
          </a:prstGeom>
          <a:noFill/>
        </p:spPr>
        <p:txBody>
          <a:bodyPr wrap="square" rtlCol="0">
            <a:spAutoFit/>
          </a:bodyPr>
          <a:lstStyle/>
          <a:p>
            <a:pPr>
              <a:lnSpc>
                <a:spcPct val="150000"/>
              </a:lnSpc>
            </a:pPr>
            <a:r>
              <a:rPr lang="fr-FR" sz="1050">
                <a:solidFill>
                  <a:schemeClr val="bg1"/>
                </a:solidFill>
              </a:rPr>
              <a:t>Mob :</a:t>
            </a:r>
          </a:p>
          <a:p>
            <a:pPr>
              <a:lnSpc>
                <a:spcPct val="150000"/>
              </a:lnSpc>
            </a:pPr>
            <a:r>
              <a:rPr lang="fr-FR" sz="1050">
                <a:solidFill>
                  <a:schemeClr val="bg1"/>
                </a:solidFill>
              </a:rPr>
              <a:t>Mail :</a:t>
            </a:r>
          </a:p>
        </p:txBody>
      </p:sp>
      <p:sp>
        <p:nvSpPr>
          <p:cNvPr id="16" name="Espace réservé du texte 7">
            <a:extLst>
              <a:ext uri="{FF2B5EF4-FFF2-40B4-BE49-F238E27FC236}">
                <a16:creationId xmlns:a16="http://schemas.microsoft.com/office/drawing/2014/main" id="{D85AC76E-5389-4911-9C94-BFA76577C958}"/>
              </a:ext>
            </a:extLst>
          </p:cNvPr>
          <p:cNvSpPr>
            <a:spLocks noGrp="1"/>
          </p:cNvSpPr>
          <p:nvPr>
            <p:ph type="body" sz="quarter" idx="16" hasCustomPrompt="1"/>
          </p:nvPr>
        </p:nvSpPr>
        <p:spPr>
          <a:xfrm>
            <a:off x="6491121" y="3586832"/>
            <a:ext cx="3593427" cy="223051"/>
          </a:xfrm>
          <a:prstGeom prst="rect">
            <a:avLst/>
          </a:prstGeom>
        </p:spPr>
        <p:txBody>
          <a:bodyPr>
            <a:normAutofit/>
          </a:bodyPr>
          <a:lstStyle>
            <a:lvl1pPr marL="0" indent="0">
              <a:buNone/>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Adresse email</a:t>
            </a:r>
          </a:p>
        </p:txBody>
      </p:sp>
      <p:sp>
        <p:nvSpPr>
          <p:cNvPr id="17" name="ZoneTexte 16">
            <a:extLst>
              <a:ext uri="{FF2B5EF4-FFF2-40B4-BE49-F238E27FC236}">
                <a16:creationId xmlns:a16="http://schemas.microsoft.com/office/drawing/2014/main" id="{1DF038C8-6A61-4C43-B146-4347B758E3B9}"/>
              </a:ext>
            </a:extLst>
          </p:cNvPr>
          <p:cNvSpPr txBox="1"/>
          <p:nvPr userDrawn="1"/>
        </p:nvSpPr>
        <p:spPr>
          <a:xfrm>
            <a:off x="2937668" y="4614623"/>
            <a:ext cx="5935664" cy="346249"/>
          </a:xfrm>
          <a:prstGeom prst="rect">
            <a:avLst/>
          </a:prstGeom>
          <a:noFill/>
        </p:spPr>
        <p:txBody>
          <a:bodyPr wrap="square" rtlCol="0">
            <a:spAutoFit/>
          </a:bodyPr>
          <a:lstStyle/>
          <a:p>
            <a:pPr lvl="0" algn="ctr"/>
            <a:r>
              <a:rPr lang="fr-FR" sz="1650">
                <a:solidFill>
                  <a:schemeClr val="bg1"/>
                </a:solidFill>
              </a:rPr>
              <a:t>www.tse.energy</a:t>
            </a:r>
          </a:p>
        </p:txBody>
      </p:sp>
      <p:pic>
        <p:nvPicPr>
          <p:cNvPr id="2" name="Image 1" descr="Une image contenant texte, clipart&#10;&#10;Description générée automatiquement">
            <a:extLst>
              <a:ext uri="{FF2B5EF4-FFF2-40B4-BE49-F238E27FC236}">
                <a16:creationId xmlns:a16="http://schemas.microsoft.com/office/drawing/2014/main" id="{F8241A72-8A04-8011-B830-14BF36FBC7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41794" y="2825759"/>
            <a:ext cx="1728887" cy="649547"/>
          </a:xfrm>
          <a:prstGeom prst="rect">
            <a:avLst/>
          </a:prstGeom>
        </p:spPr>
      </p:pic>
    </p:spTree>
    <p:extLst>
      <p:ext uri="{BB962C8B-B14F-4D97-AF65-F5344CB8AC3E}">
        <p14:creationId xmlns:p14="http://schemas.microsoft.com/office/powerpoint/2010/main" val="3789900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PROJET / Titre + légende et image">
    <p:spTree>
      <p:nvGrpSpPr>
        <p:cNvPr id="1" name=""/>
        <p:cNvGrpSpPr/>
        <p:nvPr/>
      </p:nvGrpSpPr>
      <p:grpSpPr>
        <a:xfrm>
          <a:off x="0" y="0"/>
          <a:ext cx="0" cy="0"/>
          <a:chOff x="0" y="0"/>
          <a:chExt cx="0" cy="0"/>
        </a:xfrm>
      </p:grpSpPr>
      <p:sp>
        <p:nvSpPr>
          <p:cNvPr id="12" name="Espace réservé du texte 9">
            <a:extLst>
              <a:ext uri="{FF2B5EF4-FFF2-40B4-BE49-F238E27FC236}">
                <a16:creationId xmlns:a16="http://schemas.microsoft.com/office/drawing/2014/main" id="{625CE081-C8C9-4776-9035-CB8A4BA51FBF}"/>
              </a:ext>
            </a:extLst>
          </p:cNvPr>
          <p:cNvSpPr>
            <a:spLocks noGrp="1"/>
          </p:cNvSpPr>
          <p:nvPr>
            <p:ph type="body" sz="quarter" idx="13" hasCustomPrompt="1"/>
          </p:nvPr>
        </p:nvSpPr>
        <p:spPr>
          <a:xfrm>
            <a:off x="2414593" y="371483"/>
            <a:ext cx="7362825" cy="466725"/>
          </a:xfrm>
          <a:prstGeom prst="rect">
            <a:avLst/>
          </a:prstGeom>
        </p:spPr>
        <p:txBody>
          <a:bodyPr>
            <a:noAutofit/>
          </a:bodyPr>
          <a:lstStyle>
            <a:lvl1pPr marL="0" indent="0" algn="ctr">
              <a:buNone/>
              <a:defRPr sz="300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3" name="Espace réservé pour une image  2">
            <a:extLst>
              <a:ext uri="{FF2B5EF4-FFF2-40B4-BE49-F238E27FC236}">
                <a16:creationId xmlns:a16="http://schemas.microsoft.com/office/drawing/2014/main" id="{0CB55C26-B6D9-4293-9022-8DE73847159D}"/>
              </a:ext>
            </a:extLst>
          </p:cNvPr>
          <p:cNvSpPr>
            <a:spLocks noGrp="1"/>
          </p:cNvSpPr>
          <p:nvPr>
            <p:ph type="pic" sz="quarter" idx="14" hasCustomPrompt="1"/>
          </p:nvPr>
        </p:nvSpPr>
        <p:spPr>
          <a:xfrm>
            <a:off x="619129" y="1009651"/>
            <a:ext cx="8752975" cy="5222875"/>
          </a:xfrm>
          <a:prstGeom prst="rect">
            <a:avLst/>
          </a:prstGeom>
          <a:effectLst/>
        </p:spPr>
        <p:txBody>
          <a:bodyPr anchor="ctr">
            <a:normAutofit/>
          </a:bodyPr>
          <a:lstStyle>
            <a:lvl1pPr marL="0" indent="0" algn="ctr">
              <a:buNone/>
              <a:defRPr sz="1125" cap="all" spc="225" baseline="0">
                <a:solidFill>
                  <a:schemeClr val="tx2"/>
                </a:solidFill>
              </a:defRPr>
            </a:lvl1pPr>
          </a:lstStyle>
          <a:p>
            <a:r>
              <a:rPr lang="fr-FR"/>
              <a:t>Insérer une image</a:t>
            </a:r>
          </a:p>
        </p:txBody>
      </p:sp>
      <p:sp>
        <p:nvSpPr>
          <p:cNvPr id="8" name="Espace réservé du texte 10">
            <a:extLst>
              <a:ext uri="{FF2B5EF4-FFF2-40B4-BE49-F238E27FC236}">
                <a16:creationId xmlns:a16="http://schemas.microsoft.com/office/drawing/2014/main" id="{4F0C9BEF-E850-4032-B91E-FCB6FCF3F8E9}"/>
              </a:ext>
            </a:extLst>
          </p:cNvPr>
          <p:cNvSpPr>
            <a:spLocks noGrp="1"/>
          </p:cNvSpPr>
          <p:nvPr>
            <p:ph type="body" sz="quarter" idx="16"/>
          </p:nvPr>
        </p:nvSpPr>
        <p:spPr>
          <a:xfrm>
            <a:off x="9629777" y="1009651"/>
            <a:ext cx="2228851" cy="5222875"/>
          </a:xfrm>
          <a:prstGeom prst="rect">
            <a:avLst/>
          </a:prstGeom>
        </p:spPr>
        <p:txBody>
          <a:bodyPr anchor="ctr">
            <a:noAutofit/>
          </a:bodyPr>
          <a:lstStyle>
            <a:lvl1pPr>
              <a:defRPr sz="9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p:txBody>
      </p:sp>
      <p:sp>
        <p:nvSpPr>
          <p:cNvPr id="2" name="Espace réservé du numéro de diapositive 5">
            <a:extLst>
              <a:ext uri="{FF2B5EF4-FFF2-40B4-BE49-F238E27FC236}">
                <a16:creationId xmlns:a16="http://schemas.microsoft.com/office/drawing/2014/main" id="{9C1A7F0E-ED64-601E-9C48-AC915482EA7B}"/>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6386861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re + mosaique centrales">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636D9A9D-E7C2-49DF-A888-16FE8A2C7DAA}"/>
              </a:ext>
            </a:extLst>
          </p:cNvPr>
          <p:cNvSpPr>
            <a:spLocks noGrp="1"/>
          </p:cNvSpPr>
          <p:nvPr>
            <p:ph type="body" sz="quarter" idx="13" hasCustomPrompt="1"/>
          </p:nvPr>
        </p:nvSpPr>
        <p:spPr>
          <a:xfrm>
            <a:off x="2414593" y="371483"/>
            <a:ext cx="7362825" cy="466725"/>
          </a:xfrm>
          <a:prstGeom prst="rect">
            <a:avLst/>
          </a:prstGeom>
        </p:spPr>
        <p:txBody>
          <a:bodyPr>
            <a:noAutofit/>
          </a:bodyPr>
          <a:lstStyle>
            <a:lvl1pPr marL="0" indent="0" algn="ctr">
              <a:buNone/>
              <a:defRPr sz="3000">
                <a:solidFill>
                  <a:schemeClr val="tx2"/>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3" name="Espace réservé pour une image  2">
            <a:extLst>
              <a:ext uri="{FF2B5EF4-FFF2-40B4-BE49-F238E27FC236}">
                <a16:creationId xmlns:a16="http://schemas.microsoft.com/office/drawing/2014/main" id="{8921D621-F20D-4BEC-B988-F9985C5DA3ED}"/>
              </a:ext>
            </a:extLst>
          </p:cNvPr>
          <p:cNvSpPr>
            <a:spLocks noGrp="1"/>
          </p:cNvSpPr>
          <p:nvPr>
            <p:ph type="pic" sz="quarter" idx="17" hasCustomPrompt="1"/>
          </p:nvPr>
        </p:nvSpPr>
        <p:spPr>
          <a:xfrm>
            <a:off x="581024" y="909722"/>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1" name="Espace réservé pour une image  2">
            <a:extLst>
              <a:ext uri="{FF2B5EF4-FFF2-40B4-BE49-F238E27FC236}">
                <a16:creationId xmlns:a16="http://schemas.microsoft.com/office/drawing/2014/main" id="{14A2A5F3-8529-4938-8BCF-61CA7CD7FB84}"/>
              </a:ext>
            </a:extLst>
          </p:cNvPr>
          <p:cNvSpPr>
            <a:spLocks noGrp="1"/>
          </p:cNvSpPr>
          <p:nvPr>
            <p:ph type="pic" sz="quarter" idx="18" hasCustomPrompt="1"/>
          </p:nvPr>
        </p:nvSpPr>
        <p:spPr>
          <a:xfrm>
            <a:off x="581024" y="3664954"/>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2" name="Espace réservé pour une image  2">
            <a:extLst>
              <a:ext uri="{FF2B5EF4-FFF2-40B4-BE49-F238E27FC236}">
                <a16:creationId xmlns:a16="http://schemas.microsoft.com/office/drawing/2014/main" id="{47F7CD42-D099-4C35-9FE9-79EE68EF2DA2}"/>
              </a:ext>
            </a:extLst>
          </p:cNvPr>
          <p:cNvSpPr>
            <a:spLocks noGrp="1"/>
          </p:cNvSpPr>
          <p:nvPr>
            <p:ph type="pic" sz="quarter" idx="19" hasCustomPrompt="1"/>
          </p:nvPr>
        </p:nvSpPr>
        <p:spPr>
          <a:xfrm>
            <a:off x="6125580" y="909722"/>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3" name="Espace réservé pour une image  2">
            <a:extLst>
              <a:ext uri="{FF2B5EF4-FFF2-40B4-BE49-F238E27FC236}">
                <a16:creationId xmlns:a16="http://schemas.microsoft.com/office/drawing/2014/main" id="{19C5D077-1C2E-42D3-9911-AF89857B1C62}"/>
              </a:ext>
            </a:extLst>
          </p:cNvPr>
          <p:cNvSpPr>
            <a:spLocks noGrp="1"/>
          </p:cNvSpPr>
          <p:nvPr>
            <p:ph type="pic" sz="quarter" idx="20" hasCustomPrompt="1"/>
          </p:nvPr>
        </p:nvSpPr>
        <p:spPr>
          <a:xfrm>
            <a:off x="6125580" y="3664954"/>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4" name="Espace réservé du texte 10">
            <a:extLst>
              <a:ext uri="{FF2B5EF4-FFF2-40B4-BE49-F238E27FC236}">
                <a16:creationId xmlns:a16="http://schemas.microsoft.com/office/drawing/2014/main" id="{6A2C43FC-E17D-4F01-80BE-BB02E1C99318}"/>
              </a:ext>
            </a:extLst>
          </p:cNvPr>
          <p:cNvSpPr>
            <a:spLocks noGrp="1"/>
          </p:cNvSpPr>
          <p:nvPr>
            <p:ph type="body" sz="quarter" idx="16"/>
          </p:nvPr>
        </p:nvSpPr>
        <p:spPr>
          <a:xfrm>
            <a:off x="581027" y="3381375"/>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6" name="Espace réservé du texte 10">
            <a:extLst>
              <a:ext uri="{FF2B5EF4-FFF2-40B4-BE49-F238E27FC236}">
                <a16:creationId xmlns:a16="http://schemas.microsoft.com/office/drawing/2014/main" id="{88414618-C03E-4DD0-8560-3250BFDDD7EB}"/>
              </a:ext>
            </a:extLst>
          </p:cNvPr>
          <p:cNvSpPr>
            <a:spLocks noGrp="1"/>
          </p:cNvSpPr>
          <p:nvPr>
            <p:ph type="body" sz="quarter" idx="21"/>
          </p:nvPr>
        </p:nvSpPr>
        <p:spPr>
          <a:xfrm>
            <a:off x="581027" y="6132764"/>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7" name="Espace réservé du texte 10">
            <a:extLst>
              <a:ext uri="{FF2B5EF4-FFF2-40B4-BE49-F238E27FC236}">
                <a16:creationId xmlns:a16="http://schemas.microsoft.com/office/drawing/2014/main" id="{8D689EAF-05D4-43E6-A9B7-0EB8B0960F8E}"/>
              </a:ext>
            </a:extLst>
          </p:cNvPr>
          <p:cNvSpPr>
            <a:spLocks noGrp="1"/>
          </p:cNvSpPr>
          <p:nvPr>
            <p:ph type="body" sz="quarter" idx="22"/>
          </p:nvPr>
        </p:nvSpPr>
        <p:spPr>
          <a:xfrm>
            <a:off x="6129342" y="3378537"/>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8" name="Espace réservé du texte 10">
            <a:extLst>
              <a:ext uri="{FF2B5EF4-FFF2-40B4-BE49-F238E27FC236}">
                <a16:creationId xmlns:a16="http://schemas.microsoft.com/office/drawing/2014/main" id="{96460F3D-312B-4B25-B83A-52E0BCDCA82D}"/>
              </a:ext>
            </a:extLst>
          </p:cNvPr>
          <p:cNvSpPr>
            <a:spLocks noGrp="1"/>
          </p:cNvSpPr>
          <p:nvPr>
            <p:ph type="body" sz="quarter" idx="23"/>
          </p:nvPr>
        </p:nvSpPr>
        <p:spPr>
          <a:xfrm>
            <a:off x="6129342" y="6132764"/>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 name="Espace réservé du numéro de diapositive 5">
            <a:extLst>
              <a:ext uri="{FF2B5EF4-FFF2-40B4-BE49-F238E27FC236}">
                <a16:creationId xmlns:a16="http://schemas.microsoft.com/office/drawing/2014/main" id="{FE2958ED-CC7A-2BB7-B1FB-5EC3512C3650}"/>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3502558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re et espace libre">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636D9A9D-E7C2-49DF-A888-16FE8A2C7DAA}"/>
              </a:ext>
            </a:extLst>
          </p:cNvPr>
          <p:cNvSpPr>
            <a:spLocks noGrp="1"/>
          </p:cNvSpPr>
          <p:nvPr>
            <p:ph type="body" sz="quarter" idx="13" hasCustomPrompt="1"/>
          </p:nvPr>
        </p:nvSpPr>
        <p:spPr>
          <a:xfrm>
            <a:off x="2185993" y="371483"/>
            <a:ext cx="7362825" cy="466725"/>
          </a:xfrm>
          <a:prstGeom prst="rect">
            <a:avLst/>
          </a:prstGeom>
        </p:spPr>
        <p:txBody>
          <a:bodyPr>
            <a:noAutofit/>
          </a:bodyPr>
          <a:lstStyle>
            <a:lvl1pPr marL="0" indent="0" algn="ctr">
              <a:buNone/>
              <a:defRPr sz="300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11" name="Espace réservé du texte 10">
            <a:extLst>
              <a:ext uri="{FF2B5EF4-FFF2-40B4-BE49-F238E27FC236}">
                <a16:creationId xmlns:a16="http://schemas.microsoft.com/office/drawing/2014/main" id="{5ABF93F2-2E0C-4130-844D-9EDC8C175BC7}"/>
              </a:ext>
            </a:extLst>
          </p:cNvPr>
          <p:cNvSpPr>
            <a:spLocks noGrp="1"/>
          </p:cNvSpPr>
          <p:nvPr>
            <p:ph type="body" sz="quarter" idx="16"/>
          </p:nvPr>
        </p:nvSpPr>
        <p:spPr>
          <a:xfrm>
            <a:off x="619125" y="1533530"/>
            <a:ext cx="5248275" cy="4591049"/>
          </a:xfrm>
          <a:prstGeom prst="rect">
            <a:avLst/>
          </a:prstGeom>
        </p:spPr>
        <p:txBody>
          <a:bodyPr>
            <a:noAutofit/>
          </a:bodyPr>
          <a:lstStyle>
            <a:lvl1pPr>
              <a:defRPr sz="112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p:txBody>
      </p:sp>
      <p:sp>
        <p:nvSpPr>
          <p:cNvPr id="12" name="Espace réservé du texte 10">
            <a:extLst>
              <a:ext uri="{FF2B5EF4-FFF2-40B4-BE49-F238E27FC236}">
                <a16:creationId xmlns:a16="http://schemas.microsoft.com/office/drawing/2014/main" id="{2E6AB8A1-1C0F-49DC-AE6A-641C12B9FFA4}"/>
              </a:ext>
            </a:extLst>
          </p:cNvPr>
          <p:cNvSpPr>
            <a:spLocks noGrp="1"/>
          </p:cNvSpPr>
          <p:nvPr>
            <p:ph type="body" sz="quarter" idx="17" hasCustomPrompt="1"/>
          </p:nvPr>
        </p:nvSpPr>
        <p:spPr>
          <a:xfrm>
            <a:off x="6096001" y="1533530"/>
            <a:ext cx="5248275" cy="4591049"/>
          </a:xfrm>
          <a:prstGeom prst="rect">
            <a:avLst/>
          </a:prstGeom>
        </p:spPr>
        <p:txBody>
          <a:bodyPr>
            <a:noAutofit/>
          </a:bodyPr>
          <a:lstStyle>
            <a:lvl1pPr marL="0" indent="0">
              <a:buNone/>
              <a:defRPr sz="1125" b="0">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PARAGRAPHE DE TEXTE FERRÉ À GAUCHE OU JUSTIFIÉ.</a:t>
            </a:r>
          </a:p>
          <a:p>
            <a:pPr lvl="0"/>
            <a:endParaRPr lang="fr-FR"/>
          </a:p>
          <a:p>
            <a:pPr lvl="0"/>
            <a:r>
              <a:rPr lang="fr-FR"/>
              <a:t>Nous sommes intimement convaincus qu’une transition radicale des énergies fossiles vers les énergies renouvelables a déjà commencé.</a:t>
            </a:r>
          </a:p>
          <a:p>
            <a:pPr lvl="0"/>
            <a:r>
              <a:rPr lang="fr-FR"/>
              <a:t>Aujourd’hui, la viabilité des ressources naturelles traditionnelles telles que le charbon, le gaz, et même celle du nucléaire, est remise en question sur une base purement économique par une énergie renouvelable solaire. Le coût de l’énergie solaire photovoltaïque a fortement diminué ces dernières années. La parité réseau sera atteinte dans un futur très proche, le solaire est d’ores et déjà plus compétitif que les futurs EPR nucléaires.</a:t>
            </a:r>
          </a:p>
        </p:txBody>
      </p:sp>
      <p:sp>
        <p:nvSpPr>
          <p:cNvPr id="2" name="Espace réservé du numéro de diapositive 5">
            <a:extLst>
              <a:ext uri="{FF2B5EF4-FFF2-40B4-BE49-F238E27FC236}">
                <a16:creationId xmlns:a16="http://schemas.microsoft.com/office/drawing/2014/main" id="{D766222E-6174-DDFA-2736-CB99DA222AE2}"/>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1177338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2427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Ecran accuei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1488EE-D021-4367-8F0A-440C0A1497A5}"/>
              </a:ext>
            </a:extLst>
          </p:cNvPr>
          <p:cNvSpPr/>
          <p:nvPr userDrawn="1"/>
        </p:nvSpPr>
        <p:spPr>
          <a:xfrm>
            <a:off x="-8997" y="0"/>
            <a:ext cx="12192000" cy="6858000"/>
          </a:xfrm>
          <a:prstGeom prst="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00355F"/>
              </a:solidFill>
            </a:endParaRPr>
          </a:p>
        </p:txBody>
      </p:sp>
      <p:sp>
        <p:nvSpPr>
          <p:cNvPr id="8" name="Espace réservé du texte 2">
            <a:extLst>
              <a:ext uri="{FF2B5EF4-FFF2-40B4-BE49-F238E27FC236}">
                <a16:creationId xmlns:a16="http://schemas.microsoft.com/office/drawing/2014/main" id="{2CA966F1-9DCF-47C1-BBCC-8FE444D5F08B}"/>
              </a:ext>
            </a:extLst>
          </p:cNvPr>
          <p:cNvSpPr>
            <a:spLocks noGrp="1"/>
          </p:cNvSpPr>
          <p:nvPr>
            <p:ph type="body" sz="quarter" idx="11" hasCustomPrompt="1"/>
          </p:nvPr>
        </p:nvSpPr>
        <p:spPr>
          <a:xfrm>
            <a:off x="1095377" y="4056468"/>
            <a:ext cx="10001255" cy="857887"/>
          </a:xfrm>
        </p:spPr>
        <p:txBody>
          <a:bodyPr anchor="ctr">
            <a:normAutofit/>
          </a:bodyPr>
          <a:lstStyle>
            <a:lvl1pPr marL="0" indent="0" algn="ctr">
              <a:buNone/>
              <a:defRPr sz="2625" spc="0" baseline="0">
                <a:solidFill>
                  <a:schemeClr val="bg1"/>
                </a:solidFill>
              </a:defRPr>
            </a:lvl1pPr>
            <a:lvl5pPr>
              <a:defRPr/>
            </a:lvl5pPr>
          </a:lstStyle>
          <a:p>
            <a:pPr lvl="0"/>
            <a:r>
              <a:rPr lang="fr-FR"/>
              <a:t>NOM DU PROJET</a:t>
            </a:r>
          </a:p>
        </p:txBody>
      </p:sp>
      <p:sp>
        <p:nvSpPr>
          <p:cNvPr id="11" name="Espace réservé du texte 2">
            <a:extLst>
              <a:ext uri="{FF2B5EF4-FFF2-40B4-BE49-F238E27FC236}">
                <a16:creationId xmlns:a16="http://schemas.microsoft.com/office/drawing/2014/main" id="{5B2BB934-6075-461C-85A2-D7242E2A5456}"/>
              </a:ext>
            </a:extLst>
          </p:cNvPr>
          <p:cNvSpPr>
            <a:spLocks noGrp="1"/>
          </p:cNvSpPr>
          <p:nvPr>
            <p:ph type="body" sz="quarter" idx="12" hasCustomPrompt="1"/>
          </p:nvPr>
        </p:nvSpPr>
        <p:spPr>
          <a:xfrm>
            <a:off x="3171825" y="4916555"/>
            <a:ext cx="5848347" cy="365249"/>
          </a:xfrm>
        </p:spPr>
        <p:txBody>
          <a:bodyPr anchor="ctr">
            <a:normAutofit/>
          </a:bodyPr>
          <a:lstStyle>
            <a:lvl1pPr marL="0" indent="0" algn="ctr">
              <a:buNone/>
              <a:defRPr sz="2100" spc="0" baseline="0">
                <a:solidFill>
                  <a:schemeClr val="tx1"/>
                </a:solidFill>
              </a:defRPr>
            </a:lvl1pPr>
            <a:lvl5pPr>
              <a:defRPr/>
            </a:lvl5pPr>
          </a:lstStyle>
          <a:p>
            <a:pPr lvl="0"/>
            <a:r>
              <a:rPr lang="fr-FR"/>
              <a:t>DATE</a:t>
            </a:r>
          </a:p>
        </p:txBody>
      </p:sp>
      <p:cxnSp>
        <p:nvCxnSpPr>
          <p:cNvPr id="9" name="Connecteur droit 8">
            <a:extLst>
              <a:ext uri="{FF2B5EF4-FFF2-40B4-BE49-F238E27FC236}">
                <a16:creationId xmlns:a16="http://schemas.microsoft.com/office/drawing/2014/main" id="{021D5496-0998-44FE-92B6-36B9D9C151F6}"/>
              </a:ext>
            </a:extLst>
          </p:cNvPr>
          <p:cNvCxnSpPr>
            <a:cxnSpLocks/>
          </p:cNvCxnSpPr>
          <p:nvPr userDrawn="1"/>
        </p:nvCxnSpPr>
        <p:spPr>
          <a:xfrm>
            <a:off x="4699200" y="3741490"/>
            <a:ext cx="27936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2" name="Image 1" descr="Une image contenant texte, clipart&#10;&#10;Description générée automatiquement">
            <a:extLst>
              <a:ext uri="{FF2B5EF4-FFF2-40B4-BE49-F238E27FC236}">
                <a16:creationId xmlns:a16="http://schemas.microsoft.com/office/drawing/2014/main" id="{CFC7AE90-648D-E7F7-0B7A-AB68D7BC58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22559" y="2601377"/>
            <a:ext cx="1728887" cy="649547"/>
          </a:xfrm>
          <a:prstGeom prst="rect">
            <a:avLst/>
          </a:prstGeom>
        </p:spPr>
      </p:pic>
    </p:spTree>
    <p:extLst>
      <p:ext uri="{BB962C8B-B14F-4D97-AF65-F5344CB8AC3E}">
        <p14:creationId xmlns:p14="http://schemas.microsoft.com/office/powerpoint/2010/main" val="7082209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65"/>
                </a:solidFill>
              </a:defRPr>
            </a:lvl1p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numéro de diapositive 5">
            <a:extLst>
              <a:ext uri="{FF2B5EF4-FFF2-40B4-BE49-F238E27FC236}">
                <a16:creationId xmlns:a16="http://schemas.microsoft.com/office/drawing/2014/main" id="{858C766E-DFFE-F9F6-678A-70AA64FC953F}"/>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267848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Contenu 8">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F312965-B556-498A-8FD9-20D33996CE4F}"/>
              </a:ext>
            </a:extLst>
          </p:cNvPr>
          <p:cNvCxnSpPr/>
          <p:nvPr userDrawn="1"/>
        </p:nvCxnSpPr>
        <p:spPr>
          <a:xfrm>
            <a:off x="0" y="1166392"/>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BCFCF277-66D0-46F6-B18E-0B37F27CA7D5}"/>
              </a:ext>
            </a:extLst>
          </p:cNvPr>
          <p:cNvSpPr>
            <a:spLocks noGrp="1"/>
          </p:cNvSpPr>
          <p:nvPr>
            <p:ph type="body" sz="quarter" idx="11"/>
          </p:nvPr>
        </p:nvSpPr>
        <p:spPr>
          <a:xfrm>
            <a:off x="868898" y="1548391"/>
            <a:ext cx="10411720" cy="333425"/>
          </a:xfrm>
          <a:prstGeom prst="rect">
            <a:avLst/>
          </a:prstGeom>
        </p:spPr>
        <p:txBody>
          <a:bodyPr/>
          <a:lstStyle>
            <a:lvl1pPr marL="0" indent="0">
              <a:lnSpc>
                <a:spcPct val="110000"/>
              </a:lnSpc>
              <a:spcBef>
                <a:spcPts val="700"/>
              </a:spcBef>
              <a:buSzPct val="50000"/>
              <a:buFontTx/>
              <a:buNone/>
              <a:defRPr sz="1500" spc="20" baseline="0">
                <a:solidFill>
                  <a:schemeClr val="accent2"/>
                </a:solidFill>
                <a:latin typeface="+mj-lt"/>
              </a:defRPr>
            </a:lvl1pPr>
          </a:lstStyle>
          <a:p>
            <a:pPr lvl="0"/>
            <a:endParaRPr lang="fr-FR" noProof="0"/>
          </a:p>
        </p:txBody>
      </p:sp>
      <p:sp>
        <p:nvSpPr>
          <p:cNvPr id="9" name="Text Placeholder 13">
            <a:extLst>
              <a:ext uri="{FF2B5EF4-FFF2-40B4-BE49-F238E27FC236}">
                <a16:creationId xmlns:a16="http://schemas.microsoft.com/office/drawing/2014/main" id="{D99B2560-5A2F-461D-B47C-6917B8C240DE}"/>
              </a:ext>
            </a:extLst>
          </p:cNvPr>
          <p:cNvSpPr>
            <a:spLocks noGrp="1"/>
          </p:cNvSpPr>
          <p:nvPr>
            <p:ph type="body" sz="quarter" idx="12"/>
          </p:nvPr>
        </p:nvSpPr>
        <p:spPr>
          <a:xfrm>
            <a:off x="876518" y="2926472"/>
            <a:ext cx="5041270" cy="323165"/>
          </a:xfrm>
          <a:prstGeom prst="rect">
            <a:avLst/>
          </a:prstGeom>
        </p:spPr>
        <p:txBody>
          <a:bodyPr/>
          <a:lstStyle>
            <a:lvl1pPr marL="0" indent="0">
              <a:lnSpc>
                <a:spcPct val="100000"/>
              </a:lnSpc>
              <a:spcBef>
                <a:spcPts val="700"/>
              </a:spcBef>
              <a:buSzPct val="50000"/>
              <a:buFontTx/>
              <a:buNone/>
              <a:defRPr sz="1500" spc="50" baseline="0">
                <a:solidFill>
                  <a:schemeClr val="accent3"/>
                </a:solidFill>
                <a:latin typeface="+mn-lt"/>
              </a:defRPr>
            </a:lvl1pPr>
          </a:lstStyle>
          <a:p>
            <a:pPr marR="0" algn="l" rtl="0"/>
            <a:endParaRPr lang="fr-FR" noProof="0"/>
          </a:p>
        </p:txBody>
      </p:sp>
      <p:sp>
        <p:nvSpPr>
          <p:cNvPr id="11" name="Text Placeholder 13">
            <a:extLst>
              <a:ext uri="{FF2B5EF4-FFF2-40B4-BE49-F238E27FC236}">
                <a16:creationId xmlns:a16="http://schemas.microsoft.com/office/drawing/2014/main" id="{713EBDC3-786B-4A3D-9938-FAC4F6DAC7F1}"/>
              </a:ext>
            </a:extLst>
          </p:cNvPr>
          <p:cNvSpPr>
            <a:spLocks noGrp="1"/>
          </p:cNvSpPr>
          <p:nvPr>
            <p:ph type="body" sz="quarter" idx="13"/>
          </p:nvPr>
        </p:nvSpPr>
        <p:spPr>
          <a:xfrm>
            <a:off x="6239346" y="2926472"/>
            <a:ext cx="5041271" cy="323165"/>
          </a:xfrm>
          <a:prstGeom prst="rect">
            <a:avLst/>
          </a:prstGeom>
        </p:spPr>
        <p:txBody>
          <a:bodyPr/>
          <a:lstStyle>
            <a:lvl1pPr marL="180000" indent="-180000">
              <a:spcBef>
                <a:spcPts val="900"/>
              </a:spcBef>
              <a:buSzPct val="50000"/>
              <a:buFontTx/>
              <a:buBlip>
                <a:blip r:embed="rId2"/>
              </a:buBlip>
              <a:defRPr sz="1500" spc="20" baseline="0"/>
            </a:lvl1pPr>
          </a:lstStyle>
          <a:p>
            <a:pPr lvl="0"/>
            <a:endParaRPr lang="fr-FR" noProof="0"/>
          </a:p>
        </p:txBody>
      </p:sp>
      <p:sp>
        <p:nvSpPr>
          <p:cNvPr id="16" name="Espace réservé du numéro de diapositive 6">
            <a:extLst>
              <a:ext uri="{FF2B5EF4-FFF2-40B4-BE49-F238E27FC236}">
                <a16:creationId xmlns:a16="http://schemas.microsoft.com/office/drawing/2014/main" id="{86667FA1-2289-422F-8547-DB882B381CC7}"/>
              </a:ext>
            </a:extLst>
          </p:cNvPr>
          <p:cNvSpPr>
            <a:spLocks noGrp="1"/>
          </p:cNvSpPr>
          <p:nvPr>
            <p:ph type="sldNum" sz="quarter" idx="4"/>
          </p:nvPr>
        </p:nvSpPr>
        <p:spPr>
          <a:xfrm>
            <a:off x="11662664" y="6397470"/>
            <a:ext cx="309700" cy="215444"/>
          </a:xfrm>
          <a:prstGeom prst="rect">
            <a:avLst/>
          </a:prstGeom>
        </p:spPr>
        <p:txBody>
          <a:bodyPr vert="horz" wrap="none" lIns="91440" tIns="45720" rIns="91440" bIns="45720" rtlCol="0" anchor="ctr">
            <a:spAutoFit/>
          </a:bodyPr>
          <a:lstStyle>
            <a:lvl1pPr algn="l">
              <a:defRPr sz="800">
                <a:solidFill>
                  <a:schemeClr val="accent1"/>
                </a:solidFill>
              </a:defRPr>
            </a:lvl1pPr>
          </a:lstStyle>
          <a:p>
            <a:fld id="{BC367B2E-B9DF-44EB-A21A-64C9723206C9}" type="slidenum">
              <a:rPr lang="fr-FR" noProof="0" smtClean="0"/>
              <a:pPr/>
              <a:t>‹N°›</a:t>
            </a:fld>
            <a:endParaRPr lang="fr-FR" noProof="0"/>
          </a:p>
        </p:txBody>
      </p:sp>
      <p:sp>
        <p:nvSpPr>
          <p:cNvPr id="17" name="Espace réservé du pied de page 4">
            <a:extLst>
              <a:ext uri="{FF2B5EF4-FFF2-40B4-BE49-F238E27FC236}">
                <a16:creationId xmlns:a16="http://schemas.microsoft.com/office/drawing/2014/main" id="{C702A9F7-3E66-4CE5-B42A-A94AD35CB5D8}"/>
              </a:ext>
            </a:extLst>
          </p:cNvPr>
          <p:cNvSpPr>
            <a:spLocks noGrp="1"/>
          </p:cNvSpPr>
          <p:nvPr>
            <p:ph type="ftr" sz="quarter" idx="3"/>
          </p:nvPr>
        </p:nvSpPr>
        <p:spPr>
          <a:xfrm>
            <a:off x="8844944" y="6397471"/>
            <a:ext cx="2938625" cy="215444"/>
          </a:xfrm>
          <a:prstGeom prst="rect">
            <a:avLst/>
          </a:prstGeom>
        </p:spPr>
        <p:txBody>
          <a:bodyPr vert="horz" wrap="none" lIns="91440" tIns="45720" rIns="91440" bIns="45720" rtlCol="0" anchor="ctr">
            <a:spAutoFit/>
          </a:bodyPr>
          <a:lstStyle>
            <a:lvl1pPr algn="r">
              <a:defRPr sz="800" cap="all" baseline="0">
                <a:solidFill>
                  <a:schemeClr val="accent1"/>
                </a:solidFill>
              </a:defRPr>
            </a:lvl1pPr>
          </a:lstStyle>
          <a:p>
            <a:endParaRPr lang="fr-FR" noProof="0"/>
          </a:p>
        </p:txBody>
      </p:sp>
      <p:sp>
        <p:nvSpPr>
          <p:cNvPr id="13" name="Title 1">
            <a:extLst>
              <a:ext uri="{FF2B5EF4-FFF2-40B4-BE49-F238E27FC236}">
                <a16:creationId xmlns:a16="http://schemas.microsoft.com/office/drawing/2014/main" id="{C7C879BD-4D37-AE0F-6AB2-C36DFC19F680}"/>
              </a:ext>
            </a:extLst>
          </p:cNvPr>
          <p:cNvSpPr>
            <a:spLocks noGrp="1"/>
          </p:cNvSpPr>
          <p:nvPr>
            <p:ph type="title"/>
          </p:nvPr>
        </p:nvSpPr>
        <p:spPr>
          <a:xfrm>
            <a:off x="266762" y="265293"/>
            <a:ext cx="11334750" cy="457818"/>
          </a:xfrm>
        </p:spPr>
        <p:txBody>
          <a:bodyPr anchor="t" anchorCtr="0"/>
          <a:lstStyle>
            <a:lvl1pPr>
              <a:lnSpc>
                <a:spcPct val="95000"/>
              </a:lnSpc>
              <a:defRPr sz="2500"/>
            </a:lvl1pPr>
          </a:lstStyle>
          <a:p>
            <a:endParaRPr lang="fr-FR" noProof="0"/>
          </a:p>
        </p:txBody>
      </p:sp>
    </p:spTree>
    <p:extLst>
      <p:ext uri="{BB962C8B-B14F-4D97-AF65-F5344CB8AC3E}">
        <p14:creationId xmlns:p14="http://schemas.microsoft.com/office/powerpoint/2010/main" val="15071250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65"/>
                </a:solidFill>
              </a:defRPr>
            </a:lvl1pPr>
          </a:lstStyle>
          <a:p>
            <a:r>
              <a:rPr lang="fr-FR"/>
              <a:t>Modifiez le style du titre</a:t>
            </a:r>
            <a:endParaRPr lang="en-US"/>
          </a:p>
        </p:txBody>
      </p:sp>
      <p:sp>
        <p:nvSpPr>
          <p:cNvPr id="3" name="Espace réservé du numéro de diapositive 5">
            <a:extLst>
              <a:ext uri="{FF2B5EF4-FFF2-40B4-BE49-F238E27FC236}">
                <a16:creationId xmlns:a16="http://schemas.microsoft.com/office/drawing/2014/main" id="{AF12AC1C-3C64-CA2E-7B3A-46FD5F88A939}"/>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754271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Ecran accuei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1488EE-D021-4367-8F0A-440C0A1497A5}"/>
              </a:ext>
            </a:extLst>
          </p:cNvPr>
          <p:cNvSpPr/>
          <p:nvPr userDrawn="1"/>
        </p:nvSpPr>
        <p:spPr>
          <a:xfrm>
            <a:off x="-8997" y="0"/>
            <a:ext cx="12192000" cy="6858000"/>
          </a:xfrm>
          <a:prstGeom prst="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00355F"/>
              </a:solidFill>
            </a:endParaRPr>
          </a:p>
        </p:txBody>
      </p:sp>
      <p:sp>
        <p:nvSpPr>
          <p:cNvPr id="8" name="Espace réservé du texte 2">
            <a:extLst>
              <a:ext uri="{FF2B5EF4-FFF2-40B4-BE49-F238E27FC236}">
                <a16:creationId xmlns:a16="http://schemas.microsoft.com/office/drawing/2014/main" id="{2CA966F1-9DCF-47C1-BBCC-8FE444D5F08B}"/>
              </a:ext>
            </a:extLst>
          </p:cNvPr>
          <p:cNvSpPr>
            <a:spLocks noGrp="1"/>
          </p:cNvSpPr>
          <p:nvPr>
            <p:ph type="body" sz="quarter" idx="11" hasCustomPrompt="1"/>
          </p:nvPr>
        </p:nvSpPr>
        <p:spPr>
          <a:xfrm>
            <a:off x="1095377" y="4056468"/>
            <a:ext cx="10001255" cy="857887"/>
          </a:xfrm>
        </p:spPr>
        <p:txBody>
          <a:bodyPr anchor="ctr">
            <a:normAutofit/>
          </a:bodyPr>
          <a:lstStyle>
            <a:lvl1pPr marL="0" indent="0" algn="ctr">
              <a:buNone/>
              <a:defRPr sz="2625" spc="0" baseline="0">
                <a:solidFill>
                  <a:schemeClr val="bg1"/>
                </a:solidFill>
              </a:defRPr>
            </a:lvl1pPr>
            <a:lvl5pPr>
              <a:defRPr/>
            </a:lvl5pPr>
          </a:lstStyle>
          <a:p>
            <a:pPr lvl="0"/>
            <a:r>
              <a:rPr lang="fr-FR"/>
              <a:t>NOM DU PROJET</a:t>
            </a:r>
          </a:p>
        </p:txBody>
      </p:sp>
      <p:sp>
        <p:nvSpPr>
          <p:cNvPr id="11" name="Espace réservé du texte 2">
            <a:extLst>
              <a:ext uri="{FF2B5EF4-FFF2-40B4-BE49-F238E27FC236}">
                <a16:creationId xmlns:a16="http://schemas.microsoft.com/office/drawing/2014/main" id="{5B2BB934-6075-461C-85A2-D7242E2A5456}"/>
              </a:ext>
            </a:extLst>
          </p:cNvPr>
          <p:cNvSpPr>
            <a:spLocks noGrp="1"/>
          </p:cNvSpPr>
          <p:nvPr>
            <p:ph type="body" sz="quarter" idx="12" hasCustomPrompt="1"/>
          </p:nvPr>
        </p:nvSpPr>
        <p:spPr>
          <a:xfrm>
            <a:off x="3171825" y="4916555"/>
            <a:ext cx="5848347" cy="365249"/>
          </a:xfrm>
        </p:spPr>
        <p:txBody>
          <a:bodyPr anchor="ctr">
            <a:normAutofit/>
          </a:bodyPr>
          <a:lstStyle>
            <a:lvl1pPr marL="0" indent="0" algn="ctr">
              <a:buNone/>
              <a:defRPr sz="2100" spc="0" baseline="0">
                <a:solidFill>
                  <a:schemeClr val="tx1"/>
                </a:solidFill>
              </a:defRPr>
            </a:lvl1pPr>
            <a:lvl5pPr>
              <a:defRPr/>
            </a:lvl5pPr>
          </a:lstStyle>
          <a:p>
            <a:pPr lvl="0"/>
            <a:r>
              <a:rPr lang="fr-FR"/>
              <a:t>DATE</a:t>
            </a:r>
          </a:p>
        </p:txBody>
      </p:sp>
      <p:cxnSp>
        <p:nvCxnSpPr>
          <p:cNvPr id="9" name="Connecteur droit 8">
            <a:extLst>
              <a:ext uri="{FF2B5EF4-FFF2-40B4-BE49-F238E27FC236}">
                <a16:creationId xmlns:a16="http://schemas.microsoft.com/office/drawing/2014/main" id="{021D5496-0998-44FE-92B6-36B9D9C151F6}"/>
              </a:ext>
            </a:extLst>
          </p:cNvPr>
          <p:cNvCxnSpPr>
            <a:cxnSpLocks/>
          </p:cNvCxnSpPr>
          <p:nvPr userDrawn="1"/>
        </p:nvCxnSpPr>
        <p:spPr>
          <a:xfrm>
            <a:off x="4699198" y="3625112"/>
            <a:ext cx="27936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texte, clipart&#10;&#10;Description générée automatiquement">
            <a:extLst>
              <a:ext uri="{FF2B5EF4-FFF2-40B4-BE49-F238E27FC236}">
                <a16:creationId xmlns:a16="http://schemas.microsoft.com/office/drawing/2014/main" id="{07380970-F028-B275-5BD3-291D0A9A06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31554" y="2435114"/>
            <a:ext cx="1728887" cy="649547"/>
          </a:xfrm>
          <a:prstGeom prst="rect">
            <a:avLst/>
          </a:prstGeom>
        </p:spPr>
      </p:pic>
    </p:spTree>
    <p:extLst>
      <p:ext uri="{BB962C8B-B14F-4D97-AF65-F5344CB8AC3E}">
        <p14:creationId xmlns:p14="http://schemas.microsoft.com/office/powerpoint/2010/main" val="708220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PROJET / Titre + légende et image">
    <p:spTree>
      <p:nvGrpSpPr>
        <p:cNvPr id="1" name=""/>
        <p:cNvGrpSpPr/>
        <p:nvPr/>
      </p:nvGrpSpPr>
      <p:grpSpPr>
        <a:xfrm>
          <a:off x="0" y="0"/>
          <a:ext cx="0" cy="0"/>
          <a:chOff x="0" y="0"/>
          <a:chExt cx="0" cy="0"/>
        </a:xfrm>
      </p:grpSpPr>
      <p:sp>
        <p:nvSpPr>
          <p:cNvPr id="12" name="Espace réservé du texte 9">
            <a:extLst>
              <a:ext uri="{FF2B5EF4-FFF2-40B4-BE49-F238E27FC236}">
                <a16:creationId xmlns:a16="http://schemas.microsoft.com/office/drawing/2014/main" id="{625CE081-C8C9-4776-9035-CB8A4BA51FBF}"/>
              </a:ext>
            </a:extLst>
          </p:cNvPr>
          <p:cNvSpPr>
            <a:spLocks noGrp="1"/>
          </p:cNvSpPr>
          <p:nvPr>
            <p:ph type="body" sz="quarter" idx="13" hasCustomPrompt="1"/>
          </p:nvPr>
        </p:nvSpPr>
        <p:spPr>
          <a:xfrm>
            <a:off x="2414593" y="371483"/>
            <a:ext cx="7362825" cy="466725"/>
          </a:xfrm>
        </p:spPr>
        <p:txBody>
          <a:bodyPr>
            <a:noAutofit/>
          </a:bodyPr>
          <a:lstStyle>
            <a:lvl1pPr marL="0" indent="0" algn="ctr">
              <a:buNone/>
              <a:defRPr sz="3200">
                <a:solidFill>
                  <a:srgbClr val="003865"/>
                </a:solidFill>
                <a:latin typeface="Roboto Condensed" panose="02000000000000000000" pitchFamily="2" charset="0"/>
                <a:ea typeface="Roboto Condensed" panose="02000000000000000000" pitchFamily="2" charset="0"/>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2" name="Espace réservé du numéro de diapositive 5">
            <a:extLst>
              <a:ext uri="{FF2B5EF4-FFF2-40B4-BE49-F238E27FC236}">
                <a16:creationId xmlns:a16="http://schemas.microsoft.com/office/drawing/2014/main" id="{A3481C6B-5D05-F406-4B01-7AE7A72E5696}"/>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2078654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Ecran Contact - negativ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1606EF8-B9B5-4452-8FF0-3164D704DAE7}"/>
              </a:ext>
            </a:extLst>
          </p:cNvPr>
          <p:cNvSpPr/>
          <p:nvPr userDrawn="1"/>
        </p:nvSpPr>
        <p:spPr>
          <a:xfrm>
            <a:off x="0" y="0"/>
            <a:ext cx="12192000" cy="6858000"/>
          </a:xfrm>
          <a:prstGeom prst="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5" name="Connecteur droit 4">
            <a:extLst>
              <a:ext uri="{FF2B5EF4-FFF2-40B4-BE49-F238E27FC236}">
                <a16:creationId xmlns:a16="http://schemas.microsoft.com/office/drawing/2014/main" id="{8F8A6813-5A65-4E6C-A549-9124EF66E4F3}"/>
              </a:ext>
            </a:extLst>
          </p:cNvPr>
          <p:cNvCxnSpPr/>
          <p:nvPr userDrawn="1"/>
        </p:nvCxnSpPr>
        <p:spPr>
          <a:xfrm>
            <a:off x="5543551" y="2368960"/>
            <a:ext cx="0" cy="159820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Espace réservé du texte 7">
            <a:extLst>
              <a:ext uri="{FF2B5EF4-FFF2-40B4-BE49-F238E27FC236}">
                <a16:creationId xmlns:a16="http://schemas.microsoft.com/office/drawing/2014/main" id="{931A2DB4-2A48-4F4D-B72A-41D600079ECC}"/>
              </a:ext>
            </a:extLst>
          </p:cNvPr>
          <p:cNvSpPr>
            <a:spLocks noGrp="1"/>
          </p:cNvSpPr>
          <p:nvPr>
            <p:ph type="body" sz="quarter" idx="13" hasCustomPrompt="1"/>
          </p:nvPr>
        </p:nvSpPr>
        <p:spPr>
          <a:xfrm>
            <a:off x="5857379" y="2403551"/>
            <a:ext cx="4564063" cy="329030"/>
          </a:xfrm>
          <a:prstGeom prst="rect">
            <a:avLst/>
          </a:prstGeom>
        </p:spPr>
        <p:txBody>
          <a:bodyPr>
            <a:normAutofit/>
          </a:bodyPr>
          <a:lstStyle>
            <a:lvl1pPr marL="0" indent="0">
              <a:buNone/>
              <a:defRPr sz="13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Nom / Prénom</a:t>
            </a:r>
          </a:p>
        </p:txBody>
      </p:sp>
      <p:sp>
        <p:nvSpPr>
          <p:cNvPr id="12" name="Espace réservé du texte 7">
            <a:extLst>
              <a:ext uri="{FF2B5EF4-FFF2-40B4-BE49-F238E27FC236}">
                <a16:creationId xmlns:a16="http://schemas.microsoft.com/office/drawing/2014/main" id="{0442119C-DA89-41C3-9048-D1B4BCD4DBE4}"/>
              </a:ext>
            </a:extLst>
          </p:cNvPr>
          <p:cNvSpPr>
            <a:spLocks noGrp="1"/>
          </p:cNvSpPr>
          <p:nvPr>
            <p:ph type="body" sz="quarter" idx="14" hasCustomPrompt="1"/>
          </p:nvPr>
        </p:nvSpPr>
        <p:spPr>
          <a:xfrm>
            <a:off x="5857375" y="2732581"/>
            <a:ext cx="4564060" cy="329030"/>
          </a:xfrm>
          <a:prstGeom prst="rect">
            <a:avLst/>
          </a:prstGeom>
        </p:spPr>
        <p:txBody>
          <a:bodyPr>
            <a:normAutofit/>
          </a:bodyPr>
          <a:lstStyle>
            <a:lvl1pPr marL="0" indent="0">
              <a:buNone/>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Fonction</a:t>
            </a:r>
          </a:p>
        </p:txBody>
      </p:sp>
      <p:sp>
        <p:nvSpPr>
          <p:cNvPr id="13" name="Espace réservé du texte 7">
            <a:extLst>
              <a:ext uri="{FF2B5EF4-FFF2-40B4-BE49-F238E27FC236}">
                <a16:creationId xmlns:a16="http://schemas.microsoft.com/office/drawing/2014/main" id="{C0AE02E8-F6AF-4CC8-B8B1-B9253B54426F}"/>
              </a:ext>
            </a:extLst>
          </p:cNvPr>
          <p:cNvSpPr>
            <a:spLocks noGrp="1"/>
          </p:cNvSpPr>
          <p:nvPr>
            <p:ph type="body" sz="quarter" idx="15" hasCustomPrompt="1"/>
          </p:nvPr>
        </p:nvSpPr>
        <p:spPr>
          <a:xfrm>
            <a:off x="6491125" y="3363781"/>
            <a:ext cx="3593427" cy="223051"/>
          </a:xfrm>
          <a:prstGeom prst="rect">
            <a:avLst/>
          </a:prstGeom>
        </p:spPr>
        <p:txBody>
          <a:bodyPr>
            <a:normAutofit/>
          </a:bodyPr>
          <a:lstStyle>
            <a:lvl1pPr marL="0" indent="0">
              <a:buNone/>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Numéro de téléphone</a:t>
            </a:r>
          </a:p>
        </p:txBody>
      </p:sp>
      <p:sp>
        <p:nvSpPr>
          <p:cNvPr id="15" name="ZoneTexte 14">
            <a:extLst>
              <a:ext uri="{FF2B5EF4-FFF2-40B4-BE49-F238E27FC236}">
                <a16:creationId xmlns:a16="http://schemas.microsoft.com/office/drawing/2014/main" id="{31319971-085C-4944-9608-F52F7AEACD24}"/>
              </a:ext>
            </a:extLst>
          </p:cNvPr>
          <p:cNvSpPr txBox="1"/>
          <p:nvPr userDrawn="1"/>
        </p:nvSpPr>
        <p:spPr>
          <a:xfrm>
            <a:off x="5857375" y="3280917"/>
            <a:ext cx="750972" cy="552011"/>
          </a:xfrm>
          <a:prstGeom prst="rect">
            <a:avLst/>
          </a:prstGeom>
          <a:noFill/>
        </p:spPr>
        <p:txBody>
          <a:bodyPr wrap="square" rtlCol="0">
            <a:spAutoFit/>
          </a:bodyPr>
          <a:lstStyle/>
          <a:p>
            <a:pPr>
              <a:lnSpc>
                <a:spcPct val="150000"/>
              </a:lnSpc>
            </a:pPr>
            <a:r>
              <a:rPr lang="fr-FR" sz="1050">
                <a:solidFill>
                  <a:schemeClr val="bg1"/>
                </a:solidFill>
              </a:rPr>
              <a:t>Mob :</a:t>
            </a:r>
          </a:p>
          <a:p>
            <a:pPr>
              <a:lnSpc>
                <a:spcPct val="150000"/>
              </a:lnSpc>
            </a:pPr>
            <a:r>
              <a:rPr lang="fr-FR" sz="1050">
                <a:solidFill>
                  <a:schemeClr val="bg1"/>
                </a:solidFill>
              </a:rPr>
              <a:t>Mail :</a:t>
            </a:r>
          </a:p>
        </p:txBody>
      </p:sp>
      <p:sp>
        <p:nvSpPr>
          <p:cNvPr id="16" name="Espace réservé du texte 7">
            <a:extLst>
              <a:ext uri="{FF2B5EF4-FFF2-40B4-BE49-F238E27FC236}">
                <a16:creationId xmlns:a16="http://schemas.microsoft.com/office/drawing/2014/main" id="{D85AC76E-5389-4911-9C94-BFA76577C958}"/>
              </a:ext>
            </a:extLst>
          </p:cNvPr>
          <p:cNvSpPr>
            <a:spLocks noGrp="1"/>
          </p:cNvSpPr>
          <p:nvPr>
            <p:ph type="body" sz="quarter" idx="16" hasCustomPrompt="1"/>
          </p:nvPr>
        </p:nvSpPr>
        <p:spPr>
          <a:xfrm>
            <a:off x="6491121" y="3586832"/>
            <a:ext cx="3593427" cy="223051"/>
          </a:xfrm>
          <a:prstGeom prst="rect">
            <a:avLst/>
          </a:prstGeom>
        </p:spPr>
        <p:txBody>
          <a:bodyPr>
            <a:normAutofit/>
          </a:bodyPr>
          <a:lstStyle>
            <a:lvl1pPr marL="0" indent="0">
              <a:buNone/>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Adresse email</a:t>
            </a:r>
          </a:p>
        </p:txBody>
      </p:sp>
      <p:sp>
        <p:nvSpPr>
          <p:cNvPr id="17" name="ZoneTexte 16">
            <a:extLst>
              <a:ext uri="{FF2B5EF4-FFF2-40B4-BE49-F238E27FC236}">
                <a16:creationId xmlns:a16="http://schemas.microsoft.com/office/drawing/2014/main" id="{1DF038C8-6A61-4C43-B146-4347B758E3B9}"/>
              </a:ext>
            </a:extLst>
          </p:cNvPr>
          <p:cNvSpPr txBox="1"/>
          <p:nvPr userDrawn="1"/>
        </p:nvSpPr>
        <p:spPr>
          <a:xfrm>
            <a:off x="2937668" y="4614623"/>
            <a:ext cx="5935664" cy="346249"/>
          </a:xfrm>
          <a:prstGeom prst="rect">
            <a:avLst/>
          </a:prstGeom>
          <a:noFill/>
        </p:spPr>
        <p:txBody>
          <a:bodyPr wrap="square" rtlCol="0">
            <a:spAutoFit/>
          </a:bodyPr>
          <a:lstStyle/>
          <a:p>
            <a:pPr lvl="0" algn="ctr"/>
            <a:r>
              <a:rPr lang="fr-FR" sz="1650">
                <a:solidFill>
                  <a:schemeClr val="bg1"/>
                </a:solidFill>
              </a:rPr>
              <a:t>www.tse.energy</a:t>
            </a:r>
          </a:p>
        </p:txBody>
      </p:sp>
      <p:pic>
        <p:nvPicPr>
          <p:cNvPr id="2" name="Image 1" descr="Une image contenant texte, clipart&#10;&#10;Description générée automatiquement">
            <a:extLst>
              <a:ext uri="{FF2B5EF4-FFF2-40B4-BE49-F238E27FC236}">
                <a16:creationId xmlns:a16="http://schemas.microsoft.com/office/drawing/2014/main" id="{F8241A72-8A04-8011-B830-14BF36FBC7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41794" y="2825759"/>
            <a:ext cx="1728887" cy="649547"/>
          </a:xfrm>
          <a:prstGeom prst="rect">
            <a:avLst/>
          </a:prstGeom>
        </p:spPr>
      </p:pic>
    </p:spTree>
    <p:extLst>
      <p:ext uri="{BB962C8B-B14F-4D97-AF65-F5344CB8AC3E}">
        <p14:creationId xmlns:p14="http://schemas.microsoft.com/office/powerpoint/2010/main" val="37899000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PROJET / Titre + légende et image">
    <p:spTree>
      <p:nvGrpSpPr>
        <p:cNvPr id="1" name=""/>
        <p:cNvGrpSpPr/>
        <p:nvPr/>
      </p:nvGrpSpPr>
      <p:grpSpPr>
        <a:xfrm>
          <a:off x="0" y="0"/>
          <a:ext cx="0" cy="0"/>
          <a:chOff x="0" y="0"/>
          <a:chExt cx="0" cy="0"/>
        </a:xfrm>
      </p:grpSpPr>
      <p:sp>
        <p:nvSpPr>
          <p:cNvPr id="12" name="Espace réservé du texte 9">
            <a:extLst>
              <a:ext uri="{FF2B5EF4-FFF2-40B4-BE49-F238E27FC236}">
                <a16:creationId xmlns:a16="http://schemas.microsoft.com/office/drawing/2014/main" id="{625CE081-C8C9-4776-9035-CB8A4BA51FBF}"/>
              </a:ext>
            </a:extLst>
          </p:cNvPr>
          <p:cNvSpPr>
            <a:spLocks noGrp="1"/>
          </p:cNvSpPr>
          <p:nvPr>
            <p:ph type="body" sz="quarter" idx="13" hasCustomPrompt="1"/>
          </p:nvPr>
        </p:nvSpPr>
        <p:spPr>
          <a:xfrm>
            <a:off x="2414593" y="371483"/>
            <a:ext cx="7362825" cy="466725"/>
          </a:xfrm>
          <a:prstGeom prst="rect">
            <a:avLst/>
          </a:prstGeom>
        </p:spPr>
        <p:txBody>
          <a:bodyPr>
            <a:noAutofit/>
          </a:bodyPr>
          <a:lstStyle>
            <a:lvl1pPr marL="0" indent="0" algn="ctr">
              <a:buNone/>
              <a:defRPr sz="300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3" name="Espace réservé pour une image  2">
            <a:extLst>
              <a:ext uri="{FF2B5EF4-FFF2-40B4-BE49-F238E27FC236}">
                <a16:creationId xmlns:a16="http://schemas.microsoft.com/office/drawing/2014/main" id="{0CB55C26-B6D9-4293-9022-8DE73847159D}"/>
              </a:ext>
            </a:extLst>
          </p:cNvPr>
          <p:cNvSpPr>
            <a:spLocks noGrp="1"/>
          </p:cNvSpPr>
          <p:nvPr>
            <p:ph type="pic" sz="quarter" idx="14" hasCustomPrompt="1"/>
          </p:nvPr>
        </p:nvSpPr>
        <p:spPr>
          <a:xfrm>
            <a:off x="619129" y="1009651"/>
            <a:ext cx="8752975" cy="5222875"/>
          </a:xfrm>
          <a:prstGeom prst="rect">
            <a:avLst/>
          </a:prstGeom>
          <a:effectLst/>
        </p:spPr>
        <p:txBody>
          <a:bodyPr anchor="ctr">
            <a:normAutofit/>
          </a:bodyPr>
          <a:lstStyle>
            <a:lvl1pPr marL="0" indent="0" algn="ctr">
              <a:buNone/>
              <a:defRPr sz="1125" cap="all" spc="225" baseline="0">
                <a:solidFill>
                  <a:schemeClr val="tx2"/>
                </a:solidFill>
              </a:defRPr>
            </a:lvl1pPr>
          </a:lstStyle>
          <a:p>
            <a:r>
              <a:rPr lang="fr-FR"/>
              <a:t>Insérer une image</a:t>
            </a:r>
          </a:p>
        </p:txBody>
      </p:sp>
      <p:sp>
        <p:nvSpPr>
          <p:cNvPr id="8" name="Espace réservé du texte 10">
            <a:extLst>
              <a:ext uri="{FF2B5EF4-FFF2-40B4-BE49-F238E27FC236}">
                <a16:creationId xmlns:a16="http://schemas.microsoft.com/office/drawing/2014/main" id="{4F0C9BEF-E850-4032-B91E-FCB6FCF3F8E9}"/>
              </a:ext>
            </a:extLst>
          </p:cNvPr>
          <p:cNvSpPr>
            <a:spLocks noGrp="1"/>
          </p:cNvSpPr>
          <p:nvPr>
            <p:ph type="body" sz="quarter" idx="16"/>
          </p:nvPr>
        </p:nvSpPr>
        <p:spPr>
          <a:xfrm>
            <a:off x="9629777" y="1009651"/>
            <a:ext cx="2228851" cy="5222875"/>
          </a:xfrm>
          <a:prstGeom prst="rect">
            <a:avLst/>
          </a:prstGeom>
        </p:spPr>
        <p:txBody>
          <a:bodyPr anchor="ctr">
            <a:noAutofit/>
          </a:bodyPr>
          <a:lstStyle>
            <a:lvl1pPr>
              <a:defRPr sz="9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p:txBody>
      </p:sp>
      <p:sp>
        <p:nvSpPr>
          <p:cNvPr id="2" name="Espace réservé du numéro de diapositive 5">
            <a:extLst>
              <a:ext uri="{FF2B5EF4-FFF2-40B4-BE49-F238E27FC236}">
                <a16:creationId xmlns:a16="http://schemas.microsoft.com/office/drawing/2014/main" id="{9C1A7F0E-ED64-601E-9C48-AC915482EA7B}"/>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6386861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re + mosaique centrales">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636D9A9D-E7C2-49DF-A888-16FE8A2C7DAA}"/>
              </a:ext>
            </a:extLst>
          </p:cNvPr>
          <p:cNvSpPr>
            <a:spLocks noGrp="1"/>
          </p:cNvSpPr>
          <p:nvPr>
            <p:ph type="body" sz="quarter" idx="13" hasCustomPrompt="1"/>
          </p:nvPr>
        </p:nvSpPr>
        <p:spPr>
          <a:xfrm>
            <a:off x="2414593" y="371483"/>
            <a:ext cx="7362825" cy="466725"/>
          </a:xfrm>
          <a:prstGeom prst="rect">
            <a:avLst/>
          </a:prstGeom>
        </p:spPr>
        <p:txBody>
          <a:bodyPr>
            <a:noAutofit/>
          </a:bodyPr>
          <a:lstStyle>
            <a:lvl1pPr marL="0" indent="0" algn="ctr">
              <a:buNone/>
              <a:defRPr sz="3000">
                <a:solidFill>
                  <a:schemeClr val="tx2"/>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3" name="Espace réservé pour une image  2">
            <a:extLst>
              <a:ext uri="{FF2B5EF4-FFF2-40B4-BE49-F238E27FC236}">
                <a16:creationId xmlns:a16="http://schemas.microsoft.com/office/drawing/2014/main" id="{8921D621-F20D-4BEC-B988-F9985C5DA3ED}"/>
              </a:ext>
            </a:extLst>
          </p:cNvPr>
          <p:cNvSpPr>
            <a:spLocks noGrp="1"/>
          </p:cNvSpPr>
          <p:nvPr>
            <p:ph type="pic" sz="quarter" idx="17" hasCustomPrompt="1"/>
          </p:nvPr>
        </p:nvSpPr>
        <p:spPr>
          <a:xfrm>
            <a:off x="581024" y="909722"/>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1" name="Espace réservé pour une image  2">
            <a:extLst>
              <a:ext uri="{FF2B5EF4-FFF2-40B4-BE49-F238E27FC236}">
                <a16:creationId xmlns:a16="http://schemas.microsoft.com/office/drawing/2014/main" id="{14A2A5F3-8529-4938-8BCF-61CA7CD7FB84}"/>
              </a:ext>
            </a:extLst>
          </p:cNvPr>
          <p:cNvSpPr>
            <a:spLocks noGrp="1"/>
          </p:cNvSpPr>
          <p:nvPr>
            <p:ph type="pic" sz="quarter" idx="18" hasCustomPrompt="1"/>
          </p:nvPr>
        </p:nvSpPr>
        <p:spPr>
          <a:xfrm>
            <a:off x="581024" y="3664954"/>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2" name="Espace réservé pour une image  2">
            <a:extLst>
              <a:ext uri="{FF2B5EF4-FFF2-40B4-BE49-F238E27FC236}">
                <a16:creationId xmlns:a16="http://schemas.microsoft.com/office/drawing/2014/main" id="{47F7CD42-D099-4C35-9FE9-79EE68EF2DA2}"/>
              </a:ext>
            </a:extLst>
          </p:cNvPr>
          <p:cNvSpPr>
            <a:spLocks noGrp="1"/>
          </p:cNvSpPr>
          <p:nvPr>
            <p:ph type="pic" sz="quarter" idx="19" hasCustomPrompt="1"/>
          </p:nvPr>
        </p:nvSpPr>
        <p:spPr>
          <a:xfrm>
            <a:off x="6125580" y="909722"/>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3" name="Espace réservé pour une image  2">
            <a:extLst>
              <a:ext uri="{FF2B5EF4-FFF2-40B4-BE49-F238E27FC236}">
                <a16:creationId xmlns:a16="http://schemas.microsoft.com/office/drawing/2014/main" id="{19C5D077-1C2E-42D3-9911-AF89857B1C62}"/>
              </a:ext>
            </a:extLst>
          </p:cNvPr>
          <p:cNvSpPr>
            <a:spLocks noGrp="1"/>
          </p:cNvSpPr>
          <p:nvPr>
            <p:ph type="pic" sz="quarter" idx="20" hasCustomPrompt="1"/>
          </p:nvPr>
        </p:nvSpPr>
        <p:spPr>
          <a:xfrm>
            <a:off x="6125580" y="3664954"/>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4" name="Espace réservé du texte 10">
            <a:extLst>
              <a:ext uri="{FF2B5EF4-FFF2-40B4-BE49-F238E27FC236}">
                <a16:creationId xmlns:a16="http://schemas.microsoft.com/office/drawing/2014/main" id="{6A2C43FC-E17D-4F01-80BE-BB02E1C99318}"/>
              </a:ext>
            </a:extLst>
          </p:cNvPr>
          <p:cNvSpPr>
            <a:spLocks noGrp="1"/>
          </p:cNvSpPr>
          <p:nvPr>
            <p:ph type="body" sz="quarter" idx="16"/>
          </p:nvPr>
        </p:nvSpPr>
        <p:spPr>
          <a:xfrm>
            <a:off x="581027" y="3381375"/>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6" name="Espace réservé du texte 10">
            <a:extLst>
              <a:ext uri="{FF2B5EF4-FFF2-40B4-BE49-F238E27FC236}">
                <a16:creationId xmlns:a16="http://schemas.microsoft.com/office/drawing/2014/main" id="{88414618-C03E-4DD0-8560-3250BFDDD7EB}"/>
              </a:ext>
            </a:extLst>
          </p:cNvPr>
          <p:cNvSpPr>
            <a:spLocks noGrp="1"/>
          </p:cNvSpPr>
          <p:nvPr>
            <p:ph type="body" sz="quarter" idx="21"/>
          </p:nvPr>
        </p:nvSpPr>
        <p:spPr>
          <a:xfrm>
            <a:off x="581027" y="6132764"/>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7" name="Espace réservé du texte 10">
            <a:extLst>
              <a:ext uri="{FF2B5EF4-FFF2-40B4-BE49-F238E27FC236}">
                <a16:creationId xmlns:a16="http://schemas.microsoft.com/office/drawing/2014/main" id="{8D689EAF-05D4-43E6-A9B7-0EB8B0960F8E}"/>
              </a:ext>
            </a:extLst>
          </p:cNvPr>
          <p:cNvSpPr>
            <a:spLocks noGrp="1"/>
          </p:cNvSpPr>
          <p:nvPr>
            <p:ph type="body" sz="quarter" idx="22"/>
          </p:nvPr>
        </p:nvSpPr>
        <p:spPr>
          <a:xfrm>
            <a:off x="6129342" y="3378537"/>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8" name="Espace réservé du texte 10">
            <a:extLst>
              <a:ext uri="{FF2B5EF4-FFF2-40B4-BE49-F238E27FC236}">
                <a16:creationId xmlns:a16="http://schemas.microsoft.com/office/drawing/2014/main" id="{96460F3D-312B-4B25-B83A-52E0BCDCA82D}"/>
              </a:ext>
            </a:extLst>
          </p:cNvPr>
          <p:cNvSpPr>
            <a:spLocks noGrp="1"/>
          </p:cNvSpPr>
          <p:nvPr>
            <p:ph type="body" sz="quarter" idx="23"/>
          </p:nvPr>
        </p:nvSpPr>
        <p:spPr>
          <a:xfrm>
            <a:off x="6129342" y="6132764"/>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 name="Espace réservé du numéro de diapositive 5">
            <a:extLst>
              <a:ext uri="{FF2B5EF4-FFF2-40B4-BE49-F238E27FC236}">
                <a16:creationId xmlns:a16="http://schemas.microsoft.com/office/drawing/2014/main" id="{FE2958ED-CC7A-2BB7-B1FB-5EC3512C3650}"/>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35025584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re et espace libre">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636D9A9D-E7C2-49DF-A888-16FE8A2C7DAA}"/>
              </a:ext>
            </a:extLst>
          </p:cNvPr>
          <p:cNvSpPr>
            <a:spLocks noGrp="1"/>
          </p:cNvSpPr>
          <p:nvPr>
            <p:ph type="body" sz="quarter" idx="13" hasCustomPrompt="1"/>
          </p:nvPr>
        </p:nvSpPr>
        <p:spPr>
          <a:xfrm>
            <a:off x="2185993" y="371483"/>
            <a:ext cx="7362825" cy="466725"/>
          </a:xfrm>
          <a:prstGeom prst="rect">
            <a:avLst/>
          </a:prstGeom>
        </p:spPr>
        <p:txBody>
          <a:bodyPr>
            <a:noAutofit/>
          </a:bodyPr>
          <a:lstStyle>
            <a:lvl1pPr marL="0" indent="0" algn="ctr">
              <a:buNone/>
              <a:defRPr sz="300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11" name="Espace réservé du texte 10">
            <a:extLst>
              <a:ext uri="{FF2B5EF4-FFF2-40B4-BE49-F238E27FC236}">
                <a16:creationId xmlns:a16="http://schemas.microsoft.com/office/drawing/2014/main" id="{5ABF93F2-2E0C-4130-844D-9EDC8C175BC7}"/>
              </a:ext>
            </a:extLst>
          </p:cNvPr>
          <p:cNvSpPr>
            <a:spLocks noGrp="1"/>
          </p:cNvSpPr>
          <p:nvPr>
            <p:ph type="body" sz="quarter" idx="16"/>
          </p:nvPr>
        </p:nvSpPr>
        <p:spPr>
          <a:xfrm>
            <a:off x="619125" y="1533530"/>
            <a:ext cx="5248275" cy="4591049"/>
          </a:xfrm>
          <a:prstGeom prst="rect">
            <a:avLst/>
          </a:prstGeom>
        </p:spPr>
        <p:txBody>
          <a:bodyPr>
            <a:noAutofit/>
          </a:bodyPr>
          <a:lstStyle>
            <a:lvl1pPr>
              <a:defRPr sz="112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p:txBody>
      </p:sp>
      <p:sp>
        <p:nvSpPr>
          <p:cNvPr id="12" name="Espace réservé du texte 10">
            <a:extLst>
              <a:ext uri="{FF2B5EF4-FFF2-40B4-BE49-F238E27FC236}">
                <a16:creationId xmlns:a16="http://schemas.microsoft.com/office/drawing/2014/main" id="{2E6AB8A1-1C0F-49DC-AE6A-641C12B9FFA4}"/>
              </a:ext>
            </a:extLst>
          </p:cNvPr>
          <p:cNvSpPr>
            <a:spLocks noGrp="1"/>
          </p:cNvSpPr>
          <p:nvPr>
            <p:ph type="body" sz="quarter" idx="17" hasCustomPrompt="1"/>
          </p:nvPr>
        </p:nvSpPr>
        <p:spPr>
          <a:xfrm>
            <a:off x="6096001" y="1533530"/>
            <a:ext cx="5248275" cy="4591049"/>
          </a:xfrm>
          <a:prstGeom prst="rect">
            <a:avLst/>
          </a:prstGeom>
        </p:spPr>
        <p:txBody>
          <a:bodyPr>
            <a:noAutofit/>
          </a:bodyPr>
          <a:lstStyle>
            <a:lvl1pPr marL="0" indent="0">
              <a:buNone/>
              <a:defRPr sz="1125" b="0">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PARAGRAPHE DE TEXTE FERRÉ À GAUCHE OU JUSTIFIÉ.</a:t>
            </a:r>
          </a:p>
          <a:p>
            <a:pPr lvl="0"/>
            <a:endParaRPr lang="fr-FR"/>
          </a:p>
          <a:p>
            <a:pPr lvl="0"/>
            <a:r>
              <a:rPr lang="fr-FR"/>
              <a:t>Nous sommes intimement convaincus qu’une transition radicale des énergies fossiles vers les énergies renouvelables a déjà commencé.</a:t>
            </a:r>
          </a:p>
          <a:p>
            <a:pPr lvl="0"/>
            <a:r>
              <a:rPr lang="fr-FR"/>
              <a:t>Aujourd’hui, la viabilité des ressources naturelles traditionnelles telles que le charbon, le gaz, et même celle du nucléaire, est remise en question sur une base purement économique par une énergie renouvelable solaire. Le coût de l’énergie solaire photovoltaïque a fortement diminué ces dernières années. La parité réseau sera atteinte dans un futur très proche, le solaire est d’ores et déjà plus compétitif que les futurs EPR nucléaires.</a:t>
            </a:r>
          </a:p>
        </p:txBody>
      </p:sp>
      <p:sp>
        <p:nvSpPr>
          <p:cNvPr id="2" name="Espace réservé du numéro de diapositive 5">
            <a:extLst>
              <a:ext uri="{FF2B5EF4-FFF2-40B4-BE49-F238E27FC236}">
                <a16:creationId xmlns:a16="http://schemas.microsoft.com/office/drawing/2014/main" id="{D766222E-6174-DDFA-2736-CB99DA222AE2}"/>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11773389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2427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_Ecran accuei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1488EE-D021-4367-8F0A-440C0A1497A5}"/>
              </a:ext>
            </a:extLst>
          </p:cNvPr>
          <p:cNvSpPr/>
          <p:nvPr userDrawn="1"/>
        </p:nvSpPr>
        <p:spPr>
          <a:xfrm>
            <a:off x="-8997" y="0"/>
            <a:ext cx="12192000" cy="6858000"/>
          </a:xfrm>
          <a:prstGeom prst="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00355F"/>
              </a:solidFill>
            </a:endParaRPr>
          </a:p>
        </p:txBody>
      </p:sp>
      <p:sp>
        <p:nvSpPr>
          <p:cNvPr id="8" name="Espace réservé du texte 2">
            <a:extLst>
              <a:ext uri="{FF2B5EF4-FFF2-40B4-BE49-F238E27FC236}">
                <a16:creationId xmlns:a16="http://schemas.microsoft.com/office/drawing/2014/main" id="{2CA966F1-9DCF-47C1-BBCC-8FE444D5F08B}"/>
              </a:ext>
            </a:extLst>
          </p:cNvPr>
          <p:cNvSpPr>
            <a:spLocks noGrp="1"/>
          </p:cNvSpPr>
          <p:nvPr>
            <p:ph type="body" sz="quarter" idx="11" hasCustomPrompt="1"/>
          </p:nvPr>
        </p:nvSpPr>
        <p:spPr>
          <a:xfrm>
            <a:off x="1095377" y="4056468"/>
            <a:ext cx="10001255" cy="857887"/>
          </a:xfrm>
        </p:spPr>
        <p:txBody>
          <a:bodyPr anchor="ctr">
            <a:normAutofit/>
          </a:bodyPr>
          <a:lstStyle>
            <a:lvl1pPr marL="0" indent="0" algn="ctr">
              <a:buNone/>
              <a:defRPr sz="2625" spc="0" baseline="0">
                <a:solidFill>
                  <a:schemeClr val="bg1"/>
                </a:solidFill>
              </a:defRPr>
            </a:lvl1pPr>
            <a:lvl5pPr>
              <a:defRPr/>
            </a:lvl5pPr>
          </a:lstStyle>
          <a:p>
            <a:pPr lvl="0"/>
            <a:r>
              <a:rPr lang="fr-FR"/>
              <a:t>NOM DU PROJET</a:t>
            </a:r>
          </a:p>
        </p:txBody>
      </p:sp>
      <p:sp>
        <p:nvSpPr>
          <p:cNvPr id="11" name="Espace réservé du texte 2">
            <a:extLst>
              <a:ext uri="{FF2B5EF4-FFF2-40B4-BE49-F238E27FC236}">
                <a16:creationId xmlns:a16="http://schemas.microsoft.com/office/drawing/2014/main" id="{5B2BB934-6075-461C-85A2-D7242E2A5456}"/>
              </a:ext>
            </a:extLst>
          </p:cNvPr>
          <p:cNvSpPr>
            <a:spLocks noGrp="1"/>
          </p:cNvSpPr>
          <p:nvPr>
            <p:ph type="body" sz="quarter" idx="12" hasCustomPrompt="1"/>
          </p:nvPr>
        </p:nvSpPr>
        <p:spPr>
          <a:xfrm>
            <a:off x="3171825" y="4916555"/>
            <a:ext cx="5848347" cy="365249"/>
          </a:xfrm>
        </p:spPr>
        <p:txBody>
          <a:bodyPr anchor="ctr">
            <a:normAutofit/>
          </a:bodyPr>
          <a:lstStyle>
            <a:lvl1pPr marL="0" indent="0" algn="ctr">
              <a:buNone/>
              <a:defRPr sz="2100" spc="0" baseline="0">
                <a:solidFill>
                  <a:schemeClr val="tx1"/>
                </a:solidFill>
              </a:defRPr>
            </a:lvl1pPr>
            <a:lvl5pPr>
              <a:defRPr/>
            </a:lvl5pPr>
          </a:lstStyle>
          <a:p>
            <a:pPr lvl="0"/>
            <a:r>
              <a:rPr lang="fr-FR"/>
              <a:t>DATE</a:t>
            </a:r>
          </a:p>
        </p:txBody>
      </p:sp>
      <p:cxnSp>
        <p:nvCxnSpPr>
          <p:cNvPr id="9" name="Connecteur droit 8">
            <a:extLst>
              <a:ext uri="{FF2B5EF4-FFF2-40B4-BE49-F238E27FC236}">
                <a16:creationId xmlns:a16="http://schemas.microsoft.com/office/drawing/2014/main" id="{021D5496-0998-44FE-92B6-36B9D9C151F6}"/>
              </a:ext>
            </a:extLst>
          </p:cNvPr>
          <p:cNvCxnSpPr>
            <a:cxnSpLocks/>
          </p:cNvCxnSpPr>
          <p:nvPr userDrawn="1"/>
        </p:nvCxnSpPr>
        <p:spPr>
          <a:xfrm>
            <a:off x="4699200" y="3741490"/>
            <a:ext cx="27936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2" name="Image 1" descr="Une image contenant texte, clipart&#10;&#10;Description générée automatiquement">
            <a:extLst>
              <a:ext uri="{FF2B5EF4-FFF2-40B4-BE49-F238E27FC236}">
                <a16:creationId xmlns:a16="http://schemas.microsoft.com/office/drawing/2014/main" id="{CFC7AE90-648D-E7F7-0B7A-AB68D7BC58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22559" y="2601377"/>
            <a:ext cx="1728887" cy="649547"/>
          </a:xfrm>
          <a:prstGeom prst="rect">
            <a:avLst/>
          </a:prstGeom>
        </p:spPr>
      </p:pic>
    </p:spTree>
    <p:extLst>
      <p:ext uri="{BB962C8B-B14F-4D97-AF65-F5344CB8AC3E}">
        <p14:creationId xmlns:p14="http://schemas.microsoft.com/office/powerpoint/2010/main" val="7082209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65"/>
                </a:solidFill>
              </a:defRPr>
            </a:lvl1p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numéro de diapositive 5">
            <a:extLst>
              <a:ext uri="{FF2B5EF4-FFF2-40B4-BE49-F238E27FC236}">
                <a16:creationId xmlns:a16="http://schemas.microsoft.com/office/drawing/2014/main" id="{858C766E-DFFE-F9F6-678A-70AA64FC953F}"/>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2678485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ontenu 12">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0F312965-B556-498A-8FD9-20D33996CE4F}"/>
              </a:ext>
            </a:extLst>
          </p:cNvPr>
          <p:cNvCxnSpPr/>
          <p:nvPr userDrawn="1"/>
        </p:nvCxnSpPr>
        <p:spPr>
          <a:xfrm>
            <a:off x="0" y="1166392"/>
            <a:ext cx="463391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Picture Placeholder 5">
            <a:extLst>
              <a:ext uri="{FF2B5EF4-FFF2-40B4-BE49-F238E27FC236}">
                <a16:creationId xmlns:a16="http://schemas.microsoft.com/office/drawing/2014/main" id="{A767B2DF-8516-41AD-A2E6-C8966748C170}"/>
              </a:ext>
            </a:extLst>
          </p:cNvPr>
          <p:cNvSpPr>
            <a:spLocks noGrp="1"/>
          </p:cNvSpPr>
          <p:nvPr>
            <p:ph type="pic" sz="quarter" idx="11"/>
          </p:nvPr>
        </p:nvSpPr>
        <p:spPr>
          <a:xfrm>
            <a:off x="0" y="1816100"/>
            <a:ext cx="2730500" cy="1879600"/>
          </a:xfrm>
          <a:prstGeom prst="rect">
            <a:avLst/>
          </a:prstGeom>
        </p:spPr>
        <p:txBody>
          <a:bodyPr anchor="ctr">
            <a:noAutofit/>
          </a:bodyPr>
          <a:lstStyle>
            <a:lvl1pPr marL="0" indent="0" algn="ctr">
              <a:buNone/>
              <a:defRPr/>
            </a:lvl1pPr>
          </a:lstStyle>
          <a:p>
            <a:endParaRPr lang="fr-FR" noProof="0"/>
          </a:p>
        </p:txBody>
      </p:sp>
      <p:sp>
        <p:nvSpPr>
          <p:cNvPr id="8" name="Text Placeholder 7">
            <a:extLst>
              <a:ext uri="{FF2B5EF4-FFF2-40B4-BE49-F238E27FC236}">
                <a16:creationId xmlns:a16="http://schemas.microsoft.com/office/drawing/2014/main" id="{9C7C5EC6-5662-4A54-9A68-1564F6FDFBDA}"/>
              </a:ext>
            </a:extLst>
          </p:cNvPr>
          <p:cNvSpPr>
            <a:spLocks noGrp="1"/>
          </p:cNvSpPr>
          <p:nvPr>
            <p:ph type="body" sz="quarter" idx="12"/>
          </p:nvPr>
        </p:nvSpPr>
        <p:spPr>
          <a:xfrm>
            <a:off x="2788248" y="1816100"/>
            <a:ext cx="2481263" cy="323165"/>
          </a:xfrm>
          <a:prstGeom prst="rect">
            <a:avLst/>
          </a:prstGeom>
        </p:spPr>
        <p:txBody>
          <a:bodyPr/>
          <a:lstStyle>
            <a:lvl1pPr marL="0" indent="0">
              <a:buNone/>
              <a:defRPr sz="1500">
                <a:solidFill>
                  <a:schemeClr val="accent2"/>
                </a:solidFill>
              </a:defRPr>
            </a:lvl1pPr>
          </a:lstStyle>
          <a:p>
            <a:pPr lvl="0"/>
            <a:endParaRPr lang="fr-FR" noProof="0"/>
          </a:p>
        </p:txBody>
      </p:sp>
      <p:sp>
        <p:nvSpPr>
          <p:cNvPr id="14" name="Picture Placeholder 5">
            <a:extLst>
              <a:ext uri="{FF2B5EF4-FFF2-40B4-BE49-F238E27FC236}">
                <a16:creationId xmlns:a16="http://schemas.microsoft.com/office/drawing/2014/main" id="{24B10E49-7964-4120-AA7D-25843D20CF76}"/>
              </a:ext>
            </a:extLst>
          </p:cNvPr>
          <p:cNvSpPr>
            <a:spLocks noGrp="1"/>
          </p:cNvSpPr>
          <p:nvPr>
            <p:ph type="pic" sz="quarter" idx="13"/>
          </p:nvPr>
        </p:nvSpPr>
        <p:spPr>
          <a:xfrm>
            <a:off x="0" y="4022241"/>
            <a:ext cx="2730500" cy="1927709"/>
          </a:xfrm>
          <a:prstGeom prst="rect">
            <a:avLst/>
          </a:prstGeom>
        </p:spPr>
        <p:txBody>
          <a:bodyPr anchor="ctr">
            <a:noAutofit/>
          </a:bodyPr>
          <a:lstStyle>
            <a:lvl1pPr marL="0" indent="0" algn="ctr">
              <a:buNone/>
              <a:defRPr/>
            </a:lvl1pPr>
          </a:lstStyle>
          <a:p>
            <a:endParaRPr lang="fr-FR" noProof="0"/>
          </a:p>
        </p:txBody>
      </p:sp>
      <p:sp>
        <p:nvSpPr>
          <p:cNvPr id="15" name="Text Placeholder 7">
            <a:extLst>
              <a:ext uri="{FF2B5EF4-FFF2-40B4-BE49-F238E27FC236}">
                <a16:creationId xmlns:a16="http://schemas.microsoft.com/office/drawing/2014/main" id="{8F762E47-68E9-45F4-B567-BD27F5D6FEE9}"/>
              </a:ext>
            </a:extLst>
          </p:cNvPr>
          <p:cNvSpPr>
            <a:spLocks noGrp="1"/>
          </p:cNvSpPr>
          <p:nvPr>
            <p:ph type="body" sz="quarter" idx="14"/>
          </p:nvPr>
        </p:nvSpPr>
        <p:spPr>
          <a:xfrm>
            <a:off x="2788248" y="4053991"/>
            <a:ext cx="2481263" cy="323165"/>
          </a:xfrm>
          <a:prstGeom prst="rect">
            <a:avLst/>
          </a:prstGeom>
        </p:spPr>
        <p:txBody>
          <a:bodyPr/>
          <a:lstStyle>
            <a:lvl1pPr marL="0" indent="0">
              <a:buNone/>
              <a:defRPr sz="1500">
                <a:solidFill>
                  <a:schemeClr val="accent2"/>
                </a:solidFill>
              </a:defRPr>
            </a:lvl1pPr>
          </a:lstStyle>
          <a:p>
            <a:pPr lvl="0"/>
            <a:endParaRPr lang="fr-FR" noProof="0"/>
          </a:p>
        </p:txBody>
      </p:sp>
      <p:sp>
        <p:nvSpPr>
          <p:cNvPr id="17" name="Picture Placeholder 5">
            <a:extLst>
              <a:ext uri="{FF2B5EF4-FFF2-40B4-BE49-F238E27FC236}">
                <a16:creationId xmlns:a16="http://schemas.microsoft.com/office/drawing/2014/main" id="{75F1522C-91C3-4CA1-B66B-1C8E51AAF23C}"/>
              </a:ext>
            </a:extLst>
          </p:cNvPr>
          <p:cNvSpPr>
            <a:spLocks noGrp="1"/>
          </p:cNvSpPr>
          <p:nvPr>
            <p:ph type="pic" sz="quarter" idx="15"/>
          </p:nvPr>
        </p:nvSpPr>
        <p:spPr>
          <a:xfrm>
            <a:off x="6032500" y="1816100"/>
            <a:ext cx="2730500" cy="1879600"/>
          </a:xfrm>
          <a:prstGeom prst="rect">
            <a:avLst/>
          </a:prstGeom>
        </p:spPr>
        <p:txBody>
          <a:bodyPr anchor="ctr">
            <a:noAutofit/>
          </a:bodyPr>
          <a:lstStyle>
            <a:lvl1pPr marL="0" indent="0" algn="ctr">
              <a:buNone/>
              <a:defRPr/>
            </a:lvl1pPr>
          </a:lstStyle>
          <a:p>
            <a:endParaRPr lang="fr-FR" noProof="0"/>
          </a:p>
        </p:txBody>
      </p:sp>
      <p:sp>
        <p:nvSpPr>
          <p:cNvPr id="18" name="Text Placeholder 7">
            <a:extLst>
              <a:ext uri="{FF2B5EF4-FFF2-40B4-BE49-F238E27FC236}">
                <a16:creationId xmlns:a16="http://schemas.microsoft.com/office/drawing/2014/main" id="{0F67C9FD-CC5E-44C3-BB14-C145BCB7A23E}"/>
              </a:ext>
            </a:extLst>
          </p:cNvPr>
          <p:cNvSpPr>
            <a:spLocks noGrp="1"/>
          </p:cNvSpPr>
          <p:nvPr>
            <p:ph type="body" sz="quarter" idx="16"/>
          </p:nvPr>
        </p:nvSpPr>
        <p:spPr>
          <a:xfrm>
            <a:off x="8820748" y="1816100"/>
            <a:ext cx="2481263" cy="323165"/>
          </a:xfrm>
          <a:prstGeom prst="rect">
            <a:avLst/>
          </a:prstGeom>
        </p:spPr>
        <p:txBody>
          <a:bodyPr/>
          <a:lstStyle>
            <a:lvl1pPr marL="0" indent="0">
              <a:buNone/>
              <a:defRPr sz="1500">
                <a:solidFill>
                  <a:schemeClr val="accent2"/>
                </a:solidFill>
              </a:defRPr>
            </a:lvl1pPr>
          </a:lstStyle>
          <a:p>
            <a:pPr lvl="0"/>
            <a:endParaRPr lang="fr-FR" noProof="0"/>
          </a:p>
        </p:txBody>
      </p:sp>
      <p:sp>
        <p:nvSpPr>
          <p:cNvPr id="19" name="Picture Placeholder 5">
            <a:extLst>
              <a:ext uri="{FF2B5EF4-FFF2-40B4-BE49-F238E27FC236}">
                <a16:creationId xmlns:a16="http://schemas.microsoft.com/office/drawing/2014/main" id="{5DC954CD-90CF-4FBD-ACB5-F4268BEB5C1E}"/>
              </a:ext>
            </a:extLst>
          </p:cNvPr>
          <p:cNvSpPr>
            <a:spLocks noGrp="1"/>
          </p:cNvSpPr>
          <p:nvPr>
            <p:ph type="pic" sz="quarter" idx="17"/>
          </p:nvPr>
        </p:nvSpPr>
        <p:spPr>
          <a:xfrm>
            <a:off x="6032500" y="4022241"/>
            <a:ext cx="2730500" cy="1927709"/>
          </a:xfrm>
          <a:prstGeom prst="rect">
            <a:avLst/>
          </a:prstGeom>
        </p:spPr>
        <p:txBody>
          <a:bodyPr anchor="ctr">
            <a:noAutofit/>
          </a:bodyPr>
          <a:lstStyle>
            <a:lvl1pPr marL="0" indent="0" algn="ctr">
              <a:buNone/>
              <a:defRPr/>
            </a:lvl1pPr>
          </a:lstStyle>
          <a:p>
            <a:endParaRPr lang="fr-FR" noProof="0"/>
          </a:p>
        </p:txBody>
      </p:sp>
      <p:sp>
        <p:nvSpPr>
          <p:cNvPr id="20" name="Text Placeholder 7">
            <a:extLst>
              <a:ext uri="{FF2B5EF4-FFF2-40B4-BE49-F238E27FC236}">
                <a16:creationId xmlns:a16="http://schemas.microsoft.com/office/drawing/2014/main" id="{F8E535BC-4EC1-4689-8E98-2DD781473DF3}"/>
              </a:ext>
            </a:extLst>
          </p:cNvPr>
          <p:cNvSpPr>
            <a:spLocks noGrp="1"/>
          </p:cNvSpPr>
          <p:nvPr>
            <p:ph type="body" sz="quarter" idx="18"/>
          </p:nvPr>
        </p:nvSpPr>
        <p:spPr>
          <a:xfrm>
            <a:off x="8820748" y="4053991"/>
            <a:ext cx="2481263" cy="323165"/>
          </a:xfrm>
          <a:prstGeom prst="rect">
            <a:avLst/>
          </a:prstGeom>
        </p:spPr>
        <p:txBody>
          <a:bodyPr/>
          <a:lstStyle>
            <a:lvl1pPr marL="0" indent="0">
              <a:buNone/>
              <a:defRPr sz="1500">
                <a:solidFill>
                  <a:schemeClr val="accent2"/>
                </a:solidFill>
              </a:defRPr>
            </a:lvl1pPr>
          </a:lstStyle>
          <a:p>
            <a:pPr lvl="0"/>
            <a:endParaRPr lang="fr-FR" noProof="0"/>
          </a:p>
        </p:txBody>
      </p:sp>
      <p:sp>
        <p:nvSpPr>
          <p:cNvPr id="22" name="Espace réservé du numéro de diapositive 6">
            <a:extLst>
              <a:ext uri="{FF2B5EF4-FFF2-40B4-BE49-F238E27FC236}">
                <a16:creationId xmlns:a16="http://schemas.microsoft.com/office/drawing/2014/main" id="{EA5FEC26-F4C1-4DBB-9452-9B3788CF23CA}"/>
              </a:ext>
            </a:extLst>
          </p:cNvPr>
          <p:cNvSpPr>
            <a:spLocks noGrp="1"/>
          </p:cNvSpPr>
          <p:nvPr>
            <p:ph type="sldNum" sz="quarter" idx="4"/>
          </p:nvPr>
        </p:nvSpPr>
        <p:spPr>
          <a:xfrm>
            <a:off x="11662664" y="6397470"/>
            <a:ext cx="309700" cy="215444"/>
          </a:xfrm>
          <a:prstGeom prst="rect">
            <a:avLst/>
          </a:prstGeom>
        </p:spPr>
        <p:txBody>
          <a:bodyPr vert="horz" wrap="none" lIns="91440" tIns="45720" rIns="91440" bIns="45720" rtlCol="0" anchor="ctr">
            <a:spAutoFit/>
          </a:bodyPr>
          <a:lstStyle>
            <a:lvl1pPr algn="l">
              <a:defRPr sz="800">
                <a:solidFill>
                  <a:schemeClr val="accent1"/>
                </a:solidFill>
              </a:defRPr>
            </a:lvl1pPr>
          </a:lstStyle>
          <a:p>
            <a:fld id="{BC367B2E-B9DF-44EB-A21A-64C9723206C9}" type="slidenum">
              <a:rPr lang="fr-FR" noProof="0" smtClean="0"/>
              <a:pPr/>
              <a:t>‹N°›</a:t>
            </a:fld>
            <a:endParaRPr lang="fr-FR" noProof="0"/>
          </a:p>
        </p:txBody>
      </p:sp>
      <p:sp>
        <p:nvSpPr>
          <p:cNvPr id="23" name="Espace réservé du pied de page 4">
            <a:extLst>
              <a:ext uri="{FF2B5EF4-FFF2-40B4-BE49-F238E27FC236}">
                <a16:creationId xmlns:a16="http://schemas.microsoft.com/office/drawing/2014/main" id="{7FB35642-6C22-4A61-BA4A-BCD0D3D8C7F3}"/>
              </a:ext>
            </a:extLst>
          </p:cNvPr>
          <p:cNvSpPr>
            <a:spLocks noGrp="1"/>
          </p:cNvSpPr>
          <p:nvPr>
            <p:ph type="ftr" sz="quarter" idx="3"/>
          </p:nvPr>
        </p:nvSpPr>
        <p:spPr>
          <a:xfrm>
            <a:off x="8844944" y="6397471"/>
            <a:ext cx="2938625" cy="215444"/>
          </a:xfrm>
          <a:prstGeom prst="rect">
            <a:avLst/>
          </a:prstGeom>
        </p:spPr>
        <p:txBody>
          <a:bodyPr vert="horz" wrap="none" lIns="91440" tIns="45720" rIns="91440" bIns="45720" rtlCol="0" anchor="ctr">
            <a:spAutoFit/>
          </a:bodyPr>
          <a:lstStyle>
            <a:lvl1pPr algn="r">
              <a:defRPr sz="800" cap="all" baseline="0">
                <a:solidFill>
                  <a:schemeClr val="accent1"/>
                </a:solidFill>
              </a:defRPr>
            </a:lvl1pPr>
          </a:lstStyle>
          <a:p>
            <a:endParaRPr lang="fr-FR" noProof="0"/>
          </a:p>
        </p:txBody>
      </p:sp>
      <p:sp>
        <p:nvSpPr>
          <p:cNvPr id="16" name="Title 1">
            <a:extLst>
              <a:ext uri="{FF2B5EF4-FFF2-40B4-BE49-F238E27FC236}">
                <a16:creationId xmlns:a16="http://schemas.microsoft.com/office/drawing/2014/main" id="{22DE1D89-8EA5-D42D-EA36-E52A58CF33D0}"/>
              </a:ext>
            </a:extLst>
          </p:cNvPr>
          <p:cNvSpPr>
            <a:spLocks noGrp="1"/>
          </p:cNvSpPr>
          <p:nvPr>
            <p:ph type="title"/>
          </p:nvPr>
        </p:nvSpPr>
        <p:spPr>
          <a:xfrm>
            <a:off x="266762" y="265293"/>
            <a:ext cx="11334750" cy="457818"/>
          </a:xfrm>
        </p:spPr>
        <p:txBody>
          <a:bodyPr anchor="t" anchorCtr="0"/>
          <a:lstStyle>
            <a:lvl1pPr>
              <a:lnSpc>
                <a:spcPct val="95000"/>
              </a:lnSpc>
              <a:defRPr sz="2500"/>
            </a:lvl1pPr>
          </a:lstStyle>
          <a:p>
            <a:endParaRPr lang="fr-FR" noProof="0"/>
          </a:p>
        </p:txBody>
      </p:sp>
    </p:spTree>
    <p:extLst>
      <p:ext uri="{BB962C8B-B14F-4D97-AF65-F5344CB8AC3E}">
        <p14:creationId xmlns:p14="http://schemas.microsoft.com/office/powerpoint/2010/main" val="33661381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65"/>
                </a:solidFill>
              </a:defRPr>
            </a:lvl1pPr>
          </a:lstStyle>
          <a:p>
            <a:r>
              <a:rPr lang="fr-FR"/>
              <a:t>Modifiez le style du titre</a:t>
            </a:r>
            <a:endParaRPr lang="en-US"/>
          </a:p>
        </p:txBody>
      </p:sp>
      <p:sp>
        <p:nvSpPr>
          <p:cNvPr id="3" name="Espace réservé du numéro de diapositive 5">
            <a:extLst>
              <a:ext uri="{FF2B5EF4-FFF2-40B4-BE49-F238E27FC236}">
                <a16:creationId xmlns:a16="http://schemas.microsoft.com/office/drawing/2014/main" id="{AF12AC1C-3C64-CA2E-7B3A-46FD5F88A939}"/>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7542717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_Ecran accuei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1488EE-D021-4367-8F0A-440C0A1497A5}"/>
              </a:ext>
            </a:extLst>
          </p:cNvPr>
          <p:cNvSpPr/>
          <p:nvPr userDrawn="1"/>
        </p:nvSpPr>
        <p:spPr>
          <a:xfrm>
            <a:off x="-8997" y="0"/>
            <a:ext cx="12192000" cy="6858000"/>
          </a:xfrm>
          <a:prstGeom prst="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00355F"/>
              </a:solidFill>
            </a:endParaRPr>
          </a:p>
        </p:txBody>
      </p:sp>
      <p:sp>
        <p:nvSpPr>
          <p:cNvPr id="8" name="Espace réservé du texte 2">
            <a:extLst>
              <a:ext uri="{FF2B5EF4-FFF2-40B4-BE49-F238E27FC236}">
                <a16:creationId xmlns:a16="http://schemas.microsoft.com/office/drawing/2014/main" id="{2CA966F1-9DCF-47C1-BBCC-8FE444D5F08B}"/>
              </a:ext>
            </a:extLst>
          </p:cNvPr>
          <p:cNvSpPr>
            <a:spLocks noGrp="1"/>
          </p:cNvSpPr>
          <p:nvPr>
            <p:ph type="body" sz="quarter" idx="11" hasCustomPrompt="1"/>
          </p:nvPr>
        </p:nvSpPr>
        <p:spPr>
          <a:xfrm>
            <a:off x="1095377" y="4056468"/>
            <a:ext cx="10001255" cy="857887"/>
          </a:xfrm>
        </p:spPr>
        <p:txBody>
          <a:bodyPr anchor="ctr">
            <a:normAutofit/>
          </a:bodyPr>
          <a:lstStyle>
            <a:lvl1pPr marL="0" indent="0" algn="ctr">
              <a:buNone/>
              <a:defRPr sz="2625" spc="0" baseline="0">
                <a:solidFill>
                  <a:schemeClr val="bg1"/>
                </a:solidFill>
              </a:defRPr>
            </a:lvl1pPr>
            <a:lvl5pPr>
              <a:defRPr/>
            </a:lvl5pPr>
          </a:lstStyle>
          <a:p>
            <a:pPr lvl="0"/>
            <a:r>
              <a:rPr lang="fr-FR"/>
              <a:t>NOM DU PROJET</a:t>
            </a:r>
          </a:p>
        </p:txBody>
      </p:sp>
      <p:sp>
        <p:nvSpPr>
          <p:cNvPr id="11" name="Espace réservé du texte 2">
            <a:extLst>
              <a:ext uri="{FF2B5EF4-FFF2-40B4-BE49-F238E27FC236}">
                <a16:creationId xmlns:a16="http://schemas.microsoft.com/office/drawing/2014/main" id="{5B2BB934-6075-461C-85A2-D7242E2A5456}"/>
              </a:ext>
            </a:extLst>
          </p:cNvPr>
          <p:cNvSpPr>
            <a:spLocks noGrp="1"/>
          </p:cNvSpPr>
          <p:nvPr>
            <p:ph type="body" sz="quarter" idx="12" hasCustomPrompt="1"/>
          </p:nvPr>
        </p:nvSpPr>
        <p:spPr>
          <a:xfrm>
            <a:off x="3171825" y="4916555"/>
            <a:ext cx="5848347" cy="365249"/>
          </a:xfrm>
        </p:spPr>
        <p:txBody>
          <a:bodyPr anchor="ctr">
            <a:normAutofit/>
          </a:bodyPr>
          <a:lstStyle>
            <a:lvl1pPr marL="0" indent="0" algn="ctr">
              <a:buNone/>
              <a:defRPr sz="2100" spc="0" baseline="0">
                <a:solidFill>
                  <a:schemeClr val="tx1"/>
                </a:solidFill>
              </a:defRPr>
            </a:lvl1pPr>
            <a:lvl5pPr>
              <a:defRPr/>
            </a:lvl5pPr>
          </a:lstStyle>
          <a:p>
            <a:pPr lvl="0"/>
            <a:r>
              <a:rPr lang="fr-FR"/>
              <a:t>DATE</a:t>
            </a:r>
          </a:p>
        </p:txBody>
      </p:sp>
      <p:cxnSp>
        <p:nvCxnSpPr>
          <p:cNvPr id="9" name="Connecteur droit 8">
            <a:extLst>
              <a:ext uri="{FF2B5EF4-FFF2-40B4-BE49-F238E27FC236}">
                <a16:creationId xmlns:a16="http://schemas.microsoft.com/office/drawing/2014/main" id="{021D5496-0998-44FE-92B6-36B9D9C151F6}"/>
              </a:ext>
            </a:extLst>
          </p:cNvPr>
          <p:cNvCxnSpPr>
            <a:cxnSpLocks/>
          </p:cNvCxnSpPr>
          <p:nvPr userDrawn="1"/>
        </p:nvCxnSpPr>
        <p:spPr>
          <a:xfrm>
            <a:off x="4699198" y="3625112"/>
            <a:ext cx="27936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texte, clipart&#10;&#10;Description générée automatiquement">
            <a:extLst>
              <a:ext uri="{FF2B5EF4-FFF2-40B4-BE49-F238E27FC236}">
                <a16:creationId xmlns:a16="http://schemas.microsoft.com/office/drawing/2014/main" id="{07380970-F028-B275-5BD3-291D0A9A06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31554" y="2435114"/>
            <a:ext cx="1728887" cy="649547"/>
          </a:xfrm>
          <a:prstGeom prst="rect">
            <a:avLst/>
          </a:prstGeom>
        </p:spPr>
      </p:pic>
    </p:spTree>
    <p:extLst>
      <p:ext uri="{BB962C8B-B14F-4D97-AF65-F5344CB8AC3E}">
        <p14:creationId xmlns:p14="http://schemas.microsoft.com/office/powerpoint/2010/main" val="7082209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PROJET / Titre + légende et image">
    <p:spTree>
      <p:nvGrpSpPr>
        <p:cNvPr id="1" name=""/>
        <p:cNvGrpSpPr/>
        <p:nvPr/>
      </p:nvGrpSpPr>
      <p:grpSpPr>
        <a:xfrm>
          <a:off x="0" y="0"/>
          <a:ext cx="0" cy="0"/>
          <a:chOff x="0" y="0"/>
          <a:chExt cx="0" cy="0"/>
        </a:xfrm>
      </p:grpSpPr>
      <p:sp>
        <p:nvSpPr>
          <p:cNvPr id="12" name="Espace réservé du texte 9">
            <a:extLst>
              <a:ext uri="{FF2B5EF4-FFF2-40B4-BE49-F238E27FC236}">
                <a16:creationId xmlns:a16="http://schemas.microsoft.com/office/drawing/2014/main" id="{625CE081-C8C9-4776-9035-CB8A4BA51FBF}"/>
              </a:ext>
            </a:extLst>
          </p:cNvPr>
          <p:cNvSpPr>
            <a:spLocks noGrp="1"/>
          </p:cNvSpPr>
          <p:nvPr>
            <p:ph type="body" sz="quarter" idx="13" hasCustomPrompt="1"/>
          </p:nvPr>
        </p:nvSpPr>
        <p:spPr>
          <a:xfrm>
            <a:off x="2414593" y="371483"/>
            <a:ext cx="7362825" cy="466725"/>
          </a:xfrm>
        </p:spPr>
        <p:txBody>
          <a:bodyPr>
            <a:noAutofit/>
          </a:bodyPr>
          <a:lstStyle>
            <a:lvl1pPr marL="0" indent="0" algn="ctr">
              <a:buNone/>
              <a:defRPr sz="3200">
                <a:solidFill>
                  <a:srgbClr val="003865"/>
                </a:solidFill>
                <a:latin typeface="Roboto Condensed" panose="02000000000000000000" pitchFamily="2" charset="0"/>
                <a:ea typeface="Roboto Condensed" panose="02000000000000000000" pitchFamily="2" charset="0"/>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2" name="Espace réservé du numéro de diapositive 5">
            <a:extLst>
              <a:ext uri="{FF2B5EF4-FFF2-40B4-BE49-F238E27FC236}">
                <a16:creationId xmlns:a16="http://schemas.microsoft.com/office/drawing/2014/main" id="{A3481C6B-5D05-F406-4B01-7AE7A72E5696}"/>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2078654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Ecran Contact - negativ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1606EF8-B9B5-4452-8FF0-3164D704DAE7}"/>
              </a:ext>
            </a:extLst>
          </p:cNvPr>
          <p:cNvSpPr/>
          <p:nvPr userDrawn="1"/>
        </p:nvSpPr>
        <p:spPr>
          <a:xfrm>
            <a:off x="0" y="0"/>
            <a:ext cx="12192000" cy="6858000"/>
          </a:xfrm>
          <a:prstGeom prst="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5" name="Connecteur droit 4">
            <a:extLst>
              <a:ext uri="{FF2B5EF4-FFF2-40B4-BE49-F238E27FC236}">
                <a16:creationId xmlns:a16="http://schemas.microsoft.com/office/drawing/2014/main" id="{8F8A6813-5A65-4E6C-A549-9124EF66E4F3}"/>
              </a:ext>
            </a:extLst>
          </p:cNvPr>
          <p:cNvCxnSpPr/>
          <p:nvPr userDrawn="1"/>
        </p:nvCxnSpPr>
        <p:spPr>
          <a:xfrm>
            <a:off x="5543551" y="2368960"/>
            <a:ext cx="0" cy="159820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Espace réservé du texte 7">
            <a:extLst>
              <a:ext uri="{FF2B5EF4-FFF2-40B4-BE49-F238E27FC236}">
                <a16:creationId xmlns:a16="http://schemas.microsoft.com/office/drawing/2014/main" id="{931A2DB4-2A48-4F4D-B72A-41D600079ECC}"/>
              </a:ext>
            </a:extLst>
          </p:cNvPr>
          <p:cNvSpPr>
            <a:spLocks noGrp="1"/>
          </p:cNvSpPr>
          <p:nvPr>
            <p:ph type="body" sz="quarter" idx="13" hasCustomPrompt="1"/>
          </p:nvPr>
        </p:nvSpPr>
        <p:spPr>
          <a:xfrm>
            <a:off x="5857379" y="2403551"/>
            <a:ext cx="4564063" cy="329030"/>
          </a:xfrm>
          <a:prstGeom prst="rect">
            <a:avLst/>
          </a:prstGeom>
        </p:spPr>
        <p:txBody>
          <a:bodyPr>
            <a:normAutofit/>
          </a:bodyPr>
          <a:lstStyle>
            <a:lvl1pPr marL="0" indent="0">
              <a:buNone/>
              <a:defRPr sz="13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Nom / Prénom</a:t>
            </a:r>
          </a:p>
        </p:txBody>
      </p:sp>
      <p:sp>
        <p:nvSpPr>
          <p:cNvPr id="12" name="Espace réservé du texte 7">
            <a:extLst>
              <a:ext uri="{FF2B5EF4-FFF2-40B4-BE49-F238E27FC236}">
                <a16:creationId xmlns:a16="http://schemas.microsoft.com/office/drawing/2014/main" id="{0442119C-DA89-41C3-9048-D1B4BCD4DBE4}"/>
              </a:ext>
            </a:extLst>
          </p:cNvPr>
          <p:cNvSpPr>
            <a:spLocks noGrp="1"/>
          </p:cNvSpPr>
          <p:nvPr>
            <p:ph type="body" sz="quarter" idx="14" hasCustomPrompt="1"/>
          </p:nvPr>
        </p:nvSpPr>
        <p:spPr>
          <a:xfrm>
            <a:off x="5857375" y="2732581"/>
            <a:ext cx="4564060" cy="329030"/>
          </a:xfrm>
          <a:prstGeom prst="rect">
            <a:avLst/>
          </a:prstGeom>
        </p:spPr>
        <p:txBody>
          <a:bodyPr>
            <a:normAutofit/>
          </a:bodyPr>
          <a:lstStyle>
            <a:lvl1pPr marL="0" indent="0">
              <a:buNone/>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Fonction</a:t>
            </a:r>
          </a:p>
        </p:txBody>
      </p:sp>
      <p:sp>
        <p:nvSpPr>
          <p:cNvPr id="13" name="Espace réservé du texte 7">
            <a:extLst>
              <a:ext uri="{FF2B5EF4-FFF2-40B4-BE49-F238E27FC236}">
                <a16:creationId xmlns:a16="http://schemas.microsoft.com/office/drawing/2014/main" id="{C0AE02E8-F6AF-4CC8-B8B1-B9253B54426F}"/>
              </a:ext>
            </a:extLst>
          </p:cNvPr>
          <p:cNvSpPr>
            <a:spLocks noGrp="1"/>
          </p:cNvSpPr>
          <p:nvPr>
            <p:ph type="body" sz="quarter" idx="15" hasCustomPrompt="1"/>
          </p:nvPr>
        </p:nvSpPr>
        <p:spPr>
          <a:xfrm>
            <a:off x="6491125" y="3363781"/>
            <a:ext cx="3593427" cy="223051"/>
          </a:xfrm>
          <a:prstGeom prst="rect">
            <a:avLst/>
          </a:prstGeom>
        </p:spPr>
        <p:txBody>
          <a:bodyPr>
            <a:normAutofit/>
          </a:bodyPr>
          <a:lstStyle>
            <a:lvl1pPr marL="0" indent="0">
              <a:buNone/>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Numéro de téléphone</a:t>
            </a:r>
          </a:p>
        </p:txBody>
      </p:sp>
      <p:sp>
        <p:nvSpPr>
          <p:cNvPr id="15" name="ZoneTexte 14">
            <a:extLst>
              <a:ext uri="{FF2B5EF4-FFF2-40B4-BE49-F238E27FC236}">
                <a16:creationId xmlns:a16="http://schemas.microsoft.com/office/drawing/2014/main" id="{31319971-085C-4944-9608-F52F7AEACD24}"/>
              </a:ext>
            </a:extLst>
          </p:cNvPr>
          <p:cNvSpPr txBox="1"/>
          <p:nvPr userDrawn="1"/>
        </p:nvSpPr>
        <p:spPr>
          <a:xfrm>
            <a:off x="5857375" y="3280917"/>
            <a:ext cx="750972" cy="552011"/>
          </a:xfrm>
          <a:prstGeom prst="rect">
            <a:avLst/>
          </a:prstGeom>
          <a:noFill/>
        </p:spPr>
        <p:txBody>
          <a:bodyPr wrap="square" rtlCol="0">
            <a:spAutoFit/>
          </a:bodyPr>
          <a:lstStyle/>
          <a:p>
            <a:pPr>
              <a:lnSpc>
                <a:spcPct val="150000"/>
              </a:lnSpc>
            </a:pPr>
            <a:r>
              <a:rPr lang="fr-FR" sz="1050">
                <a:solidFill>
                  <a:schemeClr val="bg1"/>
                </a:solidFill>
              </a:rPr>
              <a:t>Mob :</a:t>
            </a:r>
          </a:p>
          <a:p>
            <a:pPr>
              <a:lnSpc>
                <a:spcPct val="150000"/>
              </a:lnSpc>
            </a:pPr>
            <a:r>
              <a:rPr lang="fr-FR" sz="1050">
                <a:solidFill>
                  <a:schemeClr val="bg1"/>
                </a:solidFill>
              </a:rPr>
              <a:t>Mail :</a:t>
            </a:r>
          </a:p>
        </p:txBody>
      </p:sp>
      <p:sp>
        <p:nvSpPr>
          <p:cNvPr id="16" name="Espace réservé du texte 7">
            <a:extLst>
              <a:ext uri="{FF2B5EF4-FFF2-40B4-BE49-F238E27FC236}">
                <a16:creationId xmlns:a16="http://schemas.microsoft.com/office/drawing/2014/main" id="{D85AC76E-5389-4911-9C94-BFA76577C958}"/>
              </a:ext>
            </a:extLst>
          </p:cNvPr>
          <p:cNvSpPr>
            <a:spLocks noGrp="1"/>
          </p:cNvSpPr>
          <p:nvPr>
            <p:ph type="body" sz="quarter" idx="16" hasCustomPrompt="1"/>
          </p:nvPr>
        </p:nvSpPr>
        <p:spPr>
          <a:xfrm>
            <a:off x="6491121" y="3586832"/>
            <a:ext cx="3593427" cy="223051"/>
          </a:xfrm>
          <a:prstGeom prst="rect">
            <a:avLst/>
          </a:prstGeom>
        </p:spPr>
        <p:txBody>
          <a:bodyPr>
            <a:normAutofit/>
          </a:bodyPr>
          <a:lstStyle>
            <a:lvl1pPr marL="0" indent="0">
              <a:buNone/>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Adresse email</a:t>
            </a:r>
          </a:p>
        </p:txBody>
      </p:sp>
      <p:sp>
        <p:nvSpPr>
          <p:cNvPr id="17" name="ZoneTexte 16">
            <a:extLst>
              <a:ext uri="{FF2B5EF4-FFF2-40B4-BE49-F238E27FC236}">
                <a16:creationId xmlns:a16="http://schemas.microsoft.com/office/drawing/2014/main" id="{1DF038C8-6A61-4C43-B146-4347B758E3B9}"/>
              </a:ext>
            </a:extLst>
          </p:cNvPr>
          <p:cNvSpPr txBox="1"/>
          <p:nvPr userDrawn="1"/>
        </p:nvSpPr>
        <p:spPr>
          <a:xfrm>
            <a:off x="2937668" y="4614623"/>
            <a:ext cx="5935664" cy="346249"/>
          </a:xfrm>
          <a:prstGeom prst="rect">
            <a:avLst/>
          </a:prstGeom>
          <a:noFill/>
        </p:spPr>
        <p:txBody>
          <a:bodyPr wrap="square" rtlCol="0">
            <a:spAutoFit/>
          </a:bodyPr>
          <a:lstStyle/>
          <a:p>
            <a:pPr lvl="0" algn="ctr"/>
            <a:r>
              <a:rPr lang="fr-FR" sz="1650">
                <a:solidFill>
                  <a:schemeClr val="bg1"/>
                </a:solidFill>
              </a:rPr>
              <a:t>www.tse.energy</a:t>
            </a:r>
          </a:p>
        </p:txBody>
      </p:sp>
      <p:pic>
        <p:nvPicPr>
          <p:cNvPr id="2" name="Image 1" descr="Une image contenant texte, clipart&#10;&#10;Description générée automatiquement">
            <a:extLst>
              <a:ext uri="{FF2B5EF4-FFF2-40B4-BE49-F238E27FC236}">
                <a16:creationId xmlns:a16="http://schemas.microsoft.com/office/drawing/2014/main" id="{F8241A72-8A04-8011-B830-14BF36FBC7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41794" y="2825759"/>
            <a:ext cx="1728887" cy="649547"/>
          </a:xfrm>
          <a:prstGeom prst="rect">
            <a:avLst/>
          </a:prstGeom>
        </p:spPr>
      </p:pic>
    </p:spTree>
    <p:extLst>
      <p:ext uri="{BB962C8B-B14F-4D97-AF65-F5344CB8AC3E}">
        <p14:creationId xmlns:p14="http://schemas.microsoft.com/office/powerpoint/2010/main" val="37899000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PROJET / Titre + légende et image">
    <p:spTree>
      <p:nvGrpSpPr>
        <p:cNvPr id="1" name=""/>
        <p:cNvGrpSpPr/>
        <p:nvPr/>
      </p:nvGrpSpPr>
      <p:grpSpPr>
        <a:xfrm>
          <a:off x="0" y="0"/>
          <a:ext cx="0" cy="0"/>
          <a:chOff x="0" y="0"/>
          <a:chExt cx="0" cy="0"/>
        </a:xfrm>
      </p:grpSpPr>
      <p:sp>
        <p:nvSpPr>
          <p:cNvPr id="12" name="Espace réservé du texte 9">
            <a:extLst>
              <a:ext uri="{FF2B5EF4-FFF2-40B4-BE49-F238E27FC236}">
                <a16:creationId xmlns:a16="http://schemas.microsoft.com/office/drawing/2014/main" id="{625CE081-C8C9-4776-9035-CB8A4BA51FBF}"/>
              </a:ext>
            </a:extLst>
          </p:cNvPr>
          <p:cNvSpPr>
            <a:spLocks noGrp="1"/>
          </p:cNvSpPr>
          <p:nvPr>
            <p:ph type="body" sz="quarter" idx="13" hasCustomPrompt="1"/>
          </p:nvPr>
        </p:nvSpPr>
        <p:spPr>
          <a:xfrm>
            <a:off x="2414593" y="371483"/>
            <a:ext cx="7362825" cy="466725"/>
          </a:xfrm>
          <a:prstGeom prst="rect">
            <a:avLst/>
          </a:prstGeom>
        </p:spPr>
        <p:txBody>
          <a:bodyPr>
            <a:noAutofit/>
          </a:bodyPr>
          <a:lstStyle>
            <a:lvl1pPr marL="0" indent="0" algn="ctr">
              <a:buNone/>
              <a:defRPr sz="300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3" name="Espace réservé pour une image  2">
            <a:extLst>
              <a:ext uri="{FF2B5EF4-FFF2-40B4-BE49-F238E27FC236}">
                <a16:creationId xmlns:a16="http://schemas.microsoft.com/office/drawing/2014/main" id="{0CB55C26-B6D9-4293-9022-8DE73847159D}"/>
              </a:ext>
            </a:extLst>
          </p:cNvPr>
          <p:cNvSpPr>
            <a:spLocks noGrp="1"/>
          </p:cNvSpPr>
          <p:nvPr>
            <p:ph type="pic" sz="quarter" idx="14" hasCustomPrompt="1"/>
          </p:nvPr>
        </p:nvSpPr>
        <p:spPr>
          <a:xfrm>
            <a:off x="619129" y="1009651"/>
            <a:ext cx="8752975" cy="5222875"/>
          </a:xfrm>
          <a:prstGeom prst="rect">
            <a:avLst/>
          </a:prstGeom>
          <a:effectLst/>
        </p:spPr>
        <p:txBody>
          <a:bodyPr anchor="ctr">
            <a:normAutofit/>
          </a:bodyPr>
          <a:lstStyle>
            <a:lvl1pPr marL="0" indent="0" algn="ctr">
              <a:buNone/>
              <a:defRPr sz="1125" cap="all" spc="225" baseline="0">
                <a:solidFill>
                  <a:schemeClr val="tx2"/>
                </a:solidFill>
              </a:defRPr>
            </a:lvl1pPr>
          </a:lstStyle>
          <a:p>
            <a:r>
              <a:rPr lang="fr-FR"/>
              <a:t>Insérer une image</a:t>
            </a:r>
          </a:p>
        </p:txBody>
      </p:sp>
      <p:sp>
        <p:nvSpPr>
          <p:cNvPr id="8" name="Espace réservé du texte 10">
            <a:extLst>
              <a:ext uri="{FF2B5EF4-FFF2-40B4-BE49-F238E27FC236}">
                <a16:creationId xmlns:a16="http://schemas.microsoft.com/office/drawing/2014/main" id="{4F0C9BEF-E850-4032-B91E-FCB6FCF3F8E9}"/>
              </a:ext>
            </a:extLst>
          </p:cNvPr>
          <p:cNvSpPr>
            <a:spLocks noGrp="1"/>
          </p:cNvSpPr>
          <p:nvPr>
            <p:ph type="body" sz="quarter" idx="16"/>
          </p:nvPr>
        </p:nvSpPr>
        <p:spPr>
          <a:xfrm>
            <a:off x="9629777" y="1009651"/>
            <a:ext cx="2228851" cy="5222875"/>
          </a:xfrm>
          <a:prstGeom prst="rect">
            <a:avLst/>
          </a:prstGeom>
        </p:spPr>
        <p:txBody>
          <a:bodyPr anchor="ctr">
            <a:noAutofit/>
          </a:bodyPr>
          <a:lstStyle>
            <a:lvl1pPr>
              <a:defRPr sz="9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p:txBody>
      </p:sp>
      <p:sp>
        <p:nvSpPr>
          <p:cNvPr id="2" name="Espace réservé du numéro de diapositive 5">
            <a:extLst>
              <a:ext uri="{FF2B5EF4-FFF2-40B4-BE49-F238E27FC236}">
                <a16:creationId xmlns:a16="http://schemas.microsoft.com/office/drawing/2014/main" id="{9C1A7F0E-ED64-601E-9C48-AC915482EA7B}"/>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6386861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re + mosaique centrales">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636D9A9D-E7C2-49DF-A888-16FE8A2C7DAA}"/>
              </a:ext>
            </a:extLst>
          </p:cNvPr>
          <p:cNvSpPr>
            <a:spLocks noGrp="1"/>
          </p:cNvSpPr>
          <p:nvPr>
            <p:ph type="body" sz="quarter" idx="13" hasCustomPrompt="1"/>
          </p:nvPr>
        </p:nvSpPr>
        <p:spPr>
          <a:xfrm>
            <a:off x="2414593" y="371483"/>
            <a:ext cx="7362825" cy="466725"/>
          </a:xfrm>
          <a:prstGeom prst="rect">
            <a:avLst/>
          </a:prstGeom>
        </p:spPr>
        <p:txBody>
          <a:bodyPr>
            <a:noAutofit/>
          </a:bodyPr>
          <a:lstStyle>
            <a:lvl1pPr marL="0" indent="0" algn="ctr">
              <a:buNone/>
              <a:defRPr sz="3000">
                <a:solidFill>
                  <a:schemeClr val="tx2"/>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3" name="Espace réservé pour une image  2">
            <a:extLst>
              <a:ext uri="{FF2B5EF4-FFF2-40B4-BE49-F238E27FC236}">
                <a16:creationId xmlns:a16="http://schemas.microsoft.com/office/drawing/2014/main" id="{8921D621-F20D-4BEC-B988-F9985C5DA3ED}"/>
              </a:ext>
            </a:extLst>
          </p:cNvPr>
          <p:cNvSpPr>
            <a:spLocks noGrp="1"/>
          </p:cNvSpPr>
          <p:nvPr>
            <p:ph type="pic" sz="quarter" idx="17" hasCustomPrompt="1"/>
          </p:nvPr>
        </p:nvSpPr>
        <p:spPr>
          <a:xfrm>
            <a:off x="581024" y="909722"/>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1" name="Espace réservé pour une image  2">
            <a:extLst>
              <a:ext uri="{FF2B5EF4-FFF2-40B4-BE49-F238E27FC236}">
                <a16:creationId xmlns:a16="http://schemas.microsoft.com/office/drawing/2014/main" id="{14A2A5F3-8529-4938-8BCF-61CA7CD7FB84}"/>
              </a:ext>
            </a:extLst>
          </p:cNvPr>
          <p:cNvSpPr>
            <a:spLocks noGrp="1"/>
          </p:cNvSpPr>
          <p:nvPr>
            <p:ph type="pic" sz="quarter" idx="18" hasCustomPrompt="1"/>
          </p:nvPr>
        </p:nvSpPr>
        <p:spPr>
          <a:xfrm>
            <a:off x="581024" y="3664954"/>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2" name="Espace réservé pour une image  2">
            <a:extLst>
              <a:ext uri="{FF2B5EF4-FFF2-40B4-BE49-F238E27FC236}">
                <a16:creationId xmlns:a16="http://schemas.microsoft.com/office/drawing/2014/main" id="{47F7CD42-D099-4C35-9FE9-79EE68EF2DA2}"/>
              </a:ext>
            </a:extLst>
          </p:cNvPr>
          <p:cNvSpPr>
            <a:spLocks noGrp="1"/>
          </p:cNvSpPr>
          <p:nvPr>
            <p:ph type="pic" sz="quarter" idx="19" hasCustomPrompt="1"/>
          </p:nvPr>
        </p:nvSpPr>
        <p:spPr>
          <a:xfrm>
            <a:off x="6125580" y="909722"/>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3" name="Espace réservé pour une image  2">
            <a:extLst>
              <a:ext uri="{FF2B5EF4-FFF2-40B4-BE49-F238E27FC236}">
                <a16:creationId xmlns:a16="http://schemas.microsoft.com/office/drawing/2014/main" id="{19C5D077-1C2E-42D3-9911-AF89857B1C62}"/>
              </a:ext>
            </a:extLst>
          </p:cNvPr>
          <p:cNvSpPr>
            <a:spLocks noGrp="1"/>
          </p:cNvSpPr>
          <p:nvPr>
            <p:ph type="pic" sz="quarter" idx="20" hasCustomPrompt="1"/>
          </p:nvPr>
        </p:nvSpPr>
        <p:spPr>
          <a:xfrm>
            <a:off x="6125580" y="3664954"/>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4" name="Espace réservé du texte 10">
            <a:extLst>
              <a:ext uri="{FF2B5EF4-FFF2-40B4-BE49-F238E27FC236}">
                <a16:creationId xmlns:a16="http://schemas.microsoft.com/office/drawing/2014/main" id="{6A2C43FC-E17D-4F01-80BE-BB02E1C99318}"/>
              </a:ext>
            </a:extLst>
          </p:cNvPr>
          <p:cNvSpPr>
            <a:spLocks noGrp="1"/>
          </p:cNvSpPr>
          <p:nvPr>
            <p:ph type="body" sz="quarter" idx="16"/>
          </p:nvPr>
        </p:nvSpPr>
        <p:spPr>
          <a:xfrm>
            <a:off x="581027" y="3381375"/>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6" name="Espace réservé du texte 10">
            <a:extLst>
              <a:ext uri="{FF2B5EF4-FFF2-40B4-BE49-F238E27FC236}">
                <a16:creationId xmlns:a16="http://schemas.microsoft.com/office/drawing/2014/main" id="{88414618-C03E-4DD0-8560-3250BFDDD7EB}"/>
              </a:ext>
            </a:extLst>
          </p:cNvPr>
          <p:cNvSpPr>
            <a:spLocks noGrp="1"/>
          </p:cNvSpPr>
          <p:nvPr>
            <p:ph type="body" sz="quarter" idx="21"/>
          </p:nvPr>
        </p:nvSpPr>
        <p:spPr>
          <a:xfrm>
            <a:off x="581027" y="6132764"/>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7" name="Espace réservé du texte 10">
            <a:extLst>
              <a:ext uri="{FF2B5EF4-FFF2-40B4-BE49-F238E27FC236}">
                <a16:creationId xmlns:a16="http://schemas.microsoft.com/office/drawing/2014/main" id="{8D689EAF-05D4-43E6-A9B7-0EB8B0960F8E}"/>
              </a:ext>
            </a:extLst>
          </p:cNvPr>
          <p:cNvSpPr>
            <a:spLocks noGrp="1"/>
          </p:cNvSpPr>
          <p:nvPr>
            <p:ph type="body" sz="quarter" idx="22"/>
          </p:nvPr>
        </p:nvSpPr>
        <p:spPr>
          <a:xfrm>
            <a:off x="6129342" y="3378537"/>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8" name="Espace réservé du texte 10">
            <a:extLst>
              <a:ext uri="{FF2B5EF4-FFF2-40B4-BE49-F238E27FC236}">
                <a16:creationId xmlns:a16="http://schemas.microsoft.com/office/drawing/2014/main" id="{96460F3D-312B-4B25-B83A-52E0BCDCA82D}"/>
              </a:ext>
            </a:extLst>
          </p:cNvPr>
          <p:cNvSpPr>
            <a:spLocks noGrp="1"/>
          </p:cNvSpPr>
          <p:nvPr>
            <p:ph type="body" sz="quarter" idx="23"/>
          </p:nvPr>
        </p:nvSpPr>
        <p:spPr>
          <a:xfrm>
            <a:off x="6129342" y="6132764"/>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 name="Espace réservé du numéro de diapositive 5">
            <a:extLst>
              <a:ext uri="{FF2B5EF4-FFF2-40B4-BE49-F238E27FC236}">
                <a16:creationId xmlns:a16="http://schemas.microsoft.com/office/drawing/2014/main" id="{FE2958ED-CC7A-2BB7-B1FB-5EC3512C3650}"/>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35025584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re et espace libre">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636D9A9D-E7C2-49DF-A888-16FE8A2C7DAA}"/>
              </a:ext>
            </a:extLst>
          </p:cNvPr>
          <p:cNvSpPr>
            <a:spLocks noGrp="1"/>
          </p:cNvSpPr>
          <p:nvPr>
            <p:ph type="body" sz="quarter" idx="13" hasCustomPrompt="1"/>
          </p:nvPr>
        </p:nvSpPr>
        <p:spPr>
          <a:xfrm>
            <a:off x="2185993" y="371483"/>
            <a:ext cx="7362825" cy="466725"/>
          </a:xfrm>
          <a:prstGeom prst="rect">
            <a:avLst/>
          </a:prstGeom>
        </p:spPr>
        <p:txBody>
          <a:bodyPr>
            <a:noAutofit/>
          </a:bodyPr>
          <a:lstStyle>
            <a:lvl1pPr marL="0" indent="0" algn="ctr">
              <a:buNone/>
              <a:defRPr sz="300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11" name="Espace réservé du texte 10">
            <a:extLst>
              <a:ext uri="{FF2B5EF4-FFF2-40B4-BE49-F238E27FC236}">
                <a16:creationId xmlns:a16="http://schemas.microsoft.com/office/drawing/2014/main" id="{5ABF93F2-2E0C-4130-844D-9EDC8C175BC7}"/>
              </a:ext>
            </a:extLst>
          </p:cNvPr>
          <p:cNvSpPr>
            <a:spLocks noGrp="1"/>
          </p:cNvSpPr>
          <p:nvPr>
            <p:ph type="body" sz="quarter" idx="16"/>
          </p:nvPr>
        </p:nvSpPr>
        <p:spPr>
          <a:xfrm>
            <a:off x="619125" y="1533530"/>
            <a:ext cx="5248275" cy="4591049"/>
          </a:xfrm>
          <a:prstGeom prst="rect">
            <a:avLst/>
          </a:prstGeom>
        </p:spPr>
        <p:txBody>
          <a:bodyPr>
            <a:noAutofit/>
          </a:bodyPr>
          <a:lstStyle>
            <a:lvl1pPr>
              <a:defRPr sz="112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p:txBody>
      </p:sp>
      <p:sp>
        <p:nvSpPr>
          <p:cNvPr id="12" name="Espace réservé du texte 10">
            <a:extLst>
              <a:ext uri="{FF2B5EF4-FFF2-40B4-BE49-F238E27FC236}">
                <a16:creationId xmlns:a16="http://schemas.microsoft.com/office/drawing/2014/main" id="{2E6AB8A1-1C0F-49DC-AE6A-641C12B9FFA4}"/>
              </a:ext>
            </a:extLst>
          </p:cNvPr>
          <p:cNvSpPr>
            <a:spLocks noGrp="1"/>
          </p:cNvSpPr>
          <p:nvPr>
            <p:ph type="body" sz="quarter" idx="17" hasCustomPrompt="1"/>
          </p:nvPr>
        </p:nvSpPr>
        <p:spPr>
          <a:xfrm>
            <a:off x="6096001" y="1533530"/>
            <a:ext cx="5248275" cy="4591049"/>
          </a:xfrm>
          <a:prstGeom prst="rect">
            <a:avLst/>
          </a:prstGeom>
        </p:spPr>
        <p:txBody>
          <a:bodyPr>
            <a:noAutofit/>
          </a:bodyPr>
          <a:lstStyle>
            <a:lvl1pPr marL="0" indent="0">
              <a:buNone/>
              <a:defRPr sz="1125" b="0">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PARAGRAPHE DE TEXTE FERRÉ À GAUCHE OU JUSTIFIÉ.</a:t>
            </a:r>
          </a:p>
          <a:p>
            <a:pPr lvl="0"/>
            <a:endParaRPr lang="fr-FR"/>
          </a:p>
          <a:p>
            <a:pPr lvl="0"/>
            <a:r>
              <a:rPr lang="fr-FR"/>
              <a:t>Nous sommes intimement convaincus qu’une transition radicale des énergies fossiles vers les énergies renouvelables a déjà commencé.</a:t>
            </a:r>
          </a:p>
          <a:p>
            <a:pPr lvl="0"/>
            <a:r>
              <a:rPr lang="fr-FR"/>
              <a:t>Aujourd’hui, la viabilité des ressources naturelles traditionnelles telles que le charbon, le gaz, et même celle du nucléaire, est remise en question sur une base purement économique par une énergie renouvelable solaire. Le coût de l’énergie solaire photovoltaïque a fortement diminué ces dernières années. La parité réseau sera atteinte dans un futur très proche, le solaire est d’ores et déjà plus compétitif que les futurs EPR nucléaires.</a:t>
            </a:r>
          </a:p>
        </p:txBody>
      </p:sp>
      <p:sp>
        <p:nvSpPr>
          <p:cNvPr id="2" name="Espace réservé du numéro de diapositive 5">
            <a:extLst>
              <a:ext uri="{FF2B5EF4-FFF2-40B4-BE49-F238E27FC236}">
                <a16:creationId xmlns:a16="http://schemas.microsoft.com/office/drawing/2014/main" id="{D766222E-6174-DDFA-2736-CB99DA222AE2}"/>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11773389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2427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_Ecran accuei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1488EE-D021-4367-8F0A-440C0A1497A5}"/>
              </a:ext>
            </a:extLst>
          </p:cNvPr>
          <p:cNvSpPr/>
          <p:nvPr userDrawn="1"/>
        </p:nvSpPr>
        <p:spPr>
          <a:xfrm>
            <a:off x="-8997" y="0"/>
            <a:ext cx="12192000" cy="6858000"/>
          </a:xfrm>
          <a:prstGeom prst="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00355F"/>
              </a:solidFill>
            </a:endParaRPr>
          </a:p>
        </p:txBody>
      </p:sp>
      <p:sp>
        <p:nvSpPr>
          <p:cNvPr id="8" name="Espace réservé du texte 2">
            <a:extLst>
              <a:ext uri="{FF2B5EF4-FFF2-40B4-BE49-F238E27FC236}">
                <a16:creationId xmlns:a16="http://schemas.microsoft.com/office/drawing/2014/main" id="{2CA966F1-9DCF-47C1-BBCC-8FE444D5F08B}"/>
              </a:ext>
            </a:extLst>
          </p:cNvPr>
          <p:cNvSpPr>
            <a:spLocks noGrp="1"/>
          </p:cNvSpPr>
          <p:nvPr>
            <p:ph type="body" sz="quarter" idx="11" hasCustomPrompt="1"/>
          </p:nvPr>
        </p:nvSpPr>
        <p:spPr>
          <a:xfrm>
            <a:off x="1095377" y="4056468"/>
            <a:ext cx="10001255" cy="857887"/>
          </a:xfrm>
        </p:spPr>
        <p:txBody>
          <a:bodyPr anchor="ctr">
            <a:normAutofit/>
          </a:bodyPr>
          <a:lstStyle>
            <a:lvl1pPr marL="0" indent="0" algn="ctr">
              <a:buNone/>
              <a:defRPr sz="2625" spc="0" baseline="0">
                <a:solidFill>
                  <a:schemeClr val="bg1"/>
                </a:solidFill>
              </a:defRPr>
            </a:lvl1pPr>
            <a:lvl5pPr>
              <a:defRPr/>
            </a:lvl5pPr>
          </a:lstStyle>
          <a:p>
            <a:pPr lvl="0"/>
            <a:r>
              <a:rPr lang="fr-FR"/>
              <a:t>NOM DU PROJET</a:t>
            </a:r>
          </a:p>
        </p:txBody>
      </p:sp>
      <p:sp>
        <p:nvSpPr>
          <p:cNvPr id="11" name="Espace réservé du texte 2">
            <a:extLst>
              <a:ext uri="{FF2B5EF4-FFF2-40B4-BE49-F238E27FC236}">
                <a16:creationId xmlns:a16="http://schemas.microsoft.com/office/drawing/2014/main" id="{5B2BB934-6075-461C-85A2-D7242E2A5456}"/>
              </a:ext>
            </a:extLst>
          </p:cNvPr>
          <p:cNvSpPr>
            <a:spLocks noGrp="1"/>
          </p:cNvSpPr>
          <p:nvPr>
            <p:ph type="body" sz="quarter" idx="12" hasCustomPrompt="1"/>
          </p:nvPr>
        </p:nvSpPr>
        <p:spPr>
          <a:xfrm>
            <a:off x="3171825" y="4916555"/>
            <a:ext cx="5848347" cy="365249"/>
          </a:xfrm>
        </p:spPr>
        <p:txBody>
          <a:bodyPr anchor="ctr">
            <a:normAutofit/>
          </a:bodyPr>
          <a:lstStyle>
            <a:lvl1pPr marL="0" indent="0" algn="ctr">
              <a:buNone/>
              <a:defRPr sz="2100" spc="0" baseline="0">
                <a:solidFill>
                  <a:schemeClr val="tx1"/>
                </a:solidFill>
              </a:defRPr>
            </a:lvl1pPr>
            <a:lvl5pPr>
              <a:defRPr/>
            </a:lvl5pPr>
          </a:lstStyle>
          <a:p>
            <a:pPr lvl="0"/>
            <a:r>
              <a:rPr lang="fr-FR"/>
              <a:t>DATE</a:t>
            </a:r>
          </a:p>
        </p:txBody>
      </p:sp>
      <p:cxnSp>
        <p:nvCxnSpPr>
          <p:cNvPr id="9" name="Connecteur droit 8">
            <a:extLst>
              <a:ext uri="{FF2B5EF4-FFF2-40B4-BE49-F238E27FC236}">
                <a16:creationId xmlns:a16="http://schemas.microsoft.com/office/drawing/2014/main" id="{021D5496-0998-44FE-92B6-36B9D9C151F6}"/>
              </a:ext>
            </a:extLst>
          </p:cNvPr>
          <p:cNvCxnSpPr>
            <a:cxnSpLocks/>
          </p:cNvCxnSpPr>
          <p:nvPr userDrawn="1"/>
        </p:nvCxnSpPr>
        <p:spPr>
          <a:xfrm>
            <a:off x="4699200" y="3741490"/>
            <a:ext cx="27936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2" name="Image 1" descr="Une image contenant texte, clipart&#10;&#10;Description générée automatiquement">
            <a:extLst>
              <a:ext uri="{FF2B5EF4-FFF2-40B4-BE49-F238E27FC236}">
                <a16:creationId xmlns:a16="http://schemas.microsoft.com/office/drawing/2014/main" id="{CFC7AE90-648D-E7F7-0B7A-AB68D7BC58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22559" y="2601377"/>
            <a:ext cx="1728887" cy="649547"/>
          </a:xfrm>
          <a:prstGeom prst="rect">
            <a:avLst/>
          </a:prstGeom>
        </p:spPr>
      </p:pic>
    </p:spTree>
    <p:extLst>
      <p:ext uri="{BB962C8B-B14F-4D97-AF65-F5344CB8AC3E}">
        <p14:creationId xmlns:p14="http://schemas.microsoft.com/office/powerpoint/2010/main" val="7082209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65"/>
                </a:solidFill>
              </a:defRPr>
            </a:lvl1p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numéro de diapositive 5">
            <a:extLst>
              <a:ext uri="{FF2B5EF4-FFF2-40B4-BE49-F238E27FC236}">
                <a16:creationId xmlns:a16="http://schemas.microsoft.com/office/drawing/2014/main" id="{858C766E-DFFE-F9F6-678A-70AA64FC953F}"/>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2678485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Section 2">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A74CF265-7DCC-E39B-6872-649E10D3F878}"/>
              </a:ext>
            </a:extLst>
          </p:cNvPr>
          <p:cNvSpPr>
            <a:spLocks noGrp="1"/>
          </p:cNvSpPr>
          <p:nvPr>
            <p:ph type="pic" sz="quarter" idx="10"/>
          </p:nvPr>
        </p:nvSpPr>
        <p:spPr>
          <a:xfrm>
            <a:off x="369888" y="367166"/>
            <a:ext cx="11822112" cy="2398612"/>
          </a:xfrm>
          <a:custGeom>
            <a:avLst/>
            <a:gdLst>
              <a:gd name="connsiteX0" fmla="*/ 0 w 11822112"/>
              <a:gd name="connsiteY0" fmla="*/ 0 h 2398612"/>
              <a:gd name="connsiteX1" fmla="*/ 11822112 w 11822112"/>
              <a:gd name="connsiteY1" fmla="*/ 0 h 2398612"/>
              <a:gd name="connsiteX2" fmla="*/ 11822112 w 11822112"/>
              <a:gd name="connsiteY2" fmla="*/ 2398612 h 2398612"/>
              <a:gd name="connsiteX3" fmla="*/ 2678113 w 11822112"/>
              <a:gd name="connsiteY3" fmla="*/ 2398612 h 2398612"/>
              <a:gd name="connsiteX4" fmla="*/ 2678113 w 11822112"/>
              <a:gd name="connsiteY4" fmla="*/ 2182906 h 2398612"/>
              <a:gd name="connsiteX5" fmla="*/ 0 w 11822112"/>
              <a:gd name="connsiteY5" fmla="*/ 2182906 h 239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2112" h="2398612">
                <a:moveTo>
                  <a:pt x="0" y="0"/>
                </a:moveTo>
                <a:lnTo>
                  <a:pt x="11822112" y="0"/>
                </a:lnTo>
                <a:lnTo>
                  <a:pt x="11822112" y="2398612"/>
                </a:lnTo>
                <a:lnTo>
                  <a:pt x="2678113" y="2398612"/>
                </a:lnTo>
                <a:lnTo>
                  <a:pt x="2678113" y="2182906"/>
                </a:lnTo>
                <a:lnTo>
                  <a:pt x="0" y="2182906"/>
                </a:lnTo>
                <a:close/>
              </a:path>
            </a:pathLst>
          </a:custGeom>
        </p:spPr>
        <p:txBody>
          <a:bodyPr wrap="square" anchor="ctr">
            <a:noAutofit/>
          </a:bodyPr>
          <a:lstStyle>
            <a:lvl1pPr marL="0" indent="0" algn="ctr">
              <a:buNone/>
              <a:defRPr/>
            </a:lvl1pPr>
          </a:lstStyle>
          <a:p>
            <a:endParaRPr lang="fr-FR"/>
          </a:p>
        </p:txBody>
      </p:sp>
      <p:sp>
        <p:nvSpPr>
          <p:cNvPr id="24" name="Titre 17">
            <a:extLst>
              <a:ext uri="{FF2B5EF4-FFF2-40B4-BE49-F238E27FC236}">
                <a16:creationId xmlns:a16="http://schemas.microsoft.com/office/drawing/2014/main" id="{98D576CC-5E45-1E46-9178-EBDD1FABDF00}"/>
              </a:ext>
            </a:extLst>
          </p:cNvPr>
          <p:cNvSpPr>
            <a:spLocks noGrp="1"/>
          </p:cNvSpPr>
          <p:nvPr>
            <p:ph type="title"/>
          </p:nvPr>
        </p:nvSpPr>
        <p:spPr>
          <a:xfrm>
            <a:off x="4355869" y="3146051"/>
            <a:ext cx="7375541" cy="646331"/>
          </a:xfrm>
        </p:spPr>
        <p:txBody>
          <a:bodyPr wrap="square" anchor="t" anchorCtr="0">
            <a:spAutoFit/>
          </a:bodyPr>
          <a:lstStyle>
            <a:lvl1pPr algn="r">
              <a:defRPr sz="3600" b="0">
                <a:solidFill>
                  <a:schemeClr val="accent1"/>
                </a:solidFill>
                <a:latin typeface="+mj-lt"/>
              </a:defRPr>
            </a:lvl1pPr>
          </a:lstStyle>
          <a:p>
            <a:endParaRPr lang="fr-FR"/>
          </a:p>
        </p:txBody>
      </p:sp>
      <p:sp>
        <p:nvSpPr>
          <p:cNvPr id="25" name="Espace réservé du texte 19">
            <a:extLst>
              <a:ext uri="{FF2B5EF4-FFF2-40B4-BE49-F238E27FC236}">
                <a16:creationId xmlns:a16="http://schemas.microsoft.com/office/drawing/2014/main" id="{A2C65254-120E-E941-8C75-C23177BD76F3}"/>
              </a:ext>
            </a:extLst>
          </p:cNvPr>
          <p:cNvSpPr>
            <a:spLocks noGrp="1"/>
          </p:cNvSpPr>
          <p:nvPr>
            <p:ph type="body" sz="quarter" idx="11"/>
          </p:nvPr>
        </p:nvSpPr>
        <p:spPr>
          <a:xfrm>
            <a:off x="6592673" y="3936876"/>
            <a:ext cx="5138737" cy="400110"/>
          </a:xfrm>
          <a:prstGeom prst="rect">
            <a:avLst/>
          </a:prstGeom>
        </p:spPr>
        <p:txBody>
          <a:bodyPr/>
          <a:lstStyle>
            <a:lvl1pPr marL="0" indent="0" algn="r">
              <a:buNone/>
              <a:defRPr sz="2000">
                <a:solidFill>
                  <a:schemeClr val="accent1"/>
                </a:solidFill>
              </a:defRPr>
            </a:lvl1pPr>
          </a:lstStyle>
          <a:p>
            <a:pPr lvl="0"/>
            <a:endParaRPr lang="fr-FR"/>
          </a:p>
        </p:txBody>
      </p:sp>
    </p:spTree>
    <p:extLst>
      <p:ext uri="{BB962C8B-B14F-4D97-AF65-F5344CB8AC3E}">
        <p14:creationId xmlns:p14="http://schemas.microsoft.com/office/powerpoint/2010/main" val="24034329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65"/>
                </a:solidFill>
              </a:defRPr>
            </a:lvl1pPr>
          </a:lstStyle>
          <a:p>
            <a:r>
              <a:rPr lang="fr-FR"/>
              <a:t>Modifiez le style du titre</a:t>
            </a:r>
            <a:endParaRPr lang="en-US"/>
          </a:p>
        </p:txBody>
      </p:sp>
      <p:sp>
        <p:nvSpPr>
          <p:cNvPr id="3" name="Espace réservé du numéro de diapositive 5">
            <a:extLst>
              <a:ext uri="{FF2B5EF4-FFF2-40B4-BE49-F238E27FC236}">
                <a16:creationId xmlns:a16="http://schemas.microsoft.com/office/drawing/2014/main" id="{AF12AC1C-3C64-CA2E-7B3A-46FD5F88A939}"/>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7542717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Ecran accuei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1488EE-D021-4367-8F0A-440C0A1497A5}"/>
              </a:ext>
            </a:extLst>
          </p:cNvPr>
          <p:cNvSpPr/>
          <p:nvPr userDrawn="1"/>
        </p:nvSpPr>
        <p:spPr>
          <a:xfrm>
            <a:off x="-8997" y="0"/>
            <a:ext cx="12192000" cy="6858000"/>
          </a:xfrm>
          <a:prstGeom prst="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00355F"/>
              </a:solidFill>
            </a:endParaRPr>
          </a:p>
        </p:txBody>
      </p:sp>
      <p:sp>
        <p:nvSpPr>
          <p:cNvPr id="8" name="Espace réservé du texte 2">
            <a:extLst>
              <a:ext uri="{FF2B5EF4-FFF2-40B4-BE49-F238E27FC236}">
                <a16:creationId xmlns:a16="http://schemas.microsoft.com/office/drawing/2014/main" id="{2CA966F1-9DCF-47C1-BBCC-8FE444D5F08B}"/>
              </a:ext>
            </a:extLst>
          </p:cNvPr>
          <p:cNvSpPr>
            <a:spLocks noGrp="1"/>
          </p:cNvSpPr>
          <p:nvPr>
            <p:ph type="body" sz="quarter" idx="11" hasCustomPrompt="1"/>
          </p:nvPr>
        </p:nvSpPr>
        <p:spPr>
          <a:xfrm>
            <a:off x="1095377" y="4056468"/>
            <a:ext cx="10001255" cy="857887"/>
          </a:xfrm>
        </p:spPr>
        <p:txBody>
          <a:bodyPr anchor="ctr">
            <a:normAutofit/>
          </a:bodyPr>
          <a:lstStyle>
            <a:lvl1pPr marL="0" indent="0" algn="ctr">
              <a:buNone/>
              <a:defRPr sz="2625" spc="0" baseline="0">
                <a:solidFill>
                  <a:schemeClr val="bg1"/>
                </a:solidFill>
              </a:defRPr>
            </a:lvl1pPr>
            <a:lvl5pPr>
              <a:defRPr/>
            </a:lvl5pPr>
          </a:lstStyle>
          <a:p>
            <a:pPr lvl="0"/>
            <a:r>
              <a:rPr lang="fr-FR"/>
              <a:t>NOM DU PROJET</a:t>
            </a:r>
          </a:p>
        </p:txBody>
      </p:sp>
      <p:sp>
        <p:nvSpPr>
          <p:cNvPr id="11" name="Espace réservé du texte 2">
            <a:extLst>
              <a:ext uri="{FF2B5EF4-FFF2-40B4-BE49-F238E27FC236}">
                <a16:creationId xmlns:a16="http://schemas.microsoft.com/office/drawing/2014/main" id="{5B2BB934-6075-461C-85A2-D7242E2A5456}"/>
              </a:ext>
            </a:extLst>
          </p:cNvPr>
          <p:cNvSpPr>
            <a:spLocks noGrp="1"/>
          </p:cNvSpPr>
          <p:nvPr>
            <p:ph type="body" sz="quarter" idx="12" hasCustomPrompt="1"/>
          </p:nvPr>
        </p:nvSpPr>
        <p:spPr>
          <a:xfrm>
            <a:off x="3171825" y="4916555"/>
            <a:ext cx="5848347" cy="365249"/>
          </a:xfrm>
        </p:spPr>
        <p:txBody>
          <a:bodyPr anchor="ctr">
            <a:normAutofit/>
          </a:bodyPr>
          <a:lstStyle>
            <a:lvl1pPr marL="0" indent="0" algn="ctr">
              <a:buNone/>
              <a:defRPr sz="2100" spc="0" baseline="0">
                <a:solidFill>
                  <a:schemeClr val="tx1"/>
                </a:solidFill>
              </a:defRPr>
            </a:lvl1pPr>
            <a:lvl5pPr>
              <a:defRPr/>
            </a:lvl5pPr>
          </a:lstStyle>
          <a:p>
            <a:pPr lvl="0"/>
            <a:r>
              <a:rPr lang="fr-FR"/>
              <a:t>DATE</a:t>
            </a:r>
          </a:p>
        </p:txBody>
      </p:sp>
      <p:cxnSp>
        <p:nvCxnSpPr>
          <p:cNvPr id="9" name="Connecteur droit 8">
            <a:extLst>
              <a:ext uri="{FF2B5EF4-FFF2-40B4-BE49-F238E27FC236}">
                <a16:creationId xmlns:a16="http://schemas.microsoft.com/office/drawing/2014/main" id="{021D5496-0998-44FE-92B6-36B9D9C151F6}"/>
              </a:ext>
            </a:extLst>
          </p:cNvPr>
          <p:cNvCxnSpPr>
            <a:cxnSpLocks/>
          </p:cNvCxnSpPr>
          <p:nvPr userDrawn="1"/>
        </p:nvCxnSpPr>
        <p:spPr>
          <a:xfrm>
            <a:off x="4699198" y="3625112"/>
            <a:ext cx="27936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texte, clipart&#10;&#10;Description générée automatiquement">
            <a:extLst>
              <a:ext uri="{FF2B5EF4-FFF2-40B4-BE49-F238E27FC236}">
                <a16:creationId xmlns:a16="http://schemas.microsoft.com/office/drawing/2014/main" id="{07380970-F028-B275-5BD3-291D0A9A06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31554" y="2435114"/>
            <a:ext cx="1728887" cy="649547"/>
          </a:xfrm>
          <a:prstGeom prst="rect">
            <a:avLst/>
          </a:prstGeom>
        </p:spPr>
      </p:pic>
    </p:spTree>
    <p:extLst>
      <p:ext uri="{BB962C8B-B14F-4D97-AF65-F5344CB8AC3E}">
        <p14:creationId xmlns:p14="http://schemas.microsoft.com/office/powerpoint/2010/main" val="7082209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PROJET / Titre + légende et image">
    <p:spTree>
      <p:nvGrpSpPr>
        <p:cNvPr id="1" name=""/>
        <p:cNvGrpSpPr/>
        <p:nvPr/>
      </p:nvGrpSpPr>
      <p:grpSpPr>
        <a:xfrm>
          <a:off x="0" y="0"/>
          <a:ext cx="0" cy="0"/>
          <a:chOff x="0" y="0"/>
          <a:chExt cx="0" cy="0"/>
        </a:xfrm>
      </p:grpSpPr>
      <p:sp>
        <p:nvSpPr>
          <p:cNvPr id="12" name="Espace réservé du texte 9">
            <a:extLst>
              <a:ext uri="{FF2B5EF4-FFF2-40B4-BE49-F238E27FC236}">
                <a16:creationId xmlns:a16="http://schemas.microsoft.com/office/drawing/2014/main" id="{625CE081-C8C9-4776-9035-CB8A4BA51FBF}"/>
              </a:ext>
            </a:extLst>
          </p:cNvPr>
          <p:cNvSpPr>
            <a:spLocks noGrp="1"/>
          </p:cNvSpPr>
          <p:nvPr>
            <p:ph type="body" sz="quarter" idx="13" hasCustomPrompt="1"/>
          </p:nvPr>
        </p:nvSpPr>
        <p:spPr>
          <a:xfrm>
            <a:off x="2414593" y="371483"/>
            <a:ext cx="7362825" cy="466725"/>
          </a:xfrm>
        </p:spPr>
        <p:txBody>
          <a:bodyPr>
            <a:noAutofit/>
          </a:bodyPr>
          <a:lstStyle>
            <a:lvl1pPr marL="0" indent="0" algn="ctr">
              <a:buNone/>
              <a:defRPr sz="3200">
                <a:solidFill>
                  <a:srgbClr val="003865"/>
                </a:solidFill>
                <a:latin typeface="Roboto Condensed" panose="02000000000000000000" pitchFamily="2" charset="0"/>
                <a:ea typeface="Roboto Condensed" panose="02000000000000000000" pitchFamily="2" charset="0"/>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2" name="Espace réservé du numéro de diapositive 5">
            <a:extLst>
              <a:ext uri="{FF2B5EF4-FFF2-40B4-BE49-F238E27FC236}">
                <a16:creationId xmlns:a16="http://schemas.microsoft.com/office/drawing/2014/main" id="{A3481C6B-5D05-F406-4B01-7AE7A72E5696}"/>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2078654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Ecran Contact - negativ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1606EF8-B9B5-4452-8FF0-3164D704DAE7}"/>
              </a:ext>
            </a:extLst>
          </p:cNvPr>
          <p:cNvSpPr/>
          <p:nvPr userDrawn="1"/>
        </p:nvSpPr>
        <p:spPr>
          <a:xfrm>
            <a:off x="0" y="0"/>
            <a:ext cx="12192000" cy="6858000"/>
          </a:xfrm>
          <a:prstGeom prst="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5" name="Connecteur droit 4">
            <a:extLst>
              <a:ext uri="{FF2B5EF4-FFF2-40B4-BE49-F238E27FC236}">
                <a16:creationId xmlns:a16="http://schemas.microsoft.com/office/drawing/2014/main" id="{8F8A6813-5A65-4E6C-A549-9124EF66E4F3}"/>
              </a:ext>
            </a:extLst>
          </p:cNvPr>
          <p:cNvCxnSpPr/>
          <p:nvPr userDrawn="1"/>
        </p:nvCxnSpPr>
        <p:spPr>
          <a:xfrm>
            <a:off x="5543551" y="2368960"/>
            <a:ext cx="0" cy="159820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Espace réservé du texte 7">
            <a:extLst>
              <a:ext uri="{FF2B5EF4-FFF2-40B4-BE49-F238E27FC236}">
                <a16:creationId xmlns:a16="http://schemas.microsoft.com/office/drawing/2014/main" id="{931A2DB4-2A48-4F4D-B72A-41D600079ECC}"/>
              </a:ext>
            </a:extLst>
          </p:cNvPr>
          <p:cNvSpPr>
            <a:spLocks noGrp="1"/>
          </p:cNvSpPr>
          <p:nvPr>
            <p:ph type="body" sz="quarter" idx="13" hasCustomPrompt="1"/>
          </p:nvPr>
        </p:nvSpPr>
        <p:spPr>
          <a:xfrm>
            <a:off x="5857379" y="2403551"/>
            <a:ext cx="4564063" cy="329030"/>
          </a:xfrm>
          <a:prstGeom prst="rect">
            <a:avLst/>
          </a:prstGeom>
        </p:spPr>
        <p:txBody>
          <a:bodyPr>
            <a:normAutofit/>
          </a:bodyPr>
          <a:lstStyle>
            <a:lvl1pPr marL="0" indent="0">
              <a:buNone/>
              <a:defRPr sz="13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Nom / Prénom</a:t>
            </a:r>
          </a:p>
        </p:txBody>
      </p:sp>
      <p:sp>
        <p:nvSpPr>
          <p:cNvPr id="12" name="Espace réservé du texte 7">
            <a:extLst>
              <a:ext uri="{FF2B5EF4-FFF2-40B4-BE49-F238E27FC236}">
                <a16:creationId xmlns:a16="http://schemas.microsoft.com/office/drawing/2014/main" id="{0442119C-DA89-41C3-9048-D1B4BCD4DBE4}"/>
              </a:ext>
            </a:extLst>
          </p:cNvPr>
          <p:cNvSpPr>
            <a:spLocks noGrp="1"/>
          </p:cNvSpPr>
          <p:nvPr>
            <p:ph type="body" sz="quarter" idx="14" hasCustomPrompt="1"/>
          </p:nvPr>
        </p:nvSpPr>
        <p:spPr>
          <a:xfrm>
            <a:off x="5857375" y="2732581"/>
            <a:ext cx="4564060" cy="329030"/>
          </a:xfrm>
          <a:prstGeom prst="rect">
            <a:avLst/>
          </a:prstGeom>
        </p:spPr>
        <p:txBody>
          <a:bodyPr>
            <a:normAutofit/>
          </a:bodyPr>
          <a:lstStyle>
            <a:lvl1pPr marL="0" indent="0">
              <a:buNone/>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Fonction</a:t>
            </a:r>
          </a:p>
        </p:txBody>
      </p:sp>
      <p:sp>
        <p:nvSpPr>
          <p:cNvPr id="13" name="Espace réservé du texte 7">
            <a:extLst>
              <a:ext uri="{FF2B5EF4-FFF2-40B4-BE49-F238E27FC236}">
                <a16:creationId xmlns:a16="http://schemas.microsoft.com/office/drawing/2014/main" id="{C0AE02E8-F6AF-4CC8-B8B1-B9253B54426F}"/>
              </a:ext>
            </a:extLst>
          </p:cNvPr>
          <p:cNvSpPr>
            <a:spLocks noGrp="1"/>
          </p:cNvSpPr>
          <p:nvPr>
            <p:ph type="body" sz="quarter" idx="15" hasCustomPrompt="1"/>
          </p:nvPr>
        </p:nvSpPr>
        <p:spPr>
          <a:xfrm>
            <a:off x="6491125" y="3363781"/>
            <a:ext cx="3593427" cy="223051"/>
          </a:xfrm>
          <a:prstGeom prst="rect">
            <a:avLst/>
          </a:prstGeom>
        </p:spPr>
        <p:txBody>
          <a:bodyPr>
            <a:normAutofit/>
          </a:bodyPr>
          <a:lstStyle>
            <a:lvl1pPr marL="0" indent="0">
              <a:buNone/>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Numéro de téléphone</a:t>
            </a:r>
          </a:p>
        </p:txBody>
      </p:sp>
      <p:sp>
        <p:nvSpPr>
          <p:cNvPr id="15" name="ZoneTexte 14">
            <a:extLst>
              <a:ext uri="{FF2B5EF4-FFF2-40B4-BE49-F238E27FC236}">
                <a16:creationId xmlns:a16="http://schemas.microsoft.com/office/drawing/2014/main" id="{31319971-085C-4944-9608-F52F7AEACD24}"/>
              </a:ext>
            </a:extLst>
          </p:cNvPr>
          <p:cNvSpPr txBox="1"/>
          <p:nvPr userDrawn="1"/>
        </p:nvSpPr>
        <p:spPr>
          <a:xfrm>
            <a:off x="5857375" y="3280917"/>
            <a:ext cx="750972" cy="552011"/>
          </a:xfrm>
          <a:prstGeom prst="rect">
            <a:avLst/>
          </a:prstGeom>
          <a:noFill/>
        </p:spPr>
        <p:txBody>
          <a:bodyPr wrap="square" rtlCol="0">
            <a:spAutoFit/>
          </a:bodyPr>
          <a:lstStyle/>
          <a:p>
            <a:pPr>
              <a:lnSpc>
                <a:spcPct val="150000"/>
              </a:lnSpc>
            </a:pPr>
            <a:r>
              <a:rPr lang="fr-FR" sz="1050">
                <a:solidFill>
                  <a:schemeClr val="bg1"/>
                </a:solidFill>
              </a:rPr>
              <a:t>Mob :</a:t>
            </a:r>
          </a:p>
          <a:p>
            <a:pPr>
              <a:lnSpc>
                <a:spcPct val="150000"/>
              </a:lnSpc>
            </a:pPr>
            <a:r>
              <a:rPr lang="fr-FR" sz="1050">
                <a:solidFill>
                  <a:schemeClr val="bg1"/>
                </a:solidFill>
              </a:rPr>
              <a:t>Mail :</a:t>
            </a:r>
          </a:p>
        </p:txBody>
      </p:sp>
      <p:sp>
        <p:nvSpPr>
          <p:cNvPr id="16" name="Espace réservé du texte 7">
            <a:extLst>
              <a:ext uri="{FF2B5EF4-FFF2-40B4-BE49-F238E27FC236}">
                <a16:creationId xmlns:a16="http://schemas.microsoft.com/office/drawing/2014/main" id="{D85AC76E-5389-4911-9C94-BFA76577C958}"/>
              </a:ext>
            </a:extLst>
          </p:cNvPr>
          <p:cNvSpPr>
            <a:spLocks noGrp="1"/>
          </p:cNvSpPr>
          <p:nvPr>
            <p:ph type="body" sz="quarter" idx="16" hasCustomPrompt="1"/>
          </p:nvPr>
        </p:nvSpPr>
        <p:spPr>
          <a:xfrm>
            <a:off x="6491121" y="3586832"/>
            <a:ext cx="3593427" cy="223051"/>
          </a:xfrm>
          <a:prstGeom prst="rect">
            <a:avLst/>
          </a:prstGeom>
        </p:spPr>
        <p:txBody>
          <a:bodyPr>
            <a:normAutofit/>
          </a:bodyPr>
          <a:lstStyle>
            <a:lvl1pPr marL="0" indent="0">
              <a:buNone/>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Adresse email</a:t>
            </a:r>
          </a:p>
        </p:txBody>
      </p:sp>
      <p:sp>
        <p:nvSpPr>
          <p:cNvPr id="17" name="ZoneTexte 16">
            <a:extLst>
              <a:ext uri="{FF2B5EF4-FFF2-40B4-BE49-F238E27FC236}">
                <a16:creationId xmlns:a16="http://schemas.microsoft.com/office/drawing/2014/main" id="{1DF038C8-6A61-4C43-B146-4347B758E3B9}"/>
              </a:ext>
            </a:extLst>
          </p:cNvPr>
          <p:cNvSpPr txBox="1"/>
          <p:nvPr userDrawn="1"/>
        </p:nvSpPr>
        <p:spPr>
          <a:xfrm>
            <a:off x="2937668" y="4614623"/>
            <a:ext cx="5935664" cy="346249"/>
          </a:xfrm>
          <a:prstGeom prst="rect">
            <a:avLst/>
          </a:prstGeom>
          <a:noFill/>
        </p:spPr>
        <p:txBody>
          <a:bodyPr wrap="square" rtlCol="0">
            <a:spAutoFit/>
          </a:bodyPr>
          <a:lstStyle/>
          <a:p>
            <a:pPr lvl="0" algn="ctr"/>
            <a:r>
              <a:rPr lang="fr-FR" sz="1650">
                <a:solidFill>
                  <a:schemeClr val="bg1"/>
                </a:solidFill>
              </a:rPr>
              <a:t>www.tse.energy</a:t>
            </a:r>
          </a:p>
        </p:txBody>
      </p:sp>
      <p:pic>
        <p:nvPicPr>
          <p:cNvPr id="2" name="Image 1" descr="Une image contenant texte, clipart&#10;&#10;Description générée automatiquement">
            <a:extLst>
              <a:ext uri="{FF2B5EF4-FFF2-40B4-BE49-F238E27FC236}">
                <a16:creationId xmlns:a16="http://schemas.microsoft.com/office/drawing/2014/main" id="{F8241A72-8A04-8011-B830-14BF36FBC7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41794" y="2825759"/>
            <a:ext cx="1728887" cy="649547"/>
          </a:xfrm>
          <a:prstGeom prst="rect">
            <a:avLst/>
          </a:prstGeom>
        </p:spPr>
      </p:pic>
    </p:spTree>
    <p:extLst>
      <p:ext uri="{BB962C8B-B14F-4D97-AF65-F5344CB8AC3E}">
        <p14:creationId xmlns:p14="http://schemas.microsoft.com/office/powerpoint/2010/main" val="37899000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PROJET / Titre + légende et image">
    <p:spTree>
      <p:nvGrpSpPr>
        <p:cNvPr id="1" name=""/>
        <p:cNvGrpSpPr/>
        <p:nvPr/>
      </p:nvGrpSpPr>
      <p:grpSpPr>
        <a:xfrm>
          <a:off x="0" y="0"/>
          <a:ext cx="0" cy="0"/>
          <a:chOff x="0" y="0"/>
          <a:chExt cx="0" cy="0"/>
        </a:xfrm>
      </p:grpSpPr>
      <p:sp>
        <p:nvSpPr>
          <p:cNvPr id="12" name="Espace réservé du texte 9">
            <a:extLst>
              <a:ext uri="{FF2B5EF4-FFF2-40B4-BE49-F238E27FC236}">
                <a16:creationId xmlns:a16="http://schemas.microsoft.com/office/drawing/2014/main" id="{625CE081-C8C9-4776-9035-CB8A4BA51FBF}"/>
              </a:ext>
            </a:extLst>
          </p:cNvPr>
          <p:cNvSpPr>
            <a:spLocks noGrp="1"/>
          </p:cNvSpPr>
          <p:nvPr>
            <p:ph type="body" sz="quarter" idx="13" hasCustomPrompt="1"/>
          </p:nvPr>
        </p:nvSpPr>
        <p:spPr>
          <a:xfrm>
            <a:off x="2414593" y="371483"/>
            <a:ext cx="7362825" cy="466725"/>
          </a:xfrm>
          <a:prstGeom prst="rect">
            <a:avLst/>
          </a:prstGeom>
        </p:spPr>
        <p:txBody>
          <a:bodyPr>
            <a:noAutofit/>
          </a:bodyPr>
          <a:lstStyle>
            <a:lvl1pPr marL="0" indent="0" algn="ctr">
              <a:buNone/>
              <a:defRPr sz="300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3" name="Espace réservé pour une image  2">
            <a:extLst>
              <a:ext uri="{FF2B5EF4-FFF2-40B4-BE49-F238E27FC236}">
                <a16:creationId xmlns:a16="http://schemas.microsoft.com/office/drawing/2014/main" id="{0CB55C26-B6D9-4293-9022-8DE73847159D}"/>
              </a:ext>
            </a:extLst>
          </p:cNvPr>
          <p:cNvSpPr>
            <a:spLocks noGrp="1"/>
          </p:cNvSpPr>
          <p:nvPr>
            <p:ph type="pic" sz="quarter" idx="14" hasCustomPrompt="1"/>
          </p:nvPr>
        </p:nvSpPr>
        <p:spPr>
          <a:xfrm>
            <a:off x="619129" y="1009651"/>
            <a:ext cx="8752975" cy="5222875"/>
          </a:xfrm>
          <a:prstGeom prst="rect">
            <a:avLst/>
          </a:prstGeom>
          <a:effectLst/>
        </p:spPr>
        <p:txBody>
          <a:bodyPr anchor="ctr">
            <a:normAutofit/>
          </a:bodyPr>
          <a:lstStyle>
            <a:lvl1pPr marL="0" indent="0" algn="ctr">
              <a:buNone/>
              <a:defRPr sz="1125" cap="all" spc="225" baseline="0">
                <a:solidFill>
                  <a:schemeClr val="tx2"/>
                </a:solidFill>
              </a:defRPr>
            </a:lvl1pPr>
          </a:lstStyle>
          <a:p>
            <a:r>
              <a:rPr lang="fr-FR"/>
              <a:t>Insérer une image</a:t>
            </a:r>
          </a:p>
        </p:txBody>
      </p:sp>
      <p:sp>
        <p:nvSpPr>
          <p:cNvPr id="8" name="Espace réservé du texte 10">
            <a:extLst>
              <a:ext uri="{FF2B5EF4-FFF2-40B4-BE49-F238E27FC236}">
                <a16:creationId xmlns:a16="http://schemas.microsoft.com/office/drawing/2014/main" id="{4F0C9BEF-E850-4032-B91E-FCB6FCF3F8E9}"/>
              </a:ext>
            </a:extLst>
          </p:cNvPr>
          <p:cNvSpPr>
            <a:spLocks noGrp="1"/>
          </p:cNvSpPr>
          <p:nvPr>
            <p:ph type="body" sz="quarter" idx="16"/>
          </p:nvPr>
        </p:nvSpPr>
        <p:spPr>
          <a:xfrm>
            <a:off x="9629777" y="1009651"/>
            <a:ext cx="2228851" cy="5222875"/>
          </a:xfrm>
          <a:prstGeom prst="rect">
            <a:avLst/>
          </a:prstGeom>
        </p:spPr>
        <p:txBody>
          <a:bodyPr anchor="ctr">
            <a:noAutofit/>
          </a:bodyPr>
          <a:lstStyle>
            <a:lvl1pPr>
              <a:defRPr sz="9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p:txBody>
      </p:sp>
      <p:sp>
        <p:nvSpPr>
          <p:cNvPr id="2" name="Espace réservé du numéro de diapositive 5">
            <a:extLst>
              <a:ext uri="{FF2B5EF4-FFF2-40B4-BE49-F238E27FC236}">
                <a16:creationId xmlns:a16="http://schemas.microsoft.com/office/drawing/2014/main" id="{9C1A7F0E-ED64-601E-9C48-AC915482EA7B}"/>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6386861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re + mosaique centrales">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636D9A9D-E7C2-49DF-A888-16FE8A2C7DAA}"/>
              </a:ext>
            </a:extLst>
          </p:cNvPr>
          <p:cNvSpPr>
            <a:spLocks noGrp="1"/>
          </p:cNvSpPr>
          <p:nvPr>
            <p:ph type="body" sz="quarter" idx="13" hasCustomPrompt="1"/>
          </p:nvPr>
        </p:nvSpPr>
        <p:spPr>
          <a:xfrm>
            <a:off x="2414593" y="371483"/>
            <a:ext cx="7362825" cy="466725"/>
          </a:xfrm>
          <a:prstGeom prst="rect">
            <a:avLst/>
          </a:prstGeom>
        </p:spPr>
        <p:txBody>
          <a:bodyPr>
            <a:noAutofit/>
          </a:bodyPr>
          <a:lstStyle>
            <a:lvl1pPr marL="0" indent="0" algn="ctr">
              <a:buNone/>
              <a:defRPr sz="3000">
                <a:solidFill>
                  <a:schemeClr val="tx2"/>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3" name="Espace réservé pour une image  2">
            <a:extLst>
              <a:ext uri="{FF2B5EF4-FFF2-40B4-BE49-F238E27FC236}">
                <a16:creationId xmlns:a16="http://schemas.microsoft.com/office/drawing/2014/main" id="{8921D621-F20D-4BEC-B988-F9985C5DA3ED}"/>
              </a:ext>
            </a:extLst>
          </p:cNvPr>
          <p:cNvSpPr>
            <a:spLocks noGrp="1"/>
          </p:cNvSpPr>
          <p:nvPr>
            <p:ph type="pic" sz="quarter" idx="17" hasCustomPrompt="1"/>
          </p:nvPr>
        </p:nvSpPr>
        <p:spPr>
          <a:xfrm>
            <a:off x="581024" y="909722"/>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1" name="Espace réservé pour une image  2">
            <a:extLst>
              <a:ext uri="{FF2B5EF4-FFF2-40B4-BE49-F238E27FC236}">
                <a16:creationId xmlns:a16="http://schemas.microsoft.com/office/drawing/2014/main" id="{14A2A5F3-8529-4938-8BCF-61CA7CD7FB84}"/>
              </a:ext>
            </a:extLst>
          </p:cNvPr>
          <p:cNvSpPr>
            <a:spLocks noGrp="1"/>
          </p:cNvSpPr>
          <p:nvPr>
            <p:ph type="pic" sz="quarter" idx="18" hasCustomPrompt="1"/>
          </p:nvPr>
        </p:nvSpPr>
        <p:spPr>
          <a:xfrm>
            <a:off x="581024" y="3664954"/>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2" name="Espace réservé pour une image  2">
            <a:extLst>
              <a:ext uri="{FF2B5EF4-FFF2-40B4-BE49-F238E27FC236}">
                <a16:creationId xmlns:a16="http://schemas.microsoft.com/office/drawing/2014/main" id="{47F7CD42-D099-4C35-9FE9-79EE68EF2DA2}"/>
              </a:ext>
            </a:extLst>
          </p:cNvPr>
          <p:cNvSpPr>
            <a:spLocks noGrp="1"/>
          </p:cNvSpPr>
          <p:nvPr>
            <p:ph type="pic" sz="quarter" idx="19" hasCustomPrompt="1"/>
          </p:nvPr>
        </p:nvSpPr>
        <p:spPr>
          <a:xfrm>
            <a:off x="6125580" y="909722"/>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3" name="Espace réservé pour une image  2">
            <a:extLst>
              <a:ext uri="{FF2B5EF4-FFF2-40B4-BE49-F238E27FC236}">
                <a16:creationId xmlns:a16="http://schemas.microsoft.com/office/drawing/2014/main" id="{19C5D077-1C2E-42D3-9911-AF89857B1C62}"/>
              </a:ext>
            </a:extLst>
          </p:cNvPr>
          <p:cNvSpPr>
            <a:spLocks noGrp="1"/>
          </p:cNvSpPr>
          <p:nvPr>
            <p:ph type="pic" sz="quarter" idx="20" hasCustomPrompt="1"/>
          </p:nvPr>
        </p:nvSpPr>
        <p:spPr>
          <a:xfrm>
            <a:off x="6125580" y="3664954"/>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4" name="Espace réservé du texte 10">
            <a:extLst>
              <a:ext uri="{FF2B5EF4-FFF2-40B4-BE49-F238E27FC236}">
                <a16:creationId xmlns:a16="http://schemas.microsoft.com/office/drawing/2014/main" id="{6A2C43FC-E17D-4F01-80BE-BB02E1C99318}"/>
              </a:ext>
            </a:extLst>
          </p:cNvPr>
          <p:cNvSpPr>
            <a:spLocks noGrp="1"/>
          </p:cNvSpPr>
          <p:nvPr>
            <p:ph type="body" sz="quarter" idx="16"/>
          </p:nvPr>
        </p:nvSpPr>
        <p:spPr>
          <a:xfrm>
            <a:off x="581027" y="3381375"/>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6" name="Espace réservé du texte 10">
            <a:extLst>
              <a:ext uri="{FF2B5EF4-FFF2-40B4-BE49-F238E27FC236}">
                <a16:creationId xmlns:a16="http://schemas.microsoft.com/office/drawing/2014/main" id="{88414618-C03E-4DD0-8560-3250BFDDD7EB}"/>
              </a:ext>
            </a:extLst>
          </p:cNvPr>
          <p:cNvSpPr>
            <a:spLocks noGrp="1"/>
          </p:cNvSpPr>
          <p:nvPr>
            <p:ph type="body" sz="quarter" idx="21"/>
          </p:nvPr>
        </p:nvSpPr>
        <p:spPr>
          <a:xfrm>
            <a:off x="581027" y="6132764"/>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7" name="Espace réservé du texte 10">
            <a:extLst>
              <a:ext uri="{FF2B5EF4-FFF2-40B4-BE49-F238E27FC236}">
                <a16:creationId xmlns:a16="http://schemas.microsoft.com/office/drawing/2014/main" id="{8D689EAF-05D4-43E6-A9B7-0EB8B0960F8E}"/>
              </a:ext>
            </a:extLst>
          </p:cNvPr>
          <p:cNvSpPr>
            <a:spLocks noGrp="1"/>
          </p:cNvSpPr>
          <p:nvPr>
            <p:ph type="body" sz="quarter" idx="22"/>
          </p:nvPr>
        </p:nvSpPr>
        <p:spPr>
          <a:xfrm>
            <a:off x="6129342" y="3378537"/>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8" name="Espace réservé du texte 10">
            <a:extLst>
              <a:ext uri="{FF2B5EF4-FFF2-40B4-BE49-F238E27FC236}">
                <a16:creationId xmlns:a16="http://schemas.microsoft.com/office/drawing/2014/main" id="{96460F3D-312B-4B25-B83A-52E0BCDCA82D}"/>
              </a:ext>
            </a:extLst>
          </p:cNvPr>
          <p:cNvSpPr>
            <a:spLocks noGrp="1"/>
          </p:cNvSpPr>
          <p:nvPr>
            <p:ph type="body" sz="quarter" idx="23"/>
          </p:nvPr>
        </p:nvSpPr>
        <p:spPr>
          <a:xfrm>
            <a:off x="6129342" y="6132764"/>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 name="Espace réservé du numéro de diapositive 5">
            <a:extLst>
              <a:ext uri="{FF2B5EF4-FFF2-40B4-BE49-F238E27FC236}">
                <a16:creationId xmlns:a16="http://schemas.microsoft.com/office/drawing/2014/main" id="{FE2958ED-CC7A-2BB7-B1FB-5EC3512C3650}"/>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35025584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re et espace libre">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636D9A9D-E7C2-49DF-A888-16FE8A2C7DAA}"/>
              </a:ext>
            </a:extLst>
          </p:cNvPr>
          <p:cNvSpPr>
            <a:spLocks noGrp="1"/>
          </p:cNvSpPr>
          <p:nvPr>
            <p:ph type="body" sz="quarter" idx="13" hasCustomPrompt="1"/>
          </p:nvPr>
        </p:nvSpPr>
        <p:spPr>
          <a:xfrm>
            <a:off x="2185993" y="371483"/>
            <a:ext cx="7362825" cy="466725"/>
          </a:xfrm>
          <a:prstGeom prst="rect">
            <a:avLst/>
          </a:prstGeom>
        </p:spPr>
        <p:txBody>
          <a:bodyPr>
            <a:noAutofit/>
          </a:bodyPr>
          <a:lstStyle>
            <a:lvl1pPr marL="0" indent="0" algn="ctr">
              <a:buNone/>
              <a:defRPr sz="300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11" name="Espace réservé du texte 10">
            <a:extLst>
              <a:ext uri="{FF2B5EF4-FFF2-40B4-BE49-F238E27FC236}">
                <a16:creationId xmlns:a16="http://schemas.microsoft.com/office/drawing/2014/main" id="{5ABF93F2-2E0C-4130-844D-9EDC8C175BC7}"/>
              </a:ext>
            </a:extLst>
          </p:cNvPr>
          <p:cNvSpPr>
            <a:spLocks noGrp="1"/>
          </p:cNvSpPr>
          <p:nvPr>
            <p:ph type="body" sz="quarter" idx="16"/>
          </p:nvPr>
        </p:nvSpPr>
        <p:spPr>
          <a:xfrm>
            <a:off x="619125" y="1533530"/>
            <a:ext cx="5248275" cy="4591049"/>
          </a:xfrm>
          <a:prstGeom prst="rect">
            <a:avLst/>
          </a:prstGeom>
        </p:spPr>
        <p:txBody>
          <a:bodyPr>
            <a:noAutofit/>
          </a:bodyPr>
          <a:lstStyle>
            <a:lvl1pPr>
              <a:defRPr sz="112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p:txBody>
      </p:sp>
      <p:sp>
        <p:nvSpPr>
          <p:cNvPr id="12" name="Espace réservé du texte 10">
            <a:extLst>
              <a:ext uri="{FF2B5EF4-FFF2-40B4-BE49-F238E27FC236}">
                <a16:creationId xmlns:a16="http://schemas.microsoft.com/office/drawing/2014/main" id="{2E6AB8A1-1C0F-49DC-AE6A-641C12B9FFA4}"/>
              </a:ext>
            </a:extLst>
          </p:cNvPr>
          <p:cNvSpPr>
            <a:spLocks noGrp="1"/>
          </p:cNvSpPr>
          <p:nvPr>
            <p:ph type="body" sz="quarter" idx="17" hasCustomPrompt="1"/>
          </p:nvPr>
        </p:nvSpPr>
        <p:spPr>
          <a:xfrm>
            <a:off x="6096001" y="1533530"/>
            <a:ext cx="5248275" cy="4591049"/>
          </a:xfrm>
          <a:prstGeom prst="rect">
            <a:avLst/>
          </a:prstGeom>
        </p:spPr>
        <p:txBody>
          <a:bodyPr>
            <a:noAutofit/>
          </a:bodyPr>
          <a:lstStyle>
            <a:lvl1pPr marL="0" indent="0">
              <a:buNone/>
              <a:defRPr sz="1125" b="0">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PARAGRAPHE DE TEXTE FERRÉ À GAUCHE OU JUSTIFIÉ.</a:t>
            </a:r>
          </a:p>
          <a:p>
            <a:pPr lvl="0"/>
            <a:endParaRPr lang="fr-FR"/>
          </a:p>
          <a:p>
            <a:pPr lvl="0"/>
            <a:r>
              <a:rPr lang="fr-FR"/>
              <a:t>Nous sommes intimement convaincus qu’une transition radicale des énergies fossiles vers les énergies renouvelables a déjà commencé.</a:t>
            </a:r>
          </a:p>
          <a:p>
            <a:pPr lvl="0"/>
            <a:r>
              <a:rPr lang="fr-FR"/>
              <a:t>Aujourd’hui, la viabilité des ressources naturelles traditionnelles telles que le charbon, le gaz, et même celle du nucléaire, est remise en question sur une base purement économique par une énergie renouvelable solaire. Le coût de l’énergie solaire photovoltaïque a fortement diminué ces dernières années. La parité réseau sera atteinte dans un futur très proche, le solaire est d’ores et déjà plus compétitif que les futurs EPR nucléaires.</a:t>
            </a:r>
          </a:p>
        </p:txBody>
      </p:sp>
      <p:sp>
        <p:nvSpPr>
          <p:cNvPr id="2" name="Espace réservé du numéro de diapositive 5">
            <a:extLst>
              <a:ext uri="{FF2B5EF4-FFF2-40B4-BE49-F238E27FC236}">
                <a16:creationId xmlns:a16="http://schemas.microsoft.com/office/drawing/2014/main" id="{D766222E-6174-DDFA-2736-CB99DA222AE2}"/>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11773389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2427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Ecran accuei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1488EE-D021-4367-8F0A-440C0A1497A5}"/>
              </a:ext>
            </a:extLst>
          </p:cNvPr>
          <p:cNvSpPr/>
          <p:nvPr userDrawn="1"/>
        </p:nvSpPr>
        <p:spPr>
          <a:xfrm>
            <a:off x="-8997" y="0"/>
            <a:ext cx="12192000" cy="6858000"/>
          </a:xfrm>
          <a:prstGeom prst="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00355F"/>
              </a:solidFill>
            </a:endParaRPr>
          </a:p>
        </p:txBody>
      </p:sp>
      <p:sp>
        <p:nvSpPr>
          <p:cNvPr id="8" name="Espace réservé du texte 2">
            <a:extLst>
              <a:ext uri="{FF2B5EF4-FFF2-40B4-BE49-F238E27FC236}">
                <a16:creationId xmlns:a16="http://schemas.microsoft.com/office/drawing/2014/main" id="{2CA966F1-9DCF-47C1-BBCC-8FE444D5F08B}"/>
              </a:ext>
            </a:extLst>
          </p:cNvPr>
          <p:cNvSpPr>
            <a:spLocks noGrp="1"/>
          </p:cNvSpPr>
          <p:nvPr>
            <p:ph type="body" sz="quarter" idx="11" hasCustomPrompt="1"/>
          </p:nvPr>
        </p:nvSpPr>
        <p:spPr>
          <a:xfrm>
            <a:off x="1095377" y="4056468"/>
            <a:ext cx="10001255" cy="857887"/>
          </a:xfrm>
        </p:spPr>
        <p:txBody>
          <a:bodyPr anchor="ctr">
            <a:normAutofit/>
          </a:bodyPr>
          <a:lstStyle>
            <a:lvl1pPr marL="0" indent="0" algn="ctr">
              <a:buNone/>
              <a:defRPr sz="2625" spc="0" baseline="0">
                <a:solidFill>
                  <a:schemeClr val="bg1"/>
                </a:solidFill>
              </a:defRPr>
            </a:lvl1pPr>
            <a:lvl5pPr>
              <a:defRPr/>
            </a:lvl5pPr>
          </a:lstStyle>
          <a:p>
            <a:pPr lvl="0"/>
            <a:r>
              <a:rPr lang="fr-FR"/>
              <a:t>NOM DU PROJET</a:t>
            </a:r>
          </a:p>
        </p:txBody>
      </p:sp>
      <p:sp>
        <p:nvSpPr>
          <p:cNvPr id="11" name="Espace réservé du texte 2">
            <a:extLst>
              <a:ext uri="{FF2B5EF4-FFF2-40B4-BE49-F238E27FC236}">
                <a16:creationId xmlns:a16="http://schemas.microsoft.com/office/drawing/2014/main" id="{5B2BB934-6075-461C-85A2-D7242E2A5456}"/>
              </a:ext>
            </a:extLst>
          </p:cNvPr>
          <p:cNvSpPr>
            <a:spLocks noGrp="1"/>
          </p:cNvSpPr>
          <p:nvPr>
            <p:ph type="body" sz="quarter" idx="12" hasCustomPrompt="1"/>
          </p:nvPr>
        </p:nvSpPr>
        <p:spPr>
          <a:xfrm>
            <a:off x="3171825" y="4916555"/>
            <a:ext cx="5848347" cy="365249"/>
          </a:xfrm>
        </p:spPr>
        <p:txBody>
          <a:bodyPr anchor="ctr">
            <a:normAutofit/>
          </a:bodyPr>
          <a:lstStyle>
            <a:lvl1pPr marL="0" indent="0" algn="ctr">
              <a:buNone/>
              <a:defRPr sz="2100" spc="0" baseline="0">
                <a:solidFill>
                  <a:schemeClr val="tx1"/>
                </a:solidFill>
              </a:defRPr>
            </a:lvl1pPr>
            <a:lvl5pPr>
              <a:defRPr/>
            </a:lvl5pPr>
          </a:lstStyle>
          <a:p>
            <a:pPr lvl="0"/>
            <a:r>
              <a:rPr lang="fr-FR"/>
              <a:t>DATE</a:t>
            </a:r>
          </a:p>
        </p:txBody>
      </p:sp>
      <p:cxnSp>
        <p:nvCxnSpPr>
          <p:cNvPr id="9" name="Connecteur droit 8">
            <a:extLst>
              <a:ext uri="{FF2B5EF4-FFF2-40B4-BE49-F238E27FC236}">
                <a16:creationId xmlns:a16="http://schemas.microsoft.com/office/drawing/2014/main" id="{021D5496-0998-44FE-92B6-36B9D9C151F6}"/>
              </a:ext>
            </a:extLst>
          </p:cNvPr>
          <p:cNvCxnSpPr>
            <a:cxnSpLocks/>
          </p:cNvCxnSpPr>
          <p:nvPr userDrawn="1"/>
        </p:nvCxnSpPr>
        <p:spPr>
          <a:xfrm>
            <a:off x="4699200" y="3741490"/>
            <a:ext cx="27936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2" name="Image 1" descr="Une image contenant texte, clipart&#10;&#10;Description générée automatiquement">
            <a:extLst>
              <a:ext uri="{FF2B5EF4-FFF2-40B4-BE49-F238E27FC236}">
                <a16:creationId xmlns:a16="http://schemas.microsoft.com/office/drawing/2014/main" id="{CFC7AE90-648D-E7F7-0B7A-AB68D7BC58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22559" y="2601377"/>
            <a:ext cx="1728887" cy="649547"/>
          </a:xfrm>
          <a:prstGeom prst="rect">
            <a:avLst/>
          </a:prstGeom>
        </p:spPr>
      </p:pic>
    </p:spTree>
    <p:extLst>
      <p:ext uri="{BB962C8B-B14F-4D97-AF65-F5344CB8AC3E}">
        <p14:creationId xmlns:p14="http://schemas.microsoft.com/office/powerpoint/2010/main" val="7082209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65"/>
                </a:solidFill>
              </a:defRPr>
            </a:lvl1p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numéro de diapositive 5">
            <a:extLst>
              <a:ext uri="{FF2B5EF4-FFF2-40B4-BE49-F238E27FC236}">
                <a16:creationId xmlns:a16="http://schemas.microsoft.com/office/drawing/2014/main" id="{858C766E-DFFE-F9F6-678A-70AA64FC953F}"/>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2678485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8216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65"/>
                </a:solidFill>
              </a:defRPr>
            </a:lvl1pPr>
          </a:lstStyle>
          <a:p>
            <a:r>
              <a:rPr lang="fr-FR"/>
              <a:t>Modifiez le style du titre</a:t>
            </a:r>
            <a:endParaRPr lang="en-US"/>
          </a:p>
        </p:txBody>
      </p:sp>
      <p:sp>
        <p:nvSpPr>
          <p:cNvPr id="3" name="Espace réservé du numéro de diapositive 5">
            <a:extLst>
              <a:ext uri="{FF2B5EF4-FFF2-40B4-BE49-F238E27FC236}">
                <a16:creationId xmlns:a16="http://schemas.microsoft.com/office/drawing/2014/main" id="{AF12AC1C-3C64-CA2E-7B3A-46FD5F88A939}"/>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7542717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Ecran accuei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1488EE-D021-4367-8F0A-440C0A1497A5}"/>
              </a:ext>
            </a:extLst>
          </p:cNvPr>
          <p:cNvSpPr/>
          <p:nvPr userDrawn="1"/>
        </p:nvSpPr>
        <p:spPr>
          <a:xfrm>
            <a:off x="-8997" y="0"/>
            <a:ext cx="12192000" cy="6858000"/>
          </a:xfrm>
          <a:prstGeom prst="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00355F"/>
              </a:solidFill>
            </a:endParaRPr>
          </a:p>
        </p:txBody>
      </p:sp>
      <p:sp>
        <p:nvSpPr>
          <p:cNvPr id="8" name="Espace réservé du texte 2">
            <a:extLst>
              <a:ext uri="{FF2B5EF4-FFF2-40B4-BE49-F238E27FC236}">
                <a16:creationId xmlns:a16="http://schemas.microsoft.com/office/drawing/2014/main" id="{2CA966F1-9DCF-47C1-BBCC-8FE444D5F08B}"/>
              </a:ext>
            </a:extLst>
          </p:cNvPr>
          <p:cNvSpPr>
            <a:spLocks noGrp="1"/>
          </p:cNvSpPr>
          <p:nvPr>
            <p:ph type="body" sz="quarter" idx="11" hasCustomPrompt="1"/>
          </p:nvPr>
        </p:nvSpPr>
        <p:spPr>
          <a:xfrm>
            <a:off x="1095377" y="4056468"/>
            <a:ext cx="10001255" cy="857887"/>
          </a:xfrm>
        </p:spPr>
        <p:txBody>
          <a:bodyPr anchor="ctr">
            <a:normAutofit/>
          </a:bodyPr>
          <a:lstStyle>
            <a:lvl1pPr marL="0" indent="0" algn="ctr">
              <a:buNone/>
              <a:defRPr sz="2625" spc="0" baseline="0">
                <a:solidFill>
                  <a:schemeClr val="bg1"/>
                </a:solidFill>
              </a:defRPr>
            </a:lvl1pPr>
            <a:lvl5pPr>
              <a:defRPr/>
            </a:lvl5pPr>
          </a:lstStyle>
          <a:p>
            <a:pPr lvl="0"/>
            <a:r>
              <a:rPr lang="fr-FR"/>
              <a:t>NOM DU PROJET</a:t>
            </a:r>
          </a:p>
        </p:txBody>
      </p:sp>
      <p:sp>
        <p:nvSpPr>
          <p:cNvPr id="11" name="Espace réservé du texte 2">
            <a:extLst>
              <a:ext uri="{FF2B5EF4-FFF2-40B4-BE49-F238E27FC236}">
                <a16:creationId xmlns:a16="http://schemas.microsoft.com/office/drawing/2014/main" id="{5B2BB934-6075-461C-85A2-D7242E2A5456}"/>
              </a:ext>
            </a:extLst>
          </p:cNvPr>
          <p:cNvSpPr>
            <a:spLocks noGrp="1"/>
          </p:cNvSpPr>
          <p:nvPr>
            <p:ph type="body" sz="quarter" idx="12" hasCustomPrompt="1"/>
          </p:nvPr>
        </p:nvSpPr>
        <p:spPr>
          <a:xfrm>
            <a:off x="3171825" y="4916555"/>
            <a:ext cx="5848347" cy="365249"/>
          </a:xfrm>
        </p:spPr>
        <p:txBody>
          <a:bodyPr anchor="ctr">
            <a:normAutofit/>
          </a:bodyPr>
          <a:lstStyle>
            <a:lvl1pPr marL="0" indent="0" algn="ctr">
              <a:buNone/>
              <a:defRPr sz="2100" spc="0" baseline="0">
                <a:solidFill>
                  <a:schemeClr val="tx1"/>
                </a:solidFill>
              </a:defRPr>
            </a:lvl1pPr>
            <a:lvl5pPr>
              <a:defRPr/>
            </a:lvl5pPr>
          </a:lstStyle>
          <a:p>
            <a:pPr lvl="0"/>
            <a:r>
              <a:rPr lang="fr-FR"/>
              <a:t>DATE</a:t>
            </a:r>
          </a:p>
        </p:txBody>
      </p:sp>
      <p:cxnSp>
        <p:nvCxnSpPr>
          <p:cNvPr id="9" name="Connecteur droit 8">
            <a:extLst>
              <a:ext uri="{FF2B5EF4-FFF2-40B4-BE49-F238E27FC236}">
                <a16:creationId xmlns:a16="http://schemas.microsoft.com/office/drawing/2014/main" id="{021D5496-0998-44FE-92B6-36B9D9C151F6}"/>
              </a:ext>
            </a:extLst>
          </p:cNvPr>
          <p:cNvCxnSpPr>
            <a:cxnSpLocks/>
          </p:cNvCxnSpPr>
          <p:nvPr userDrawn="1"/>
        </p:nvCxnSpPr>
        <p:spPr>
          <a:xfrm>
            <a:off x="4699198" y="3625112"/>
            <a:ext cx="27936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Image 2" descr="Une image contenant texte, clipart&#10;&#10;Description générée automatiquement">
            <a:extLst>
              <a:ext uri="{FF2B5EF4-FFF2-40B4-BE49-F238E27FC236}">
                <a16:creationId xmlns:a16="http://schemas.microsoft.com/office/drawing/2014/main" id="{07380970-F028-B275-5BD3-291D0A9A06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31554" y="2435114"/>
            <a:ext cx="1728887" cy="649547"/>
          </a:xfrm>
          <a:prstGeom prst="rect">
            <a:avLst/>
          </a:prstGeom>
        </p:spPr>
      </p:pic>
    </p:spTree>
    <p:extLst>
      <p:ext uri="{BB962C8B-B14F-4D97-AF65-F5344CB8AC3E}">
        <p14:creationId xmlns:p14="http://schemas.microsoft.com/office/powerpoint/2010/main" val="7082209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PROJET / Titre + légende et image">
    <p:spTree>
      <p:nvGrpSpPr>
        <p:cNvPr id="1" name=""/>
        <p:cNvGrpSpPr/>
        <p:nvPr/>
      </p:nvGrpSpPr>
      <p:grpSpPr>
        <a:xfrm>
          <a:off x="0" y="0"/>
          <a:ext cx="0" cy="0"/>
          <a:chOff x="0" y="0"/>
          <a:chExt cx="0" cy="0"/>
        </a:xfrm>
      </p:grpSpPr>
      <p:sp>
        <p:nvSpPr>
          <p:cNvPr id="12" name="Espace réservé du texte 9">
            <a:extLst>
              <a:ext uri="{FF2B5EF4-FFF2-40B4-BE49-F238E27FC236}">
                <a16:creationId xmlns:a16="http://schemas.microsoft.com/office/drawing/2014/main" id="{625CE081-C8C9-4776-9035-CB8A4BA51FBF}"/>
              </a:ext>
            </a:extLst>
          </p:cNvPr>
          <p:cNvSpPr>
            <a:spLocks noGrp="1"/>
          </p:cNvSpPr>
          <p:nvPr>
            <p:ph type="body" sz="quarter" idx="13" hasCustomPrompt="1"/>
          </p:nvPr>
        </p:nvSpPr>
        <p:spPr>
          <a:xfrm>
            <a:off x="2414593" y="371483"/>
            <a:ext cx="7362825" cy="466725"/>
          </a:xfrm>
        </p:spPr>
        <p:txBody>
          <a:bodyPr>
            <a:noAutofit/>
          </a:bodyPr>
          <a:lstStyle>
            <a:lvl1pPr marL="0" indent="0" algn="ctr">
              <a:buNone/>
              <a:defRPr sz="3200">
                <a:solidFill>
                  <a:srgbClr val="003865"/>
                </a:solidFill>
                <a:latin typeface="Roboto Condensed" panose="02000000000000000000" pitchFamily="2" charset="0"/>
                <a:ea typeface="Roboto Condensed" panose="02000000000000000000" pitchFamily="2" charset="0"/>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2" name="Espace réservé du numéro de diapositive 5">
            <a:extLst>
              <a:ext uri="{FF2B5EF4-FFF2-40B4-BE49-F238E27FC236}">
                <a16:creationId xmlns:a16="http://schemas.microsoft.com/office/drawing/2014/main" id="{A3481C6B-5D05-F406-4B01-7AE7A72E5696}"/>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2078654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Ecran Contact - negativ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1606EF8-B9B5-4452-8FF0-3164D704DAE7}"/>
              </a:ext>
            </a:extLst>
          </p:cNvPr>
          <p:cNvSpPr/>
          <p:nvPr userDrawn="1"/>
        </p:nvSpPr>
        <p:spPr>
          <a:xfrm>
            <a:off x="0" y="0"/>
            <a:ext cx="12192000" cy="6858000"/>
          </a:xfrm>
          <a:prstGeom prst="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5" name="Connecteur droit 4">
            <a:extLst>
              <a:ext uri="{FF2B5EF4-FFF2-40B4-BE49-F238E27FC236}">
                <a16:creationId xmlns:a16="http://schemas.microsoft.com/office/drawing/2014/main" id="{8F8A6813-5A65-4E6C-A549-9124EF66E4F3}"/>
              </a:ext>
            </a:extLst>
          </p:cNvPr>
          <p:cNvCxnSpPr/>
          <p:nvPr userDrawn="1"/>
        </p:nvCxnSpPr>
        <p:spPr>
          <a:xfrm>
            <a:off x="5543551" y="2368960"/>
            <a:ext cx="0" cy="159820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8" name="Espace réservé du texte 7">
            <a:extLst>
              <a:ext uri="{FF2B5EF4-FFF2-40B4-BE49-F238E27FC236}">
                <a16:creationId xmlns:a16="http://schemas.microsoft.com/office/drawing/2014/main" id="{931A2DB4-2A48-4F4D-B72A-41D600079ECC}"/>
              </a:ext>
            </a:extLst>
          </p:cNvPr>
          <p:cNvSpPr>
            <a:spLocks noGrp="1"/>
          </p:cNvSpPr>
          <p:nvPr>
            <p:ph type="body" sz="quarter" idx="13" hasCustomPrompt="1"/>
          </p:nvPr>
        </p:nvSpPr>
        <p:spPr>
          <a:xfrm>
            <a:off x="5857379" y="2403551"/>
            <a:ext cx="4564063" cy="329030"/>
          </a:xfrm>
          <a:prstGeom prst="rect">
            <a:avLst/>
          </a:prstGeom>
        </p:spPr>
        <p:txBody>
          <a:bodyPr>
            <a:normAutofit/>
          </a:bodyPr>
          <a:lstStyle>
            <a:lvl1pPr marL="0" indent="0">
              <a:buNone/>
              <a:defRPr sz="13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Nom / Prénom</a:t>
            </a:r>
          </a:p>
        </p:txBody>
      </p:sp>
      <p:sp>
        <p:nvSpPr>
          <p:cNvPr id="12" name="Espace réservé du texte 7">
            <a:extLst>
              <a:ext uri="{FF2B5EF4-FFF2-40B4-BE49-F238E27FC236}">
                <a16:creationId xmlns:a16="http://schemas.microsoft.com/office/drawing/2014/main" id="{0442119C-DA89-41C3-9048-D1B4BCD4DBE4}"/>
              </a:ext>
            </a:extLst>
          </p:cNvPr>
          <p:cNvSpPr>
            <a:spLocks noGrp="1"/>
          </p:cNvSpPr>
          <p:nvPr>
            <p:ph type="body" sz="quarter" idx="14" hasCustomPrompt="1"/>
          </p:nvPr>
        </p:nvSpPr>
        <p:spPr>
          <a:xfrm>
            <a:off x="5857375" y="2732581"/>
            <a:ext cx="4564060" cy="329030"/>
          </a:xfrm>
          <a:prstGeom prst="rect">
            <a:avLst/>
          </a:prstGeom>
        </p:spPr>
        <p:txBody>
          <a:bodyPr>
            <a:normAutofit/>
          </a:bodyPr>
          <a:lstStyle>
            <a:lvl1pPr marL="0" indent="0">
              <a:buNone/>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Fonction</a:t>
            </a:r>
          </a:p>
        </p:txBody>
      </p:sp>
      <p:sp>
        <p:nvSpPr>
          <p:cNvPr id="13" name="Espace réservé du texte 7">
            <a:extLst>
              <a:ext uri="{FF2B5EF4-FFF2-40B4-BE49-F238E27FC236}">
                <a16:creationId xmlns:a16="http://schemas.microsoft.com/office/drawing/2014/main" id="{C0AE02E8-F6AF-4CC8-B8B1-B9253B54426F}"/>
              </a:ext>
            </a:extLst>
          </p:cNvPr>
          <p:cNvSpPr>
            <a:spLocks noGrp="1"/>
          </p:cNvSpPr>
          <p:nvPr>
            <p:ph type="body" sz="quarter" idx="15" hasCustomPrompt="1"/>
          </p:nvPr>
        </p:nvSpPr>
        <p:spPr>
          <a:xfrm>
            <a:off x="6491125" y="3363781"/>
            <a:ext cx="3593427" cy="223051"/>
          </a:xfrm>
          <a:prstGeom prst="rect">
            <a:avLst/>
          </a:prstGeom>
        </p:spPr>
        <p:txBody>
          <a:bodyPr>
            <a:normAutofit/>
          </a:bodyPr>
          <a:lstStyle>
            <a:lvl1pPr marL="0" indent="0">
              <a:buNone/>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Numéro de téléphone</a:t>
            </a:r>
          </a:p>
        </p:txBody>
      </p:sp>
      <p:sp>
        <p:nvSpPr>
          <p:cNvPr id="15" name="ZoneTexte 14">
            <a:extLst>
              <a:ext uri="{FF2B5EF4-FFF2-40B4-BE49-F238E27FC236}">
                <a16:creationId xmlns:a16="http://schemas.microsoft.com/office/drawing/2014/main" id="{31319971-085C-4944-9608-F52F7AEACD24}"/>
              </a:ext>
            </a:extLst>
          </p:cNvPr>
          <p:cNvSpPr txBox="1"/>
          <p:nvPr userDrawn="1"/>
        </p:nvSpPr>
        <p:spPr>
          <a:xfrm>
            <a:off x="5857375" y="3280917"/>
            <a:ext cx="750972" cy="552011"/>
          </a:xfrm>
          <a:prstGeom prst="rect">
            <a:avLst/>
          </a:prstGeom>
          <a:noFill/>
        </p:spPr>
        <p:txBody>
          <a:bodyPr wrap="square" rtlCol="0">
            <a:spAutoFit/>
          </a:bodyPr>
          <a:lstStyle/>
          <a:p>
            <a:pPr>
              <a:lnSpc>
                <a:spcPct val="150000"/>
              </a:lnSpc>
            </a:pPr>
            <a:r>
              <a:rPr lang="fr-FR" sz="1050">
                <a:solidFill>
                  <a:schemeClr val="bg1"/>
                </a:solidFill>
              </a:rPr>
              <a:t>Mob :</a:t>
            </a:r>
          </a:p>
          <a:p>
            <a:pPr>
              <a:lnSpc>
                <a:spcPct val="150000"/>
              </a:lnSpc>
            </a:pPr>
            <a:r>
              <a:rPr lang="fr-FR" sz="1050">
                <a:solidFill>
                  <a:schemeClr val="bg1"/>
                </a:solidFill>
              </a:rPr>
              <a:t>Mail :</a:t>
            </a:r>
          </a:p>
        </p:txBody>
      </p:sp>
      <p:sp>
        <p:nvSpPr>
          <p:cNvPr id="16" name="Espace réservé du texte 7">
            <a:extLst>
              <a:ext uri="{FF2B5EF4-FFF2-40B4-BE49-F238E27FC236}">
                <a16:creationId xmlns:a16="http://schemas.microsoft.com/office/drawing/2014/main" id="{D85AC76E-5389-4911-9C94-BFA76577C958}"/>
              </a:ext>
            </a:extLst>
          </p:cNvPr>
          <p:cNvSpPr>
            <a:spLocks noGrp="1"/>
          </p:cNvSpPr>
          <p:nvPr>
            <p:ph type="body" sz="quarter" idx="16" hasCustomPrompt="1"/>
          </p:nvPr>
        </p:nvSpPr>
        <p:spPr>
          <a:xfrm>
            <a:off x="6491121" y="3586832"/>
            <a:ext cx="3593427" cy="223051"/>
          </a:xfrm>
          <a:prstGeom prst="rect">
            <a:avLst/>
          </a:prstGeom>
        </p:spPr>
        <p:txBody>
          <a:bodyPr>
            <a:normAutofit/>
          </a:bodyPr>
          <a:lstStyle>
            <a:lvl1pPr marL="0" indent="0">
              <a:buNone/>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Adresse email</a:t>
            </a:r>
          </a:p>
        </p:txBody>
      </p:sp>
      <p:sp>
        <p:nvSpPr>
          <p:cNvPr id="17" name="ZoneTexte 16">
            <a:extLst>
              <a:ext uri="{FF2B5EF4-FFF2-40B4-BE49-F238E27FC236}">
                <a16:creationId xmlns:a16="http://schemas.microsoft.com/office/drawing/2014/main" id="{1DF038C8-6A61-4C43-B146-4347B758E3B9}"/>
              </a:ext>
            </a:extLst>
          </p:cNvPr>
          <p:cNvSpPr txBox="1"/>
          <p:nvPr userDrawn="1"/>
        </p:nvSpPr>
        <p:spPr>
          <a:xfrm>
            <a:off x="2937668" y="4614623"/>
            <a:ext cx="5935664" cy="346249"/>
          </a:xfrm>
          <a:prstGeom prst="rect">
            <a:avLst/>
          </a:prstGeom>
          <a:noFill/>
        </p:spPr>
        <p:txBody>
          <a:bodyPr wrap="square" rtlCol="0">
            <a:spAutoFit/>
          </a:bodyPr>
          <a:lstStyle/>
          <a:p>
            <a:pPr lvl="0" algn="ctr"/>
            <a:r>
              <a:rPr lang="fr-FR" sz="1650">
                <a:solidFill>
                  <a:schemeClr val="bg1"/>
                </a:solidFill>
              </a:rPr>
              <a:t>www.tse.energy</a:t>
            </a:r>
          </a:p>
        </p:txBody>
      </p:sp>
      <p:pic>
        <p:nvPicPr>
          <p:cNvPr id="2" name="Image 1" descr="Une image contenant texte, clipart&#10;&#10;Description générée automatiquement">
            <a:extLst>
              <a:ext uri="{FF2B5EF4-FFF2-40B4-BE49-F238E27FC236}">
                <a16:creationId xmlns:a16="http://schemas.microsoft.com/office/drawing/2014/main" id="{F8241A72-8A04-8011-B830-14BF36FBC7D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41794" y="2825759"/>
            <a:ext cx="1728887" cy="649547"/>
          </a:xfrm>
          <a:prstGeom prst="rect">
            <a:avLst/>
          </a:prstGeom>
        </p:spPr>
      </p:pic>
    </p:spTree>
    <p:extLst>
      <p:ext uri="{BB962C8B-B14F-4D97-AF65-F5344CB8AC3E}">
        <p14:creationId xmlns:p14="http://schemas.microsoft.com/office/powerpoint/2010/main" val="37899000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PROJET / Titre + légende et image">
    <p:spTree>
      <p:nvGrpSpPr>
        <p:cNvPr id="1" name=""/>
        <p:cNvGrpSpPr/>
        <p:nvPr/>
      </p:nvGrpSpPr>
      <p:grpSpPr>
        <a:xfrm>
          <a:off x="0" y="0"/>
          <a:ext cx="0" cy="0"/>
          <a:chOff x="0" y="0"/>
          <a:chExt cx="0" cy="0"/>
        </a:xfrm>
      </p:grpSpPr>
      <p:sp>
        <p:nvSpPr>
          <p:cNvPr id="12" name="Espace réservé du texte 9">
            <a:extLst>
              <a:ext uri="{FF2B5EF4-FFF2-40B4-BE49-F238E27FC236}">
                <a16:creationId xmlns:a16="http://schemas.microsoft.com/office/drawing/2014/main" id="{625CE081-C8C9-4776-9035-CB8A4BA51FBF}"/>
              </a:ext>
            </a:extLst>
          </p:cNvPr>
          <p:cNvSpPr>
            <a:spLocks noGrp="1"/>
          </p:cNvSpPr>
          <p:nvPr>
            <p:ph type="body" sz="quarter" idx="13" hasCustomPrompt="1"/>
          </p:nvPr>
        </p:nvSpPr>
        <p:spPr>
          <a:xfrm>
            <a:off x="2414593" y="371483"/>
            <a:ext cx="7362825" cy="466725"/>
          </a:xfrm>
          <a:prstGeom prst="rect">
            <a:avLst/>
          </a:prstGeom>
        </p:spPr>
        <p:txBody>
          <a:bodyPr>
            <a:noAutofit/>
          </a:bodyPr>
          <a:lstStyle>
            <a:lvl1pPr marL="0" indent="0" algn="ctr">
              <a:buNone/>
              <a:defRPr sz="300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3" name="Espace réservé pour une image  2">
            <a:extLst>
              <a:ext uri="{FF2B5EF4-FFF2-40B4-BE49-F238E27FC236}">
                <a16:creationId xmlns:a16="http://schemas.microsoft.com/office/drawing/2014/main" id="{0CB55C26-B6D9-4293-9022-8DE73847159D}"/>
              </a:ext>
            </a:extLst>
          </p:cNvPr>
          <p:cNvSpPr>
            <a:spLocks noGrp="1"/>
          </p:cNvSpPr>
          <p:nvPr>
            <p:ph type="pic" sz="quarter" idx="14" hasCustomPrompt="1"/>
          </p:nvPr>
        </p:nvSpPr>
        <p:spPr>
          <a:xfrm>
            <a:off x="619129" y="1009651"/>
            <a:ext cx="8752975" cy="5222875"/>
          </a:xfrm>
          <a:prstGeom prst="rect">
            <a:avLst/>
          </a:prstGeom>
          <a:effectLst/>
        </p:spPr>
        <p:txBody>
          <a:bodyPr anchor="ctr">
            <a:normAutofit/>
          </a:bodyPr>
          <a:lstStyle>
            <a:lvl1pPr marL="0" indent="0" algn="ctr">
              <a:buNone/>
              <a:defRPr sz="1125" cap="all" spc="225" baseline="0">
                <a:solidFill>
                  <a:schemeClr val="tx2"/>
                </a:solidFill>
              </a:defRPr>
            </a:lvl1pPr>
          </a:lstStyle>
          <a:p>
            <a:r>
              <a:rPr lang="fr-FR"/>
              <a:t>Insérer une image</a:t>
            </a:r>
          </a:p>
        </p:txBody>
      </p:sp>
      <p:sp>
        <p:nvSpPr>
          <p:cNvPr id="8" name="Espace réservé du texte 10">
            <a:extLst>
              <a:ext uri="{FF2B5EF4-FFF2-40B4-BE49-F238E27FC236}">
                <a16:creationId xmlns:a16="http://schemas.microsoft.com/office/drawing/2014/main" id="{4F0C9BEF-E850-4032-B91E-FCB6FCF3F8E9}"/>
              </a:ext>
            </a:extLst>
          </p:cNvPr>
          <p:cNvSpPr>
            <a:spLocks noGrp="1"/>
          </p:cNvSpPr>
          <p:nvPr>
            <p:ph type="body" sz="quarter" idx="16"/>
          </p:nvPr>
        </p:nvSpPr>
        <p:spPr>
          <a:xfrm>
            <a:off x="9629777" y="1009651"/>
            <a:ext cx="2228851" cy="5222875"/>
          </a:xfrm>
          <a:prstGeom prst="rect">
            <a:avLst/>
          </a:prstGeom>
        </p:spPr>
        <p:txBody>
          <a:bodyPr anchor="ctr">
            <a:noAutofit/>
          </a:bodyPr>
          <a:lstStyle>
            <a:lvl1pPr>
              <a:defRPr sz="9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p:txBody>
      </p:sp>
      <p:sp>
        <p:nvSpPr>
          <p:cNvPr id="2" name="Espace réservé du numéro de diapositive 5">
            <a:extLst>
              <a:ext uri="{FF2B5EF4-FFF2-40B4-BE49-F238E27FC236}">
                <a16:creationId xmlns:a16="http://schemas.microsoft.com/office/drawing/2014/main" id="{9C1A7F0E-ED64-601E-9C48-AC915482EA7B}"/>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6386861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re + mosaique centrales">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636D9A9D-E7C2-49DF-A888-16FE8A2C7DAA}"/>
              </a:ext>
            </a:extLst>
          </p:cNvPr>
          <p:cNvSpPr>
            <a:spLocks noGrp="1"/>
          </p:cNvSpPr>
          <p:nvPr>
            <p:ph type="body" sz="quarter" idx="13" hasCustomPrompt="1"/>
          </p:nvPr>
        </p:nvSpPr>
        <p:spPr>
          <a:xfrm>
            <a:off x="2414593" y="371483"/>
            <a:ext cx="7362825" cy="466725"/>
          </a:xfrm>
          <a:prstGeom prst="rect">
            <a:avLst/>
          </a:prstGeom>
        </p:spPr>
        <p:txBody>
          <a:bodyPr>
            <a:noAutofit/>
          </a:bodyPr>
          <a:lstStyle>
            <a:lvl1pPr marL="0" indent="0" algn="ctr">
              <a:buNone/>
              <a:defRPr sz="3000">
                <a:solidFill>
                  <a:schemeClr val="tx2"/>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3" name="Espace réservé pour une image  2">
            <a:extLst>
              <a:ext uri="{FF2B5EF4-FFF2-40B4-BE49-F238E27FC236}">
                <a16:creationId xmlns:a16="http://schemas.microsoft.com/office/drawing/2014/main" id="{8921D621-F20D-4BEC-B988-F9985C5DA3ED}"/>
              </a:ext>
            </a:extLst>
          </p:cNvPr>
          <p:cNvSpPr>
            <a:spLocks noGrp="1"/>
          </p:cNvSpPr>
          <p:nvPr>
            <p:ph type="pic" sz="quarter" idx="17" hasCustomPrompt="1"/>
          </p:nvPr>
        </p:nvSpPr>
        <p:spPr>
          <a:xfrm>
            <a:off x="581024" y="909722"/>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1" name="Espace réservé pour une image  2">
            <a:extLst>
              <a:ext uri="{FF2B5EF4-FFF2-40B4-BE49-F238E27FC236}">
                <a16:creationId xmlns:a16="http://schemas.microsoft.com/office/drawing/2014/main" id="{14A2A5F3-8529-4938-8BCF-61CA7CD7FB84}"/>
              </a:ext>
            </a:extLst>
          </p:cNvPr>
          <p:cNvSpPr>
            <a:spLocks noGrp="1"/>
          </p:cNvSpPr>
          <p:nvPr>
            <p:ph type="pic" sz="quarter" idx="18" hasCustomPrompt="1"/>
          </p:nvPr>
        </p:nvSpPr>
        <p:spPr>
          <a:xfrm>
            <a:off x="581024" y="3664954"/>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2" name="Espace réservé pour une image  2">
            <a:extLst>
              <a:ext uri="{FF2B5EF4-FFF2-40B4-BE49-F238E27FC236}">
                <a16:creationId xmlns:a16="http://schemas.microsoft.com/office/drawing/2014/main" id="{47F7CD42-D099-4C35-9FE9-79EE68EF2DA2}"/>
              </a:ext>
            </a:extLst>
          </p:cNvPr>
          <p:cNvSpPr>
            <a:spLocks noGrp="1"/>
          </p:cNvSpPr>
          <p:nvPr>
            <p:ph type="pic" sz="quarter" idx="19" hasCustomPrompt="1"/>
          </p:nvPr>
        </p:nvSpPr>
        <p:spPr>
          <a:xfrm>
            <a:off x="6125580" y="909722"/>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3" name="Espace réservé pour une image  2">
            <a:extLst>
              <a:ext uri="{FF2B5EF4-FFF2-40B4-BE49-F238E27FC236}">
                <a16:creationId xmlns:a16="http://schemas.microsoft.com/office/drawing/2014/main" id="{19C5D077-1C2E-42D3-9911-AF89857B1C62}"/>
              </a:ext>
            </a:extLst>
          </p:cNvPr>
          <p:cNvSpPr>
            <a:spLocks noGrp="1"/>
          </p:cNvSpPr>
          <p:nvPr>
            <p:ph type="pic" sz="quarter" idx="20" hasCustomPrompt="1"/>
          </p:nvPr>
        </p:nvSpPr>
        <p:spPr>
          <a:xfrm>
            <a:off x="6125580" y="3664954"/>
            <a:ext cx="5458829" cy="2683710"/>
          </a:xfrm>
          <a:prstGeom prst="rect">
            <a:avLst/>
          </a:prstGeom>
          <a:solidFill>
            <a:schemeClr val="accent3"/>
          </a:solidFill>
        </p:spPr>
        <p:txBody>
          <a:bodyPr anchor="ctr"/>
          <a:lstStyle>
            <a:lvl1pPr marL="0" indent="0" algn="ctr">
              <a:buNone/>
              <a:defRPr sz="1125" spc="225"/>
            </a:lvl1pPr>
          </a:lstStyle>
          <a:p>
            <a:r>
              <a:rPr lang="fr-FR"/>
              <a:t>INSÉRER UNE IMAGE</a:t>
            </a:r>
          </a:p>
          <a:p>
            <a:endParaRPr lang="fr-FR"/>
          </a:p>
        </p:txBody>
      </p:sp>
      <p:sp>
        <p:nvSpPr>
          <p:cNvPr id="24" name="Espace réservé du texte 10">
            <a:extLst>
              <a:ext uri="{FF2B5EF4-FFF2-40B4-BE49-F238E27FC236}">
                <a16:creationId xmlns:a16="http://schemas.microsoft.com/office/drawing/2014/main" id="{6A2C43FC-E17D-4F01-80BE-BB02E1C99318}"/>
              </a:ext>
            </a:extLst>
          </p:cNvPr>
          <p:cNvSpPr>
            <a:spLocks noGrp="1"/>
          </p:cNvSpPr>
          <p:nvPr>
            <p:ph type="body" sz="quarter" idx="16"/>
          </p:nvPr>
        </p:nvSpPr>
        <p:spPr>
          <a:xfrm>
            <a:off x="581027" y="3381375"/>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6" name="Espace réservé du texte 10">
            <a:extLst>
              <a:ext uri="{FF2B5EF4-FFF2-40B4-BE49-F238E27FC236}">
                <a16:creationId xmlns:a16="http://schemas.microsoft.com/office/drawing/2014/main" id="{88414618-C03E-4DD0-8560-3250BFDDD7EB}"/>
              </a:ext>
            </a:extLst>
          </p:cNvPr>
          <p:cNvSpPr>
            <a:spLocks noGrp="1"/>
          </p:cNvSpPr>
          <p:nvPr>
            <p:ph type="body" sz="quarter" idx="21"/>
          </p:nvPr>
        </p:nvSpPr>
        <p:spPr>
          <a:xfrm>
            <a:off x="581027" y="6132764"/>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7" name="Espace réservé du texte 10">
            <a:extLst>
              <a:ext uri="{FF2B5EF4-FFF2-40B4-BE49-F238E27FC236}">
                <a16:creationId xmlns:a16="http://schemas.microsoft.com/office/drawing/2014/main" id="{8D689EAF-05D4-43E6-A9B7-0EB8B0960F8E}"/>
              </a:ext>
            </a:extLst>
          </p:cNvPr>
          <p:cNvSpPr>
            <a:spLocks noGrp="1"/>
          </p:cNvSpPr>
          <p:nvPr>
            <p:ph type="body" sz="quarter" idx="22"/>
          </p:nvPr>
        </p:nvSpPr>
        <p:spPr>
          <a:xfrm>
            <a:off x="6129342" y="3378537"/>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8" name="Espace réservé du texte 10">
            <a:extLst>
              <a:ext uri="{FF2B5EF4-FFF2-40B4-BE49-F238E27FC236}">
                <a16:creationId xmlns:a16="http://schemas.microsoft.com/office/drawing/2014/main" id="{96460F3D-312B-4B25-B83A-52E0BCDCA82D}"/>
              </a:ext>
            </a:extLst>
          </p:cNvPr>
          <p:cNvSpPr>
            <a:spLocks noGrp="1"/>
          </p:cNvSpPr>
          <p:nvPr>
            <p:ph type="body" sz="quarter" idx="23"/>
          </p:nvPr>
        </p:nvSpPr>
        <p:spPr>
          <a:xfrm>
            <a:off x="6129342" y="6132764"/>
            <a:ext cx="3305175" cy="215900"/>
          </a:xfrm>
          <a:prstGeom prst="rect">
            <a:avLst/>
          </a:prstGeom>
          <a:solidFill>
            <a:schemeClr val="bg2"/>
          </a:solidFill>
        </p:spPr>
        <p:txBody>
          <a:bodyPr anchor="ctr">
            <a:noAutofit/>
          </a:bodyPr>
          <a:lstStyle>
            <a:lvl1pPr marL="0" indent="0" algn="l">
              <a:buNone/>
              <a:defRPr sz="67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p:txBody>
      </p:sp>
      <p:sp>
        <p:nvSpPr>
          <p:cNvPr id="2" name="Espace réservé du numéro de diapositive 5">
            <a:extLst>
              <a:ext uri="{FF2B5EF4-FFF2-40B4-BE49-F238E27FC236}">
                <a16:creationId xmlns:a16="http://schemas.microsoft.com/office/drawing/2014/main" id="{FE2958ED-CC7A-2BB7-B1FB-5EC3512C3650}"/>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35025584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re et espace libre">
    <p:spTree>
      <p:nvGrpSpPr>
        <p:cNvPr id="1" name=""/>
        <p:cNvGrpSpPr/>
        <p:nvPr/>
      </p:nvGrpSpPr>
      <p:grpSpPr>
        <a:xfrm>
          <a:off x="0" y="0"/>
          <a:ext cx="0" cy="0"/>
          <a:chOff x="0" y="0"/>
          <a:chExt cx="0" cy="0"/>
        </a:xfrm>
      </p:grpSpPr>
      <p:sp>
        <p:nvSpPr>
          <p:cNvPr id="10" name="Espace réservé du texte 9">
            <a:extLst>
              <a:ext uri="{FF2B5EF4-FFF2-40B4-BE49-F238E27FC236}">
                <a16:creationId xmlns:a16="http://schemas.microsoft.com/office/drawing/2014/main" id="{636D9A9D-E7C2-49DF-A888-16FE8A2C7DAA}"/>
              </a:ext>
            </a:extLst>
          </p:cNvPr>
          <p:cNvSpPr>
            <a:spLocks noGrp="1"/>
          </p:cNvSpPr>
          <p:nvPr>
            <p:ph type="body" sz="quarter" idx="13" hasCustomPrompt="1"/>
          </p:nvPr>
        </p:nvSpPr>
        <p:spPr>
          <a:xfrm>
            <a:off x="2185993" y="371483"/>
            <a:ext cx="7362825" cy="466725"/>
          </a:xfrm>
          <a:prstGeom prst="rect">
            <a:avLst/>
          </a:prstGeom>
        </p:spPr>
        <p:txBody>
          <a:bodyPr>
            <a:noAutofit/>
          </a:bodyPr>
          <a:lstStyle>
            <a:lvl1pPr marL="0" indent="0" algn="ctr">
              <a:buNone/>
              <a:defRPr sz="3000">
                <a:solidFill>
                  <a:schemeClr val="tx1"/>
                </a:solidFill>
                <a:latin typeface="+mj-lt"/>
              </a:defRPr>
            </a:lvl1pPr>
            <a:lvl2pPr marL="342884" indent="0">
              <a:buNone/>
              <a:defRPr/>
            </a:lvl2pPr>
            <a:lvl3pPr marL="685766" indent="0">
              <a:buNone/>
              <a:defRPr/>
            </a:lvl3pPr>
            <a:lvl4pPr marL="1028649" indent="0">
              <a:buNone/>
              <a:defRPr/>
            </a:lvl4pPr>
            <a:lvl5pPr marL="1371532" indent="0">
              <a:buNone/>
              <a:defRPr/>
            </a:lvl5pPr>
          </a:lstStyle>
          <a:p>
            <a:pPr lvl="0"/>
            <a:r>
              <a:rPr lang="fr-FR"/>
              <a:t>TITRE DE LA PRÉSENTATION</a:t>
            </a:r>
          </a:p>
        </p:txBody>
      </p:sp>
      <p:sp>
        <p:nvSpPr>
          <p:cNvPr id="11" name="Espace réservé du texte 10">
            <a:extLst>
              <a:ext uri="{FF2B5EF4-FFF2-40B4-BE49-F238E27FC236}">
                <a16:creationId xmlns:a16="http://schemas.microsoft.com/office/drawing/2014/main" id="{5ABF93F2-2E0C-4130-844D-9EDC8C175BC7}"/>
              </a:ext>
            </a:extLst>
          </p:cNvPr>
          <p:cNvSpPr>
            <a:spLocks noGrp="1"/>
          </p:cNvSpPr>
          <p:nvPr>
            <p:ph type="body" sz="quarter" idx="16"/>
          </p:nvPr>
        </p:nvSpPr>
        <p:spPr>
          <a:xfrm>
            <a:off x="619125" y="1533530"/>
            <a:ext cx="5248275" cy="4591049"/>
          </a:xfrm>
          <a:prstGeom prst="rect">
            <a:avLst/>
          </a:prstGeom>
        </p:spPr>
        <p:txBody>
          <a:bodyPr>
            <a:noAutofit/>
          </a:bodyPr>
          <a:lstStyle>
            <a:lvl1pPr>
              <a:defRPr sz="1125">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a:p>
            <a:pPr lvl="0"/>
            <a:r>
              <a:rPr lang="fr-FR"/>
              <a:t>Modifier les styles du texte du masque</a:t>
            </a:r>
          </a:p>
        </p:txBody>
      </p:sp>
      <p:sp>
        <p:nvSpPr>
          <p:cNvPr id="12" name="Espace réservé du texte 10">
            <a:extLst>
              <a:ext uri="{FF2B5EF4-FFF2-40B4-BE49-F238E27FC236}">
                <a16:creationId xmlns:a16="http://schemas.microsoft.com/office/drawing/2014/main" id="{2E6AB8A1-1C0F-49DC-AE6A-641C12B9FFA4}"/>
              </a:ext>
            </a:extLst>
          </p:cNvPr>
          <p:cNvSpPr>
            <a:spLocks noGrp="1"/>
          </p:cNvSpPr>
          <p:nvPr>
            <p:ph type="body" sz="quarter" idx="17" hasCustomPrompt="1"/>
          </p:nvPr>
        </p:nvSpPr>
        <p:spPr>
          <a:xfrm>
            <a:off x="6096001" y="1533530"/>
            <a:ext cx="5248275" cy="4591049"/>
          </a:xfrm>
          <a:prstGeom prst="rect">
            <a:avLst/>
          </a:prstGeom>
        </p:spPr>
        <p:txBody>
          <a:bodyPr>
            <a:noAutofit/>
          </a:bodyPr>
          <a:lstStyle>
            <a:lvl1pPr marL="0" indent="0">
              <a:buNone/>
              <a:defRPr sz="1125" b="0">
                <a:solidFill>
                  <a:schemeClr val="tx1"/>
                </a:solidFill>
              </a:defRPr>
            </a:lvl1pPr>
            <a:lvl2pPr>
              <a:defRPr sz="1125">
                <a:solidFill>
                  <a:schemeClr val="bg1"/>
                </a:solidFill>
              </a:defRPr>
            </a:lvl2pPr>
            <a:lvl3pPr>
              <a:defRPr sz="1125">
                <a:solidFill>
                  <a:schemeClr val="bg1"/>
                </a:solidFill>
              </a:defRPr>
            </a:lvl3pPr>
            <a:lvl4pPr>
              <a:defRPr sz="1125">
                <a:solidFill>
                  <a:schemeClr val="bg1"/>
                </a:solidFill>
              </a:defRPr>
            </a:lvl4pPr>
            <a:lvl5pPr>
              <a:defRPr sz="1125">
                <a:solidFill>
                  <a:schemeClr val="bg1"/>
                </a:solidFill>
              </a:defRPr>
            </a:lvl5pPr>
          </a:lstStyle>
          <a:p>
            <a:pPr lvl="0"/>
            <a:r>
              <a:rPr lang="fr-FR"/>
              <a:t>PARAGRAPHE DE TEXTE FERRÉ À GAUCHE OU JUSTIFIÉ.</a:t>
            </a:r>
          </a:p>
          <a:p>
            <a:pPr lvl="0"/>
            <a:endParaRPr lang="fr-FR"/>
          </a:p>
          <a:p>
            <a:pPr lvl="0"/>
            <a:r>
              <a:rPr lang="fr-FR"/>
              <a:t>Nous sommes intimement convaincus qu’une transition radicale des énergies fossiles vers les énergies renouvelables a déjà commencé.</a:t>
            </a:r>
          </a:p>
          <a:p>
            <a:pPr lvl="0"/>
            <a:r>
              <a:rPr lang="fr-FR"/>
              <a:t>Aujourd’hui, la viabilité des ressources naturelles traditionnelles telles que le charbon, le gaz, et même celle du nucléaire, est remise en question sur une base purement économique par une énergie renouvelable solaire. Le coût de l’énergie solaire photovoltaïque a fortement diminué ces dernières années. La parité réseau sera atteinte dans un futur très proche, le solaire est d’ores et déjà plus compétitif que les futurs EPR nucléaires.</a:t>
            </a:r>
          </a:p>
        </p:txBody>
      </p:sp>
      <p:sp>
        <p:nvSpPr>
          <p:cNvPr id="2" name="Espace réservé du numéro de diapositive 5">
            <a:extLst>
              <a:ext uri="{FF2B5EF4-FFF2-40B4-BE49-F238E27FC236}">
                <a16:creationId xmlns:a16="http://schemas.microsoft.com/office/drawing/2014/main" id="{D766222E-6174-DDFA-2736-CB99DA222AE2}"/>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11773389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2427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_Ecran accuei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1488EE-D021-4367-8F0A-440C0A1497A5}"/>
              </a:ext>
            </a:extLst>
          </p:cNvPr>
          <p:cNvSpPr/>
          <p:nvPr userDrawn="1"/>
        </p:nvSpPr>
        <p:spPr>
          <a:xfrm>
            <a:off x="-8997" y="0"/>
            <a:ext cx="12192000" cy="6858000"/>
          </a:xfrm>
          <a:prstGeom prst="rect">
            <a:avLst/>
          </a:prstGeom>
          <a:solidFill>
            <a:srgbClr val="0035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srgbClr val="00355F"/>
              </a:solidFill>
            </a:endParaRPr>
          </a:p>
        </p:txBody>
      </p:sp>
      <p:sp>
        <p:nvSpPr>
          <p:cNvPr id="8" name="Espace réservé du texte 2">
            <a:extLst>
              <a:ext uri="{FF2B5EF4-FFF2-40B4-BE49-F238E27FC236}">
                <a16:creationId xmlns:a16="http://schemas.microsoft.com/office/drawing/2014/main" id="{2CA966F1-9DCF-47C1-BBCC-8FE444D5F08B}"/>
              </a:ext>
            </a:extLst>
          </p:cNvPr>
          <p:cNvSpPr>
            <a:spLocks noGrp="1"/>
          </p:cNvSpPr>
          <p:nvPr>
            <p:ph type="body" sz="quarter" idx="11" hasCustomPrompt="1"/>
          </p:nvPr>
        </p:nvSpPr>
        <p:spPr>
          <a:xfrm>
            <a:off x="1095377" y="4056468"/>
            <a:ext cx="10001255" cy="857887"/>
          </a:xfrm>
        </p:spPr>
        <p:txBody>
          <a:bodyPr anchor="ctr">
            <a:normAutofit/>
          </a:bodyPr>
          <a:lstStyle>
            <a:lvl1pPr marL="0" indent="0" algn="ctr">
              <a:buNone/>
              <a:defRPr sz="2625" spc="0" baseline="0">
                <a:solidFill>
                  <a:schemeClr val="bg1"/>
                </a:solidFill>
              </a:defRPr>
            </a:lvl1pPr>
            <a:lvl5pPr>
              <a:defRPr/>
            </a:lvl5pPr>
          </a:lstStyle>
          <a:p>
            <a:pPr lvl="0"/>
            <a:r>
              <a:rPr lang="fr-FR"/>
              <a:t>NOM DU PROJET</a:t>
            </a:r>
          </a:p>
        </p:txBody>
      </p:sp>
      <p:sp>
        <p:nvSpPr>
          <p:cNvPr id="11" name="Espace réservé du texte 2">
            <a:extLst>
              <a:ext uri="{FF2B5EF4-FFF2-40B4-BE49-F238E27FC236}">
                <a16:creationId xmlns:a16="http://schemas.microsoft.com/office/drawing/2014/main" id="{5B2BB934-6075-461C-85A2-D7242E2A5456}"/>
              </a:ext>
            </a:extLst>
          </p:cNvPr>
          <p:cNvSpPr>
            <a:spLocks noGrp="1"/>
          </p:cNvSpPr>
          <p:nvPr>
            <p:ph type="body" sz="quarter" idx="12" hasCustomPrompt="1"/>
          </p:nvPr>
        </p:nvSpPr>
        <p:spPr>
          <a:xfrm>
            <a:off x="3171825" y="4916555"/>
            <a:ext cx="5848347" cy="365249"/>
          </a:xfrm>
        </p:spPr>
        <p:txBody>
          <a:bodyPr anchor="ctr">
            <a:normAutofit/>
          </a:bodyPr>
          <a:lstStyle>
            <a:lvl1pPr marL="0" indent="0" algn="ctr">
              <a:buNone/>
              <a:defRPr sz="2100" spc="0" baseline="0">
                <a:solidFill>
                  <a:schemeClr val="tx1"/>
                </a:solidFill>
              </a:defRPr>
            </a:lvl1pPr>
            <a:lvl5pPr>
              <a:defRPr/>
            </a:lvl5pPr>
          </a:lstStyle>
          <a:p>
            <a:pPr lvl="0"/>
            <a:r>
              <a:rPr lang="fr-FR"/>
              <a:t>DATE</a:t>
            </a:r>
          </a:p>
        </p:txBody>
      </p:sp>
      <p:cxnSp>
        <p:nvCxnSpPr>
          <p:cNvPr id="9" name="Connecteur droit 8">
            <a:extLst>
              <a:ext uri="{FF2B5EF4-FFF2-40B4-BE49-F238E27FC236}">
                <a16:creationId xmlns:a16="http://schemas.microsoft.com/office/drawing/2014/main" id="{021D5496-0998-44FE-92B6-36B9D9C151F6}"/>
              </a:ext>
            </a:extLst>
          </p:cNvPr>
          <p:cNvCxnSpPr>
            <a:cxnSpLocks/>
          </p:cNvCxnSpPr>
          <p:nvPr userDrawn="1"/>
        </p:nvCxnSpPr>
        <p:spPr>
          <a:xfrm>
            <a:off x="4699200" y="3741490"/>
            <a:ext cx="27936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2" name="Image 1" descr="Une image contenant texte, clipart&#10;&#10;Description générée automatiquement">
            <a:extLst>
              <a:ext uri="{FF2B5EF4-FFF2-40B4-BE49-F238E27FC236}">
                <a16:creationId xmlns:a16="http://schemas.microsoft.com/office/drawing/2014/main" id="{CFC7AE90-648D-E7F7-0B7A-AB68D7BC58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22559" y="2601377"/>
            <a:ext cx="1728887" cy="649547"/>
          </a:xfrm>
          <a:prstGeom prst="rect">
            <a:avLst/>
          </a:prstGeom>
        </p:spPr>
      </p:pic>
    </p:spTree>
    <p:extLst>
      <p:ext uri="{BB962C8B-B14F-4D97-AF65-F5344CB8AC3E}">
        <p14:creationId xmlns:p14="http://schemas.microsoft.com/office/powerpoint/2010/main" val="7082209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E4FBCB8-7381-462D-8453-4392552637A0}" type="slidenum">
              <a:rPr lang="fr-FR" smtClean="0"/>
              <a:t>‹N°›</a:t>
            </a:fld>
            <a:endParaRPr lang="fr-FR"/>
          </a:p>
        </p:txBody>
      </p:sp>
    </p:spTree>
    <p:extLst>
      <p:ext uri="{BB962C8B-B14F-4D97-AF65-F5344CB8AC3E}">
        <p14:creationId xmlns:p14="http://schemas.microsoft.com/office/powerpoint/2010/main" val="1618102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iapositive I">
    <p:spTree>
      <p:nvGrpSpPr>
        <p:cNvPr id="1" name=""/>
        <p:cNvGrpSpPr/>
        <p:nvPr/>
      </p:nvGrpSpPr>
      <p:grpSpPr>
        <a:xfrm>
          <a:off x="0" y="0"/>
          <a:ext cx="0" cy="0"/>
          <a:chOff x="0" y="0"/>
          <a:chExt cx="0" cy="0"/>
        </a:xfrm>
      </p:grpSpPr>
      <p:sp>
        <p:nvSpPr>
          <p:cNvPr id="10" name="Espace réservé de la date 9">
            <a:extLst>
              <a:ext uri="{FF2B5EF4-FFF2-40B4-BE49-F238E27FC236}">
                <a16:creationId xmlns:a16="http://schemas.microsoft.com/office/drawing/2014/main" id="{506D7A77-3261-4789-90AF-4391ECC68EB7}"/>
              </a:ext>
            </a:extLst>
          </p:cNvPr>
          <p:cNvSpPr>
            <a:spLocks noGrp="1"/>
          </p:cNvSpPr>
          <p:nvPr>
            <p:ph type="dt" sz="half" idx="19"/>
          </p:nvPr>
        </p:nvSpPr>
        <p:spPr/>
        <p:txBody>
          <a:bodyPr/>
          <a:lstStyle>
            <a:lvl1pPr>
              <a:defRPr>
                <a:solidFill>
                  <a:schemeClr val="tx2"/>
                </a:solidFill>
              </a:defRPr>
            </a:lvl1pPr>
          </a:lstStyle>
          <a:p>
            <a:r>
              <a:rPr lang="fr-FR"/>
              <a:t>Document confidentiel - ne pas diffuser                          00 / 00 /2021</a:t>
            </a:r>
          </a:p>
        </p:txBody>
      </p:sp>
      <p:sp>
        <p:nvSpPr>
          <p:cNvPr id="11" name="Espace réservé du pied de page 10">
            <a:extLst>
              <a:ext uri="{FF2B5EF4-FFF2-40B4-BE49-F238E27FC236}">
                <a16:creationId xmlns:a16="http://schemas.microsoft.com/office/drawing/2014/main" id="{05070C08-0C4F-480C-A4AD-38AC3DBE4AC8}"/>
              </a:ext>
            </a:extLst>
          </p:cNvPr>
          <p:cNvSpPr>
            <a:spLocks noGrp="1"/>
          </p:cNvSpPr>
          <p:nvPr>
            <p:ph type="ftr" sz="quarter" idx="20"/>
          </p:nvPr>
        </p:nvSpPr>
        <p:spPr/>
        <p:txBody>
          <a:bodyPr/>
          <a:lstStyle/>
          <a:p>
            <a:r>
              <a:rPr lang="fr-FR"/>
              <a:t>Sujet du document</a:t>
            </a:r>
          </a:p>
        </p:txBody>
      </p:sp>
      <p:sp>
        <p:nvSpPr>
          <p:cNvPr id="12" name="Espace réservé du numéro de diapositive 11">
            <a:extLst>
              <a:ext uri="{FF2B5EF4-FFF2-40B4-BE49-F238E27FC236}">
                <a16:creationId xmlns:a16="http://schemas.microsoft.com/office/drawing/2014/main" id="{A20B3F73-B7A3-4D47-82E4-C5AA9E80D66F}"/>
              </a:ext>
            </a:extLst>
          </p:cNvPr>
          <p:cNvSpPr>
            <a:spLocks noGrp="1"/>
          </p:cNvSpPr>
          <p:nvPr>
            <p:ph type="sldNum" sz="quarter" idx="21"/>
          </p:nvPr>
        </p:nvSpPr>
        <p:spPr/>
        <p:txBody>
          <a:bodyPr/>
          <a:lstStyle>
            <a:lvl1pPr>
              <a:defRPr>
                <a:solidFill>
                  <a:schemeClr val="tx2"/>
                </a:solidFill>
              </a:defRPr>
            </a:lvl1pPr>
          </a:lstStyle>
          <a:p>
            <a:fld id="{6B54B0F7-55DD-40D6-B7F4-70B586885C0B}" type="slidenum">
              <a:rPr lang="fr-FR" smtClean="0"/>
              <a:pPr/>
              <a:t>‹N°›</a:t>
            </a:fld>
            <a:endParaRPr lang="fr-FR"/>
          </a:p>
        </p:txBody>
      </p:sp>
      <p:sp>
        <p:nvSpPr>
          <p:cNvPr id="16" name="Titre 8">
            <a:extLst>
              <a:ext uri="{FF2B5EF4-FFF2-40B4-BE49-F238E27FC236}">
                <a16:creationId xmlns:a16="http://schemas.microsoft.com/office/drawing/2014/main" id="{EC6C1856-89A9-40CF-B4C0-D16A188E2C62}"/>
              </a:ext>
            </a:extLst>
          </p:cNvPr>
          <p:cNvSpPr>
            <a:spLocks noGrp="1"/>
          </p:cNvSpPr>
          <p:nvPr>
            <p:ph type="title" hasCustomPrompt="1"/>
          </p:nvPr>
        </p:nvSpPr>
        <p:spPr>
          <a:xfrm>
            <a:off x="493391" y="488357"/>
            <a:ext cx="11175540" cy="891911"/>
          </a:xfrm>
        </p:spPr>
        <p:txBody>
          <a:bodyPr/>
          <a:lstStyle>
            <a:lvl1pPr>
              <a:lnSpc>
                <a:spcPct val="84000"/>
              </a:lnSpc>
              <a:defRPr sz="3450"/>
            </a:lvl1pPr>
          </a:lstStyle>
          <a:p>
            <a:r>
              <a:rPr lang="fr-FR"/>
              <a:t>Lorem ipsum </a:t>
            </a:r>
            <a:r>
              <a:rPr lang="fr-FR" err="1"/>
              <a:t>dolor</a:t>
            </a:r>
            <a:r>
              <a:rPr lang="fr-FR"/>
              <a:t> </a:t>
            </a:r>
            <a:r>
              <a:rPr lang="fr-FR" err="1"/>
              <a:t>sit</a:t>
            </a:r>
            <a:r>
              <a:rPr lang="fr-FR"/>
              <a:t> </a:t>
            </a:r>
            <a:r>
              <a:rPr lang="fr-FR" err="1"/>
              <a:t>amet</a:t>
            </a:r>
            <a:r>
              <a:rPr lang="fr-FR"/>
              <a:t>, </a:t>
            </a:r>
            <a:r>
              <a:rPr lang="fr-FR" err="1"/>
              <a:t>consectetuer</a:t>
            </a:r>
            <a:br>
              <a:rPr lang="fr-FR"/>
            </a:br>
            <a:r>
              <a:rPr lang="fr-FR" err="1"/>
              <a:t>adipiscing</a:t>
            </a:r>
            <a:r>
              <a:rPr lang="fr-FR"/>
              <a:t> </a:t>
            </a:r>
            <a:r>
              <a:rPr lang="fr-FR" err="1"/>
              <a:t>elit</a:t>
            </a:r>
            <a:r>
              <a:rPr lang="fr-FR"/>
              <a:t>, </a:t>
            </a:r>
            <a:r>
              <a:rPr lang="fr-FR" err="1"/>
              <a:t>sed</a:t>
            </a:r>
            <a:r>
              <a:rPr lang="fr-FR"/>
              <a:t> diam </a:t>
            </a:r>
            <a:r>
              <a:rPr lang="fr-FR" err="1"/>
              <a:t>nonummy</a:t>
            </a:r>
            <a:r>
              <a:rPr lang="fr-FR"/>
              <a:t> </a:t>
            </a:r>
            <a:r>
              <a:rPr lang="fr-FR" err="1"/>
              <a:t>nibh</a:t>
            </a:r>
            <a:r>
              <a:rPr lang="fr-FR"/>
              <a:t> </a:t>
            </a:r>
            <a:r>
              <a:rPr lang="fr-FR" err="1"/>
              <a:t>euismod</a:t>
            </a:r>
            <a:endParaRPr lang="fr-FR"/>
          </a:p>
        </p:txBody>
      </p:sp>
      <p:sp>
        <p:nvSpPr>
          <p:cNvPr id="18" name="Espace réservé du texte 12">
            <a:extLst>
              <a:ext uri="{FF2B5EF4-FFF2-40B4-BE49-F238E27FC236}">
                <a16:creationId xmlns:a16="http://schemas.microsoft.com/office/drawing/2014/main" id="{DCE6F3B6-60EE-44F2-BA84-2C199F1096D5}"/>
              </a:ext>
            </a:extLst>
          </p:cNvPr>
          <p:cNvSpPr>
            <a:spLocks noGrp="1"/>
          </p:cNvSpPr>
          <p:nvPr>
            <p:ph type="body" sz="quarter" idx="18"/>
          </p:nvPr>
        </p:nvSpPr>
        <p:spPr>
          <a:xfrm>
            <a:off x="493391" y="1620838"/>
            <a:ext cx="7298059" cy="872547"/>
          </a:xfrm>
        </p:spPr>
        <p:txBody>
          <a:bodyPr/>
          <a:lstStyle>
            <a:lvl1pPr>
              <a:defRPr/>
            </a:lvl1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47249877"/>
      </p:ext>
    </p:extLst>
  </p:cSld>
  <p:clrMapOvr>
    <a:masterClrMapping/>
  </p:clrMapOvr>
  <p:extLst>
    <p:ext uri="{DCECCB84-F9BA-43D5-87BE-67443E8EF086}">
      <p15:sldGuideLst xmlns:p15="http://schemas.microsoft.com/office/powerpoint/2012/main">
        <p15:guide id="1" pos="5110">
          <p15:clr>
            <a:srgbClr val="FBAE40"/>
          </p15:clr>
        </p15:guide>
        <p15:guide id="2" orient="horz" pos="1275">
          <p15:clr>
            <a:srgbClr val="FBAE40"/>
          </p15:clr>
        </p15:guide>
        <p15:guide id="3" orient="horz" pos="3385">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E4FBCB8-7381-462D-8453-4392552637A0}" type="slidenum">
              <a:rPr lang="fr-FR" smtClean="0"/>
              <a:t>‹N°›</a:t>
            </a:fld>
            <a:endParaRPr lang="fr-FR"/>
          </a:p>
        </p:txBody>
      </p:sp>
    </p:spTree>
    <p:extLst>
      <p:ext uri="{BB962C8B-B14F-4D97-AF65-F5344CB8AC3E}">
        <p14:creationId xmlns:p14="http://schemas.microsoft.com/office/powerpoint/2010/main" val="35659615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E4FBCB8-7381-462D-8453-4392552637A0}" type="slidenum">
              <a:rPr lang="fr-FR" smtClean="0"/>
              <a:t>‹N°›</a:t>
            </a:fld>
            <a:endParaRPr lang="fr-FR"/>
          </a:p>
        </p:txBody>
      </p:sp>
    </p:spTree>
    <p:extLst>
      <p:ext uri="{BB962C8B-B14F-4D97-AF65-F5344CB8AC3E}">
        <p14:creationId xmlns:p14="http://schemas.microsoft.com/office/powerpoint/2010/main" val="26039872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E4FBCB8-7381-462D-8453-4392552637A0}" type="slidenum">
              <a:rPr lang="fr-FR" smtClean="0"/>
              <a:t>‹N°›</a:t>
            </a:fld>
            <a:endParaRPr lang="fr-FR"/>
          </a:p>
        </p:txBody>
      </p:sp>
    </p:spTree>
    <p:extLst>
      <p:ext uri="{BB962C8B-B14F-4D97-AF65-F5344CB8AC3E}">
        <p14:creationId xmlns:p14="http://schemas.microsoft.com/office/powerpoint/2010/main" val="13812071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E4FBCB8-7381-462D-8453-4392552637A0}" type="slidenum">
              <a:rPr lang="fr-FR" smtClean="0"/>
              <a:t>‹N°›</a:t>
            </a:fld>
            <a:endParaRPr lang="fr-FR"/>
          </a:p>
        </p:txBody>
      </p:sp>
    </p:spTree>
    <p:extLst>
      <p:ext uri="{BB962C8B-B14F-4D97-AF65-F5344CB8AC3E}">
        <p14:creationId xmlns:p14="http://schemas.microsoft.com/office/powerpoint/2010/main" val="34362892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E4FBCB8-7381-462D-8453-4392552637A0}" type="slidenum">
              <a:rPr lang="fr-FR" smtClean="0"/>
              <a:t>‹N°›</a:t>
            </a:fld>
            <a:endParaRPr lang="fr-FR"/>
          </a:p>
        </p:txBody>
      </p:sp>
    </p:spTree>
    <p:extLst>
      <p:ext uri="{BB962C8B-B14F-4D97-AF65-F5344CB8AC3E}">
        <p14:creationId xmlns:p14="http://schemas.microsoft.com/office/powerpoint/2010/main" val="19711983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E4FBCB8-7381-462D-8453-4392552637A0}" type="slidenum">
              <a:rPr lang="fr-FR" smtClean="0"/>
              <a:t>‹N°›</a:t>
            </a:fld>
            <a:endParaRPr lang="fr-FR"/>
          </a:p>
        </p:txBody>
      </p:sp>
    </p:spTree>
    <p:extLst>
      <p:ext uri="{BB962C8B-B14F-4D97-AF65-F5344CB8AC3E}">
        <p14:creationId xmlns:p14="http://schemas.microsoft.com/office/powerpoint/2010/main" val="2808112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E4FBCB8-7381-462D-8453-4392552637A0}" type="slidenum">
              <a:rPr lang="fr-FR" smtClean="0"/>
              <a:t>‹N°›</a:t>
            </a:fld>
            <a:endParaRPr lang="fr-FR"/>
          </a:p>
        </p:txBody>
      </p:sp>
    </p:spTree>
    <p:extLst>
      <p:ext uri="{BB962C8B-B14F-4D97-AF65-F5344CB8AC3E}">
        <p14:creationId xmlns:p14="http://schemas.microsoft.com/office/powerpoint/2010/main" val="5777513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E4FBCB8-7381-462D-8453-4392552637A0}" type="slidenum">
              <a:rPr lang="fr-FR" smtClean="0"/>
              <a:t>‹N°›</a:t>
            </a:fld>
            <a:endParaRPr lang="fr-FR"/>
          </a:p>
        </p:txBody>
      </p:sp>
    </p:spTree>
    <p:extLst>
      <p:ext uri="{BB962C8B-B14F-4D97-AF65-F5344CB8AC3E}">
        <p14:creationId xmlns:p14="http://schemas.microsoft.com/office/powerpoint/2010/main" val="14891067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E4FBCB8-7381-462D-8453-4392552637A0}" type="slidenum">
              <a:rPr lang="fr-FR" smtClean="0"/>
              <a:t>‹N°›</a:t>
            </a:fld>
            <a:endParaRPr lang="fr-FR"/>
          </a:p>
        </p:txBody>
      </p:sp>
    </p:spTree>
    <p:extLst>
      <p:ext uri="{BB962C8B-B14F-4D97-AF65-F5344CB8AC3E}">
        <p14:creationId xmlns:p14="http://schemas.microsoft.com/office/powerpoint/2010/main" val="428016054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E4FBCB8-7381-462D-8453-4392552637A0}" type="slidenum">
              <a:rPr lang="fr-FR" smtClean="0"/>
              <a:t>‹N°›</a:t>
            </a:fld>
            <a:endParaRPr lang="fr-FR"/>
          </a:p>
        </p:txBody>
      </p:sp>
    </p:spTree>
    <p:extLst>
      <p:ext uri="{BB962C8B-B14F-4D97-AF65-F5344CB8AC3E}">
        <p14:creationId xmlns:p14="http://schemas.microsoft.com/office/powerpoint/2010/main" val="1034976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3865"/>
                </a:solidFill>
              </a:defRPr>
            </a:lvl1p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numéro de diapositive 5">
            <a:extLst>
              <a:ext uri="{FF2B5EF4-FFF2-40B4-BE49-F238E27FC236}">
                <a16:creationId xmlns:a16="http://schemas.microsoft.com/office/drawing/2014/main" id="{858C766E-DFFE-F9F6-678A-70AA64FC953F}"/>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spTree>
    <p:extLst>
      <p:ext uri="{BB962C8B-B14F-4D97-AF65-F5344CB8AC3E}">
        <p14:creationId xmlns:p14="http://schemas.microsoft.com/office/powerpoint/2010/main" val="2678485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7.sv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6.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sv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6.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7.sv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6.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4.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7.sv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6.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5.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7.sv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6.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6.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7.sv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image" Target="../media/image6.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7.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7.sv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6.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8.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24450C1-B746-F50D-D369-9C5FAEECF2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EE077E6-354C-9AE3-CFD4-B6F755AB4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5F874DE-D9C9-10CC-BD58-F1F1CBFD2B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C07302DB-3913-AC4A-197D-D7AD97E4BC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E0098F9-97E3-4E47-76BB-F50FDF5AA4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C3B12-AB67-4FA6-A46D-8415232B9398}" type="slidenum">
              <a:rPr lang="fr-FR" smtClean="0"/>
              <a:t>‹N°›</a:t>
            </a:fld>
            <a:endParaRPr lang="fr-FR"/>
          </a:p>
        </p:txBody>
      </p:sp>
    </p:spTree>
    <p:extLst>
      <p:ext uri="{BB962C8B-B14F-4D97-AF65-F5344CB8AC3E}">
        <p14:creationId xmlns:p14="http://schemas.microsoft.com/office/powerpoint/2010/main" val="1390533422"/>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5" r:id="rId4"/>
    <p:sldLayoutId id="2147483876" r:id="rId5"/>
    <p:sldLayoutId id="2147483877" r:id="rId6"/>
    <p:sldLayoutId id="2147483878" r:id="rId7"/>
    <p:sldLayoutId id="2147483879"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numéro de diapositive 5">
            <a:extLst>
              <a:ext uri="{FF2B5EF4-FFF2-40B4-BE49-F238E27FC236}">
                <a16:creationId xmlns:a16="http://schemas.microsoft.com/office/drawing/2014/main" id="{DE200C20-9A3E-2251-0A39-AA48B433B1DB}"/>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pic>
        <p:nvPicPr>
          <p:cNvPr id="5" name="Graphique 4">
            <a:extLst>
              <a:ext uri="{FF2B5EF4-FFF2-40B4-BE49-F238E27FC236}">
                <a16:creationId xmlns:a16="http://schemas.microsoft.com/office/drawing/2014/main" id="{97806957-F26C-74B2-F123-15A1A53AB75F}"/>
              </a:ext>
            </a:extLst>
          </p:cNvPr>
          <p:cNvPicPr>
            <a:picLocks noChangeAspect="1"/>
          </p:cNvPicPr>
          <p:nvPr userDrawn="1"/>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50818" y="6322312"/>
            <a:ext cx="247240" cy="282559"/>
          </a:xfrm>
          <a:prstGeom prst="rect">
            <a:avLst/>
          </a:prstGeom>
        </p:spPr>
      </p:pic>
      <p:sp>
        <p:nvSpPr>
          <p:cNvPr id="6" name="ZoneTexte 5">
            <a:extLst>
              <a:ext uri="{FF2B5EF4-FFF2-40B4-BE49-F238E27FC236}">
                <a16:creationId xmlns:a16="http://schemas.microsoft.com/office/drawing/2014/main" id="{0D132393-EC9F-5A54-60B2-588A0D17D81E}"/>
              </a:ext>
            </a:extLst>
          </p:cNvPr>
          <p:cNvSpPr txBox="1"/>
          <p:nvPr userDrawn="1"/>
        </p:nvSpPr>
        <p:spPr>
          <a:xfrm>
            <a:off x="806228" y="6348175"/>
            <a:ext cx="2393114" cy="230832"/>
          </a:xfrm>
          <a:prstGeom prst="rect">
            <a:avLst/>
          </a:prstGeom>
          <a:noFill/>
        </p:spPr>
        <p:txBody>
          <a:bodyPr wrap="square" rtlCol="0">
            <a:spAutoFit/>
          </a:bodyPr>
          <a:lstStyle/>
          <a:p>
            <a:r>
              <a:rPr lang="fr-FR" sz="900">
                <a:latin typeface="Roboto" panose="02000000000000000000" pitchFamily="2" charset="0"/>
                <a:ea typeface="Roboto" panose="02000000000000000000" pitchFamily="2" charset="0"/>
              </a:rPr>
              <a:t>TSE  •  Copyright 2023</a:t>
            </a:r>
          </a:p>
        </p:txBody>
      </p:sp>
      <p:cxnSp>
        <p:nvCxnSpPr>
          <p:cNvPr id="9" name="Connecteur droit 8">
            <a:extLst>
              <a:ext uri="{FF2B5EF4-FFF2-40B4-BE49-F238E27FC236}">
                <a16:creationId xmlns:a16="http://schemas.microsoft.com/office/drawing/2014/main" id="{4FDCA4E4-A3F7-2BD5-A564-2E54FAA617DA}"/>
              </a:ext>
            </a:extLst>
          </p:cNvPr>
          <p:cNvCxnSpPr>
            <a:cxnSpLocks/>
          </p:cNvCxnSpPr>
          <p:nvPr userDrawn="1"/>
        </p:nvCxnSpPr>
        <p:spPr>
          <a:xfrm>
            <a:off x="760578" y="6340445"/>
            <a:ext cx="0" cy="2385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488396"/>
      </p:ext>
    </p:extLst>
  </p:cSld>
  <p:clrMap bg1="lt1" tx1="dk1" bg2="lt2" tx2="dk2" accent1="accent1" accent2="accent2" accent3="accent3" accent4="accent4" accent5="accent5" accent6="accent6" hlink="hlink" folHlink="folHlink"/>
  <p:sldLayoutIdLst>
    <p:sldLayoutId id="2147483731" r:id="rId1"/>
    <p:sldLayoutId id="2147483735" r:id="rId2"/>
    <p:sldLayoutId id="2147483741" r:id="rId3"/>
    <p:sldLayoutId id="2147483742" r:id="rId4"/>
    <p:sldLayoutId id="2147483743" r:id="rId5"/>
    <p:sldLayoutId id="2147483744" r:id="rId6"/>
    <p:sldLayoutId id="2147483745" r:id="rId7"/>
    <p:sldLayoutId id="2147483746" r:id="rId8"/>
    <p:sldLayoutId id="2147483781" r:id="rId9"/>
    <p:sldLayoutId id="2147483773" r:id="rId10"/>
  </p:sldLayoutIdLst>
  <p:hf hdr="0" ftr="0" dt="0"/>
  <p:txStyles>
    <p:titleStyle>
      <a:lvl1pPr algn="l" defTabSz="914400" rtl="0" eaLnBrk="1" latinLnBrk="0" hangingPunct="1">
        <a:lnSpc>
          <a:spcPct val="90000"/>
        </a:lnSpc>
        <a:spcBef>
          <a:spcPct val="0"/>
        </a:spcBef>
        <a:buNone/>
        <a:defRPr sz="3200" kern="1200">
          <a:solidFill>
            <a:srgbClr val="00386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numéro de diapositive 5">
            <a:extLst>
              <a:ext uri="{FF2B5EF4-FFF2-40B4-BE49-F238E27FC236}">
                <a16:creationId xmlns:a16="http://schemas.microsoft.com/office/drawing/2014/main" id="{DE200C20-9A3E-2251-0A39-AA48B433B1DB}"/>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pic>
        <p:nvPicPr>
          <p:cNvPr id="5" name="Graphique 4">
            <a:extLst>
              <a:ext uri="{FF2B5EF4-FFF2-40B4-BE49-F238E27FC236}">
                <a16:creationId xmlns:a16="http://schemas.microsoft.com/office/drawing/2014/main" id="{97806957-F26C-74B2-F123-15A1A53AB75F}"/>
              </a:ext>
            </a:extLst>
          </p:cNvPr>
          <p:cNvPicPr>
            <a:picLocks noChangeAspect="1"/>
          </p:cNvPicPr>
          <p:nvPr userDrawn="1"/>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50818" y="6322312"/>
            <a:ext cx="247240" cy="282559"/>
          </a:xfrm>
          <a:prstGeom prst="rect">
            <a:avLst/>
          </a:prstGeom>
        </p:spPr>
      </p:pic>
      <p:sp>
        <p:nvSpPr>
          <p:cNvPr id="6" name="ZoneTexte 5">
            <a:extLst>
              <a:ext uri="{FF2B5EF4-FFF2-40B4-BE49-F238E27FC236}">
                <a16:creationId xmlns:a16="http://schemas.microsoft.com/office/drawing/2014/main" id="{0D132393-EC9F-5A54-60B2-588A0D17D81E}"/>
              </a:ext>
            </a:extLst>
          </p:cNvPr>
          <p:cNvSpPr txBox="1"/>
          <p:nvPr userDrawn="1"/>
        </p:nvSpPr>
        <p:spPr>
          <a:xfrm>
            <a:off x="806228" y="6348175"/>
            <a:ext cx="2393114" cy="230832"/>
          </a:xfrm>
          <a:prstGeom prst="rect">
            <a:avLst/>
          </a:prstGeom>
          <a:noFill/>
        </p:spPr>
        <p:txBody>
          <a:bodyPr wrap="square" rtlCol="0">
            <a:spAutoFit/>
          </a:bodyPr>
          <a:lstStyle/>
          <a:p>
            <a:r>
              <a:rPr lang="fr-FR" sz="900">
                <a:latin typeface="Roboto" panose="02000000000000000000" pitchFamily="2" charset="0"/>
                <a:ea typeface="Roboto" panose="02000000000000000000" pitchFamily="2" charset="0"/>
              </a:rPr>
              <a:t>TSE  •  Copyright 2023</a:t>
            </a:r>
          </a:p>
        </p:txBody>
      </p:sp>
      <p:cxnSp>
        <p:nvCxnSpPr>
          <p:cNvPr id="9" name="Connecteur droit 8">
            <a:extLst>
              <a:ext uri="{FF2B5EF4-FFF2-40B4-BE49-F238E27FC236}">
                <a16:creationId xmlns:a16="http://schemas.microsoft.com/office/drawing/2014/main" id="{4FDCA4E4-A3F7-2BD5-A564-2E54FAA617DA}"/>
              </a:ext>
            </a:extLst>
          </p:cNvPr>
          <p:cNvCxnSpPr>
            <a:cxnSpLocks/>
          </p:cNvCxnSpPr>
          <p:nvPr userDrawn="1"/>
        </p:nvCxnSpPr>
        <p:spPr>
          <a:xfrm>
            <a:off x="760578" y="6340445"/>
            <a:ext cx="0" cy="2385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48839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Lst>
  <p:hf hdr="0" ftr="0" dt="0"/>
  <p:txStyles>
    <p:titleStyle>
      <a:lvl1pPr algn="l" defTabSz="914400" rtl="0" eaLnBrk="1" latinLnBrk="0" hangingPunct="1">
        <a:lnSpc>
          <a:spcPct val="90000"/>
        </a:lnSpc>
        <a:spcBef>
          <a:spcPct val="0"/>
        </a:spcBef>
        <a:buNone/>
        <a:defRPr sz="3200" kern="1200">
          <a:solidFill>
            <a:srgbClr val="00386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numéro de diapositive 5">
            <a:extLst>
              <a:ext uri="{FF2B5EF4-FFF2-40B4-BE49-F238E27FC236}">
                <a16:creationId xmlns:a16="http://schemas.microsoft.com/office/drawing/2014/main" id="{DE200C20-9A3E-2251-0A39-AA48B433B1DB}"/>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pic>
        <p:nvPicPr>
          <p:cNvPr id="5" name="Graphique 4">
            <a:extLst>
              <a:ext uri="{FF2B5EF4-FFF2-40B4-BE49-F238E27FC236}">
                <a16:creationId xmlns:a16="http://schemas.microsoft.com/office/drawing/2014/main" id="{97806957-F26C-74B2-F123-15A1A53AB75F}"/>
              </a:ext>
            </a:extLst>
          </p:cNvPr>
          <p:cNvPicPr>
            <a:picLocks noChangeAspect="1"/>
          </p:cNvPicPr>
          <p:nvPr userDrawn="1"/>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50818" y="6322312"/>
            <a:ext cx="247240" cy="282559"/>
          </a:xfrm>
          <a:prstGeom prst="rect">
            <a:avLst/>
          </a:prstGeom>
        </p:spPr>
      </p:pic>
      <p:sp>
        <p:nvSpPr>
          <p:cNvPr id="6" name="ZoneTexte 5">
            <a:extLst>
              <a:ext uri="{FF2B5EF4-FFF2-40B4-BE49-F238E27FC236}">
                <a16:creationId xmlns:a16="http://schemas.microsoft.com/office/drawing/2014/main" id="{0D132393-EC9F-5A54-60B2-588A0D17D81E}"/>
              </a:ext>
            </a:extLst>
          </p:cNvPr>
          <p:cNvSpPr txBox="1"/>
          <p:nvPr userDrawn="1"/>
        </p:nvSpPr>
        <p:spPr>
          <a:xfrm>
            <a:off x="806228" y="6348175"/>
            <a:ext cx="2393114" cy="230832"/>
          </a:xfrm>
          <a:prstGeom prst="rect">
            <a:avLst/>
          </a:prstGeom>
          <a:noFill/>
        </p:spPr>
        <p:txBody>
          <a:bodyPr wrap="square" rtlCol="0">
            <a:spAutoFit/>
          </a:bodyPr>
          <a:lstStyle/>
          <a:p>
            <a:r>
              <a:rPr lang="fr-FR" sz="900">
                <a:latin typeface="Roboto" panose="02000000000000000000" pitchFamily="2" charset="0"/>
                <a:ea typeface="Roboto" panose="02000000000000000000" pitchFamily="2" charset="0"/>
              </a:rPr>
              <a:t>TSE  •  Copyright 2023</a:t>
            </a:r>
          </a:p>
        </p:txBody>
      </p:sp>
      <p:cxnSp>
        <p:nvCxnSpPr>
          <p:cNvPr id="9" name="Connecteur droit 8">
            <a:extLst>
              <a:ext uri="{FF2B5EF4-FFF2-40B4-BE49-F238E27FC236}">
                <a16:creationId xmlns:a16="http://schemas.microsoft.com/office/drawing/2014/main" id="{4FDCA4E4-A3F7-2BD5-A564-2E54FAA617DA}"/>
              </a:ext>
            </a:extLst>
          </p:cNvPr>
          <p:cNvCxnSpPr>
            <a:cxnSpLocks/>
          </p:cNvCxnSpPr>
          <p:nvPr userDrawn="1"/>
        </p:nvCxnSpPr>
        <p:spPr>
          <a:xfrm>
            <a:off x="760578" y="6340445"/>
            <a:ext cx="0" cy="2385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48839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Lst>
  <p:hf hdr="0" ftr="0" dt="0"/>
  <p:txStyles>
    <p:titleStyle>
      <a:lvl1pPr algn="l" defTabSz="914400" rtl="0" eaLnBrk="1" latinLnBrk="0" hangingPunct="1">
        <a:lnSpc>
          <a:spcPct val="90000"/>
        </a:lnSpc>
        <a:spcBef>
          <a:spcPct val="0"/>
        </a:spcBef>
        <a:buNone/>
        <a:defRPr sz="3200" kern="1200">
          <a:solidFill>
            <a:srgbClr val="00386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numéro de diapositive 5">
            <a:extLst>
              <a:ext uri="{FF2B5EF4-FFF2-40B4-BE49-F238E27FC236}">
                <a16:creationId xmlns:a16="http://schemas.microsoft.com/office/drawing/2014/main" id="{DE200C20-9A3E-2251-0A39-AA48B433B1DB}"/>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pic>
        <p:nvPicPr>
          <p:cNvPr id="5" name="Graphique 4">
            <a:extLst>
              <a:ext uri="{FF2B5EF4-FFF2-40B4-BE49-F238E27FC236}">
                <a16:creationId xmlns:a16="http://schemas.microsoft.com/office/drawing/2014/main" id="{97806957-F26C-74B2-F123-15A1A53AB75F}"/>
              </a:ext>
            </a:extLst>
          </p:cNvPr>
          <p:cNvPicPr>
            <a:picLocks noChangeAspect="1"/>
          </p:cNvPicPr>
          <p:nvPr userDrawn="1"/>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50818" y="6322312"/>
            <a:ext cx="247240" cy="282559"/>
          </a:xfrm>
          <a:prstGeom prst="rect">
            <a:avLst/>
          </a:prstGeom>
        </p:spPr>
      </p:pic>
      <p:sp>
        <p:nvSpPr>
          <p:cNvPr id="6" name="ZoneTexte 5">
            <a:extLst>
              <a:ext uri="{FF2B5EF4-FFF2-40B4-BE49-F238E27FC236}">
                <a16:creationId xmlns:a16="http://schemas.microsoft.com/office/drawing/2014/main" id="{0D132393-EC9F-5A54-60B2-588A0D17D81E}"/>
              </a:ext>
            </a:extLst>
          </p:cNvPr>
          <p:cNvSpPr txBox="1"/>
          <p:nvPr userDrawn="1"/>
        </p:nvSpPr>
        <p:spPr>
          <a:xfrm>
            <a:off x="806228" y="6348175"/>
            <a:ext cx="2393114" cy="230832"/>
          </a:xfrm>
          <a:prstGeom prst="rect">
            <a:avLst/>
          </a:prstGeom>
          <a:noFill/>
        </p:spPr>
        <p:txBody>
          <a:bodyPr wrap="square" rtlCol="0">
            <a:spAutoFit/>
          </a:bodyPr>
          <a:lstStyle/>
          <a:p>
            <a:r>
              <a:rPr lang="fr-FR" sz="900">
                <a:latin typeface="Roboto" panose="02000000000000000000" pitchFamily="2" charset="0"/>
                <a:ea typeface="Roboto" panose="02000000000000000000" pitchFamily="2" charset="0"/>
              </a:rPr>
              <a:t>TSE  •  Copyright 2023</a:t>
            </a:r>
          </a:p>
        </p:txBody>
      </p:sp>
      <p:cxnSp>
        <p:nvCxnSpPr>
          <p:cNvPr id="9" name="Connecteur droit 8">
            <a:extLst>
              <a:ext uri="{FF2B5EF4-FFF2-40B4-BE49-F238E27FC236}">
                <a16:creationId xmlns:a16="http://schemas.microsoft.com/office/drawing/2014/main" id="{4FDCA4E4-A3F7-2BD5-A564-2E54FAA617DA}"/>
              </a:ext>
            </a:extLst>
          </p:cNvPr>
          <p:cNvCxnSpPr>
            <a:cxnSpLocks/>
          </p:cNvCxnSpPr>
          <p:nvPr userDrawn="1"/>
        </p:nvCxnSpPr>
        <p:spPr>
          <a:xfrm>
            <a:off x="760578" y="6340445"/>
            <a:ext cx="0" cy="2385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48839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Lst>
  <p:hf hdr="0" ftr="0" dt="0"/>
  <p:txStyles>
    <p:titleStyle>
      <a:lvl1pPr algn="l" defTabSz="914400" rtl="0" eaLnBrk="1" latinLnBrk="0" hangingPunct="1">
        <a:lnSpc>
          <a:spcPct val="90000"/>
        </a:lnSpc>
        <a:spcBef>
          <a:spcPct val="0"/>
        </a:spcBef>
        <a:buNone/>
        <a:defRPr sz="3200" kern="1200">
          <a:solidFill>
            <a:srgbClr val="00386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numéro de diapositive 5">
            <a:extLst>
              <a:ext uri="{FF2B5EF4-FFF2-40B4-BE49-F238E27FC236}">
                <a16:creationId xmlns:a16="http://schemas.microsoft.com/office/drawing/2014/main" id="{DE200C20-9A3E-2251-0A39-AA48B433B1DB}"/>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pic>
        <p:nvPicPr>
          <p:cNvPr id="5" name="Graphique 4">
            <a:extLst>
              <a:ext uri="{FF2B5EF4-FFF2-40B4-BE49-F238E27FC236}">
                <a16:creationId xmlns:a16="http://schemas.microsoft.com/office/drawing/2014/main" id="{97806957-F26C-74B2-F123-15A1A53AB75F}"/>
              </a:ext>
            </a:extLst>
          </p:cNvPr>
          <p:cNvPicPr>
            <a:picLocks noChangeAspect="1"/>
          </p:cNvPicPr>
          <p:nvPr userDrawn="1"/>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50818" y="6322312"/>
            <a:ext cx="247240" cy="282559"/>
          </a:xfrm>
          <a:prstGeom prst="rect">
            <a:avLst/>
          </a:prstGeom>
        </p:spPr>
      </p:pic>
      <p:sp>
        <p:nvSpPr>
          <p:cNvPr id="6" name="ZoneTexte 5">
            <a:extLst>
              <a:ext uri="{FF2B5EF4-FFF2-40B4-BE49-F238E27FC236}">
                <a16:creationId xmlns:a16="http://schemas.microsoft.com/office/drawing/2014/main" id="{0D132393-EC9F-5A54-60B2-588A0D17D81E}"/>
              </a:ext>
            </a:extLst>
          </p:cNvPr>
          <p:cNvSpPr txBox="1"/>
          <p:nvPr userDrawn="1"/>
        </p:nvSpPr>
        <p:spPr>
          <a:xfrm>
            <a:off x="806228" y="6348175"/>
            <a:ext cx="2393114" cy="230832"/>
          </a:xfrm>
          <a:prstGeom prst="rect">
            <a:avLst/>
          </a:prstGeom>
          <a:noFill/>
        </p:spPr>
        <p:txBody>
          <a:bodyPr wrap="square" rtlCol="0">
            <a:spAutoFit/>
          </a:bodyPr>
          <a:lstStyle/>
          <a:p>
            <a:r>
              <a:rPr lang="fr-FR" sz="900">
                <a:latin typeface="Roboto" panose="02000000000000000000" pitchFamily="2" charset="0"/>
                <a:ea typeface="Roboto" panose="02000000000000000000" pitchFamily="2" charset="0"/>
              </a:rPr>
              <a:t>TSE  •  Copyright 2023</a:t>
            </a:r>
          </a:p>
        </p:txBody>
      </p:sp>
      <p:cxnSp>
        <p:nvCxnSpPr>
          <p:cNvPr id="9" name="Connecteur droit 8">
            <a:extLst>
              <a:ext uri="{FF2B5EF4-FFF2-40B4-BE49-F238E27FC236}">
                <a16:creationId xmlns:a16="http://schemas.microsoft.com/office/drawing/2014/main" id="{4FDCA4E4-A3F7-2BD5-A564-2E54FAA617DA}"/>
              </a:ext>
            </a:extLst>
          </p:cNvPr>
          <p:cNvCxnSpPr>
            <a:cxnSpLocks/>
          </p:cNvCxnSpPr>
          <p:nvPr userDrawn="1"/>
        </p:nvCxnSpPr>
        <p:spPr>
          <a:xfrm>
            <a:off x="760578" y="6340445"/>
            <a:ext cx="0" cy="2385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488396"/>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Lst>
  <p:hf hdr="0" ftr="0" dt="0"/>
  <p:txStyles>
    <p:titleStyle>
      <a:lvl1pPr algn="l" defTabSz="914400" rtl="0" eaLnBrk="1" latinLnBrk="0" hangingPunct="1">
        <a:lnSpc>
          <a:spcPct val="90000"/>
        </a:lnSpc>
        <a:spcBef>
          <a:spcPct val="0"/>
        </a:spcBef>
        <a:buNone/>
        <a:defRPr sz="3200" kern="1200">
          <a:solidFill>
            <a:srgbClr val="00386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numéro de diapositive 5">
            <a:extLst>
              <a:ext uri="{FF2B5EF4-FFF2-40B4-BE49-F238E27FC236}">
                <a16:creationId xmlns:a16="http://schemas.microsoft.com/office/drawing/2014/main" id="{DE200C20-9A3E-2251-0A39-AA48B433B1DB}"/>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pic>
        <p:nvPicPr>
          <p:cNvPr id="5" name="Graphique 4">
            <a:extLst>
              <a:ext uri="{FF2B5EF4-FFF2-40B4-BE49-F238E27FC236}">
                <a16:creationId xmlns:a16="http://schemas.microsoft.com/office/drawing/2014/main" id="{97806957-F26C-74B2-F123-15A1A53AB75F}"/>
              </a:ext>
            </a:extLst>
          </p:cNvPr>
          <p:cNvPicPr>
            <a:picLocks noChangeAspect="1"/>
          </p:cNvPicPr>
          <p:nvPr userDrawn="1"/>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50818" y="6322312"/>
            <a:ext cx="247240" cy="282559"/>
          </a:xfrm>
          <a:prstGeom prst="rect">
            <a:avLst/>
          </a:prstGeom>
        </p:spPr>
      </p:pic>
      <p:sp>
        <p:nvSpPr>
          <p:cNvPr id="6" name="ZoneTexte 5">
            <a:extLst>
              <a:ext uri="{FF2B5EF4-FFF2-40B4-BE49-F238E27FC236}">
                <a16:creationId xmlns:a16="http://schemas.microsoft.com/office/drawing/2014/main" id="{0D132393-EC9F-5A54-60B2-588A0D17D81E}"/>
              </a:ext>
            </a:extLst>
          </p:cNvPr>
          <p:cNvSpPr txBox="1"/>
          <p:nvPr userDrawn="1"/>
        </p:nvSpPr>
        <p:spPr>
          <a:xfrm>
            <a:off x="806228" y="6348175"/>
            <a:ext cx="2393114" cy="230832"/>
          </a:xfrm>
          <a:prstGeom prst="rect">
            <a:avLst/>
          </a:prstGeom>
          <a:noFill/>
        </p:spPr>
        <p:txBody>
          <a:bodyPr wrap="square" rtlCol="0">
            <a:spAutoFit/>
          </a:bodyPr>
          <a:lstStyle/>
          <a:p>
            <a:r>
              <a:rPr lang="fr-FR" sz="900">
                <a:latin typeface="Roboto" panose="02000000000000000000" pitchFamily="2" charset="0"/>
                <a:ea typeface="Roboto" panose="02000000000000000000" pitchFamily="2" charset="0"/>
              </a:rPr>
              <a:t>TSE  •  Copyright 2023</a:t>
            </a:r>
          </a:p>
        </p:txBody>
      </p:sp>
      <p:cxnSp>
        <p:nvCxnSpPr>
          <p:cNvPr id="9" name="Connecteur droit 8">
            <a:extLst>
              <a:ext uri="{FF2B5EF4-FFF2-40B4-BE49-F238E27FC236}">
                <a16:creationId xmlns:a16="http://schemas.microsoft.com/office/drawing/2014/main" id="{4FDCA4E4-A3F7-2BD5-A564-2E54FAA617DA}"/>
              </a:ext>
            </a:extLst>
          </p:cNvPr>
          <p:cNvCxnSpPr>
            <a:cxnSpLocks/>
          </p:cNvCxnSpPr>
          <p:nvPr userDrawn="1"/>
        </p:nvCxnSpPr>
        <p:spPr>
          <a:xfrm>
            <a:off x="760578" y="6340445"/>
            <a:ext cx="0" cy="2385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48839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Lst>
  <p:hf hdr="0" ftr="0" dt="0"/>
  <p:txStyles>
    <p:titleStyle>
      <a:lvl1pPr algn="l" defTabSz="914400" rtl="0" eaLnBrk="1" latinLnBrk="0" hangingPunct="1">
        <a:lnSpc>
          <a:spcPct val="90000"/>
        </a:lnSpc>
        <a:spcBef>
          <a:spcPct val="0"/>
        </a:spcBef>
        <a:buNone/>
        <a:defRPr sz="3200" kern="1200">
          <a:solidFill>
            <a:srgbClr val="00386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numéro de diapositive 5">
            <a:extLst>
              <a:ext uri="{FF2B5EF4-FFF2-40B4-BE49-F238E27FC236}">
                <a16:creationId xmlns:a16="http://schemas.microsoft.com/office/drawing/2014/main" id="{DE200C20-9A3E-2251-0A39-AA48B433B1DB}"/>
              </a:ext>
            </a:extLst>
          </p:cNvPr>
          <p:cNvSpPr>
            <a:spLocks noGrp="1"/>
          </p:cNvSpPr>
          <p:nvPr>
            <p:ph type="sldNum" sz="quarter" idx="4"/>
          </p:nvPr>
        </p:nvSpPr>
        <p:spPr>
          <a:xfrm>
            <a:off x="11430501" y="6550025"/>
            <a:ext cx="592165" cy="311150"/>
          </a:xfrm>
          <a:prstGeom prst="rect">
            <a:avLst/>
          </a:prstGeom>
        </p:spPr>
        <p:txBody>
          <a:bodyPr/>
          <a:lstStyle>
            <a:lvl1pPr algn="r">
              <a:defRPr sz="1000">
                <a:solidFill>
                  <a:srgbClr val="002060"/>
                </a:solidFill>
              </a:defRPr>
            </a:lvl1pPr>
          </a:lstStyle>
          <a:p>
            <a:fld id="{5FD83145-398D-4CBC-A86C-D2FDA302429F}" type="slidenum">
              <a:rPr lang="fr-FR" smtClean="0"/>
              <a:pPr/>
              <a:t>‹N°›</a:t>
            </a:fld>
            <a:endParaRPr lang="fr-FR"/>
          </a:p>
        </p:txBody>
      </p:sp>
      <p:pic>
        <p:nvPicPr>
          <p:cNvPr id="5" name="Graphique 4">
            <a:extLst>
              <a:ext uri="{FF2B5EF4-FFF2-40B4-BE49-F238E27FC236}">
                <a16:creationId xmlns:a16="http://schemas.microsoft.com/office/drawing/2014/main" id="{97806957-F26C-74B2-F123-15A1A53AB75F}"/>
              </a:ext>
            </a:extLst>
          </p:cNvPr>
          <p:cNvPicPr>
            <a:picLocks noChangeAspect="1"/>
          </p:cNvPicPr>
          <p:nvPr userDrawn="1"/>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50818" y="6322312"/>
            <a:ext cx="247240" cy="282559"/>
          </a:xfrm>
          <a:prstGeom prst="rect">
            <a:avLst/>
          </a:prstGeom>
        </p:spPr>
      </p:pic>
      <p:sp>
        <p:nvSpPr>
          <p:cNvPr id="6" name="ZoneTexte 5">
            <a:extLst>
              <a:ext uri="{FF2B5EF4-FFF2-40B4-BE49-F238E27FC236}">
                <a16:creationId xmlns:a16="http://schemas.microsoft.com/office/drawing/2014/main" id="{0D132393-EC9F-5A54-60B2-588A0D17D81E}"/>
              </a:ext>
            </a:extLst>
          </p:cNvPr>
          <p:cNvSpPr txBox="1"/>
          <p:nvPr userDrawn="1"/>
        </p:nvSpPr>
        <p:spPr>
          <a:xfrm>
            <a:off x="806228" y="6348175"/>
            <a:ext cx="2393114" cy="230832"/>
          </a:xfrm>
          <a:prstGeom prst="rect">
            <a:avLst/>
          </a:prstGeom>
          <a:noFill/>
        </p:spPr>
        <p:txBody>
          <a:bodyPr wrap="square" rtlCol="0">
            <a:spAutoFit/>
          </a:bodyPr>
          <a:lstStyle/>
          <a:p>
            <a:r>
              <a:rPr lang="fr-FR" sz="900">
                <a:latin typeface="Roboto" panose="02000000000000000000" pitchFamily="2" charset="0"/>
                <a:ea typeface="Roboto" panose="02000000000000000000" pitchFamily="2" charset="0"/>
              </a:rPr>
              <a:t>TSE  •  Copyright 2023</a:t>
            </a:r>
          </a:p>
        </p:txBody>
      </p:sp>
      <p:cxnSp>
        <p:nvCxnSpPr>
          <p:cNvPr id="9" name="Connecteur droit 8">
            <a:extLst>
              <a:ext uri="{FF2B5EF4-FFF2-40B4-BE49-F238E27FC236}">
                <a16:creationId xmlns:a16="http://schemas.microsoft.com/office/drawing/2014/main" id="{4FDCA4E4-A3F7-2BD5-A564-2E54FAA617DA}"/>
              </a:ext>
            </a:extLst>
          </p:cNvPr>
          <p:cNvCxnSpPr>
            <a:cxnSpLocks/>
          </p:cNvCxnSpPr>
          <p:nvPr userDrawn="1"/>
        </p:nvCxnSpPr>
        <p:spPr>
          <a:xfrm>
            <a:off x="760578" y="6340445"/>
            <a:ext cx="0" cy="2385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48839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Lst>
  <p:hf hdr="0" ftr="0" dt="0"/>
  <p:txStyles>
    <p:titleStyle>
      <a:lvl1pPr algn="l" defTabSz="914400" rtl="0" eaLnBrk="1" latinLnBrk="0" hangingPunct="1">
        <a:lnSpc>
          <a:spcPct val="90000"/>
        </a:lnSpc>
        <a:spcBef>
          <a:spcPct val="0"/>
        </a:spcBef>
        <a:buNone/>
        <a:defRPr sz="3200" kern="1200">
          <a:solidFill>
            <a:srgbClr val="00386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4FBCB8-7381-462D-8453-4392552637A0}" type="slidenum">
              <a:rPr lang="fr-FR" smtClean="0"/>
              <a:t>‹N°›</a:t>
            </a:fld>
            <a:endParaRPr lang="fr-FR"/>
          </a:p>
        </p:txBody>
      </p:sp>
    </p:spTree>
    <p:extLst>
      <p:ext uri="{BB962C8B-B14F-4D97-AF65-F5344CB8AC3E}">
        <p14:creationId xmlns:p14="http://schemas.microsoft.com/office/powerpoint/2010/main" val="3463324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mailto:pascal.fasquel@developpement-durable.gouv.fr" TargetMode="External"/><Relationship Id="rId2" Type="http://schemas.openxmlformats.org/officeDocument/2006/relationships/hyperlink" Target="mailto:virginie.berquet@developpement-durable.gouv.fr" TargetMode="Externa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hyperlink" Target="mailto:pgauquelin@h2air.fr" TargetMode="External"/><Relationship Id="rId3" Type="http://schemas.openxmlformats.org/officeDocument/2006/relationships/image" Target="../media/image25.png"/><Relationship Id="rId7" Type="http://schemas.microsoft.com/office/2007/relationships/hdphoto" Target="../media/hdphoto3.wdp"/><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hyperlink" Target="mailto:luc.vignal@engie.com" TargetMode="External"/><Relationship Id="rId4" Type="http://schemas.openxmlformats.org/officeDocument/2006/relationships/image" Target="../media/image26.jpe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36.png"/><Relationship Id="rId3" Type="http://schemas.openxmlformats.org/officeDocument/2006/relationships/tags" Target="../tags/tag4.xml"/><Relationship Id="rId21" Type="http://schemas.openxmlformats.org/officeDocument/2006/relationships/image" Target="../media/image5.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image" Target="../media/image35.pn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image" Target="../media/image31.jpe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34.png"/><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image" Target="../media/image33.png"/><Relationship Id="rId28" Type="http://schemas.openxmlformats.org/officeDocument/2006/relationships/image" Target="../media/image38.jpeg"/><Relationship Id="rId10" Type="http://schemas.openxmlformats.org/officeDocument/2006/relationships/tags" Target="../tags/tag11.xml"/><Relationship Id="rId19" Type="http://schemas.openxmlformats.org/officeDocument/2006/relationships/slideLayout" Target="../slideLayouts/slideLayout4.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32.png"/><Relationship Id="rId27"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slideLayout" Target="../slideLayouts/slideLayout5.xml"/><Relationship Id="rId26" Type="http://schemas.openxmlformats.org/officeDocument/2006/relationships/image" Target="../media/image4.jpeg"/><Relationship Id="rId3" Type="http://schemas.openxmlformats.org/officeDocument/2006/relationships/tags" Target="../tags/tag22.xml"/><Relationship Id="rId21" Type="http://schemas.openxmlformats.org/officeDocument/2006/relationships/image" Target="../media/image41.jpeg"/><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tags" Target="../tags/tag36.xml"/><Relationship Id="rId25" Type="http://schemas.openxmlformats.org/officeDocument/2006/relationships/image" Target="../media/image44.jpeg"/><Relationship Id="rId2" Type="http://schemas.openxmlformats.org/officeDocument/2006/relationships/tags" Target="../tags/tag21.xml"/><Relationship Id="rId16" Type="http://schemas.openxmlformats.org/officeDocument/2006/relationships/tags" Target="../tags/tag35.xml"/><Relationship Id="rId20" Type="http://schemas.openxmlformats.org/officeDocument/2006/relationships/image" Target="../media/image40.jpeg"/><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24" Type="http://schemas.openxmlformats.org/officeDocument/2006/relationships/image" Target="../media/image43.jpeg"/><Relationship Id="rId5" Type="http://schemas.openxmlformats.org/officeDocument/2006/relationships/tags" Target="../tags/tag24.xml"/><Relationship Id="rId15" Type="http://schemas.openxmlformats.org/officeDocument/2006/relationships/tags" Target="../tags/tag34.xml"/><Relationship Id="rId23" Type="http://schemas.openxmlformats.org/officeDocument/2006/relationships/image" Target="../media/image5.png"/><Relationship Id="rId10" Type="http://schemas.openxmlformats.org/officeDocument/2006/relationships/tags" Target="../tags/tag29.xml"/><Relationship Id="rId19" Type="http://schemas.openxmlformats.org/officeDocument/2006/relationships/image" Target="../media/image39.jpeg"/><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 Id="rId22"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image" Target="../media/image44.jpeg"/><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image" Target="../media/image45.jpe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notesSlide" Target="../notesSlides/notesSlide6.xml"/><Relationship Id="rId5" Type="http://schemas.openxmlformats.org/officeDocument/2006/relationships/tags" Target="../tags/tag41.xml"/><Relationship Id="rId15" Type="http://schemas.openxmlformats.org/officeDocument/2006/relationships/image" Target="../media/image46.jpeg"/><Relationship Id="rId10" Type="http://schemas.openxmlformats.org/officeDocument/2006/relationships/slideLayout" Target="../slideLayouts/slideLayout4.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image" Target="../media/image4.jpe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image" Target="../media/image4.jpe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image" Target="../media/image44.jpeg"/><Relationship Id="rId5" Type="http://schemas.openxmlformats.org/officeDocument/2006/relationships/tags" Target="../tags/tag50.xml"/><Relationship Id="rId10" Type="http://schemas.openxmlformats.org/officeDocument/2006/relationships/image" Target="../media/image47.jpeg"/><Relationship Id="rId4" Type="http://schemas.openxmlformats.org/officeDocument/2006/relationships/tags" Target="../tags/tag49.xml"/><Relationship Id="rId9"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image" Target="../media/image4.jpeg"/><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image" Target="../media/image44.jpe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image" Target="../media/image49.jpeg"/><Relationship Id="rId5" Type="http://schemas.openxmlformats.org/officeDocument/2006/relationships/tags" Target="../tags/tag57.xml"/><Relationship Id="rId10" Type="http://schemas.openxmlformats.org/officeDocument/2006/relationships/image" Target="../media/image48.png"/><Relationship Id="rId4" Type="http://schemas.openxmlformats.org/officeDocument/2006/relationships/tags" Target="../tags/tag56.xml"/><Relationship Id="rId9" Type="http://schemas.openxmlformats.org/officeDocument/2006/relationships/slideLayout" Target="../slideLayouts/slideLayout4.xml"/><Relationship Id="rId14" Type="http://schemas.openxmlformats.org/officeDocument/2006/relationships/image" Target="../media/image50.jpeg"/></Relationships>
</file>

<file path=ppt/slides/_rels/slide27.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image" Target="../media/image52.png"/><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image" Target="../media/image4.jpe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image" Target="../media/image44.jpeg"/><Relationship Id="rId5" Type="http://schemas.openxmlformats.org/officeDocument/2006/relationships/tags" Target="../tags/tag65.xml"/><Relationship Id="rId10" Type="http://schemas.openxmlformats.org/officeDocument/2006/relationships/image" Target="../media/image51.jpeg"/><Relationship Id="rId4" Type="http://schemas.openxmlformats.org/officeDocument/2006/relationships/tags" Target="../tags/tag64.xml"/><Relationship Id="rId9"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tags" Target="../tags/tag71.xml"/><Relationship Id="rId7" Type="http://schemas.microsoft.com/office/2007/relationships/hdphoto" Target="../media/hdphoto4.wdp"/><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53.png"/><Relationship Id="rId5" Type="http://schemas.openxmlformats.org/officeDocument/2006/relationships/slideLayout" Target="../slideLayouts/slideLayout4.xml"/><Relationship Id="rId4" Type="http://schemas.openxmlformats.org/officeDocument/2006/relationships/tags" Target="../tags/tag72.xml"/><Relationship Id="rId9" Type="http://schemas.openxmlformats.org/officeDocument/2006/relationships/image" Target="../media/image4.jpeg"/></Relationships>
</file>

<file path=ppt/slides/_rels/slide2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tags" Target="../tags/tag75.xml"/><Relationship Id="rId7" Type="http://schemas.openxmlformats.org/officeDocument/2006/relationships/notesSlide" Target="../notesSlides/notesSlide8.xml"/><Relationship Id="rId12" Type="http://schemas.openxmlformats.org/officeDocument/2006/relationships/image" Target="../media/image56.jpe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Layout" Target="../slideLayouts/slideLayout4.xml"/><Relationship Id="rId11" Type="http://schemas.openxmlformats.org/officeDocument/2006/relationships/image" Target="../media/image4.jpeg"/><Relationship Id="rId5" Type="http://schemas.openxmlformats.org/officeDocument/2006/relationships/tags" Target="../tags/tag77.xml"/><Relationship Id="rId10" Type="http://schemas.openxmlformats.org/officeDocument/2006/relationships/image" Target="../media/image44.jpeg"/><Relationship Id="rId4" Type="http://schemas.openxmlformats.org/officeDocument/2006/relationships/tags" Target="../tags/tag76.xml"/><Relationship Id="rId9"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9.xml"/><Relationship Id="rId13" Type="http://schemas.openxmlformats.org/officeDocument/2006/relationships/image" Target="../media/image4.jpeg"/><Relationship Id="rId3" Type="http://schemas.openxmlformats.org/officeDocument/2006/relationships/tags" Target="../tags/tag80.xml"/><Relationship Id="rId7" Type="http://schemas.openxmlformats.org/officeDocument/2006/relationships/slideLayout" Target="../slideLayouts/slideLayout4.xml"/><Relationship Id="rId12" Type="http://schemas.openxmlformats.org/officeDocument/2006/relationships/image" Target="../media/image44.jpe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image" Target="../media/image59.png"/><Relationship Id="rId5" Type="http://schemas.openxmlformats.org/officeDocument/2006/relationships/tags" Target="../tags/tag82.xml"/><Relationship Id="rId10" Type="http://schemas.openxmlformats.org/officeDocument/2006/relationships/image" Target="../media/image58.png"/><Relationship Id="rId4" Type="http://schemas.openxmlformats.org/officeDocument/2006/relationships/tags" Target="../tags/tag81.xml"/><Relationship Id="rId9"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tags" Target="../tags/tag86.xml"/><Relationship Id="rId7" Type="http://schemas.openxmlformats.org/officeDocument/2006/relationships/image" Target="../media/image60.jpe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notesSlide" Target="../notesSlides/notesSlide10.xml"/><Relationship Id="rId5" Type="http://schemas.openxmlformats.org/officeDocument/2006/relationships/slideLayout" Target="../slideLayouts/slideLayout6.xml"/><Relationship Id="rId10" Type="http://schemas.openxmlformats.org/officeDocument/2006/relationships/image" Target="../media/image4.jpeg"/><Relationship Id="rId4" Type="http://schemas.openxmlformats.org/officeDocument/2006/relationships/tags" Target="../tags/tag87.xml"/><Relationship Id="rId9"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hyperlink" Target="mailto:alexandre.barbet@tse.energy"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svg"/><Relationship Id="rId7" Type="http://schemas.openxmlformats.org/officeDocument/2006/relationships/image" Target="../media/image69.svg"/><Relationship Id="rId12" Type="http://schemas.openxmlformats.org/officeDocument/2006/relationships/image" Target="../media/image74.jpeg"/><Relationship Id="rId2" Type="http://schemas.openxmlformats.org/officeDocument/2006/relationships/image" Target="../media/image64.png"/><Relationship Id="rId1" Type="http://schemas.openxmlformats.org/officeDocument/2006/relationships/slideLayout" Target="../slideLayouts/slideLayout17.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3.xml"/><Relationship Id="rId1" Type="http://schemas.openxmlformats.org/officeDocument/2006/relationships/slideLayout" Target="../slideLayouts/slideLayout47.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5.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18" Type="http://schemas.openxmlformats.org/officeDocument/2006/relationships/image" Target="../media/image95.jpeg"/><Relationship Id="rId3" Type="http://schemas.openxmlformats.org/officeDocument/2006/relationships/image" Target="../media/image6.png"/><Relationship Id="rId21" Type="http://schemas.openxmlformats.org/officeDocument/2006/relationships/image" Target="../media/image98.png"/><Relationship Id="rId7" Type="http://schemas.openxmlformats.org/officeDocument/2006/relationships/image" Target="../media/image84.png"/><Relationship Id="rId12" Type="http://schemas.openxmlformats.org/officeDocument/2006/relationships/image" Target="../media/image89.svg"/><Relationship Id="rId17" Type="http://schemas.openxmlformats.org/officeDocument/2006/relationships/image" Target="../media/image94.jpeg"/><Relationship Id="rId2" Type="http://schemas.openxmlformats.org/officeDocument/2006/relationships/notesSlide" Target="../notesSlides/notesSlide15.xml"/><Relationship Id="rId16" Type="http://schemas.openxmlformats.org/officeDocument/2006/relationships/image" Target="../media/image93.svg"/><Relationship Id="rId20" Type="http://schemas.openxmlformats.org/officeDocument/2006/relationships/image" Target="../media/image97.svg"/><Relationship Id="rId1" Type="http://schemas.openxmlformats.org/officeDocument/2006/relationships/slideLayout" Target="../slideLayouts/slideLayout57.xml"/><Relationship Id="rId6" Type="http://schemas.openxmlformats.org/officeDocument/2006/relationships/image" Target="../media/image83.sv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7.svg"/><Relationship Id="rId19" Type="http://schemas.openxmlformats.org/officeDocument/2006/relationships/image" Target="../media/image96.png"/><Relationship Id="rId4" Type="http://schemas.openxmlformats.org/officeDocument/2006/relationships/image" Target="../media/image81.svg"/><Relationship Id="rId9" Type="http://schemas.openxmlformats.org/officeDocument/2006/relationships/image" Target="../media/image86.png"/><Relationship Id="rId14" Type="http://schemas.openxmlformats.org/officeDocument/2006/relationships/image" Target="../media/image91.sv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hyperlink" Target="mailto:isabelle.cousin@hautsdefrance.fr" TargetMode="External"/><Relationship Id="rId5" Type="http://schemas.microsoft.com/office/2007/relationships/hdphoto" Target="../media/hdphoto5.wdp"/><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9.xml"/><Relationship Id="rId4" Type="http://schemas.openxmlformats.org/officeDocument/2006/relationships/chart" Target="../charts/chart5.xml"/></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image" Target="../media/image104.jpg"/><Relationship Id="rId1" Type="http://schemas.openxmlformats.org/officeDocument/2006/relationships/slideLayout" Target="../slideLayouts/slideLayout79.xml"/><Relationship Id="rId6" Type="http://schemas.openxmlformats.org/officeDocument/2006/relationships/oleObject" Target="../embeddings/oleObject1.bin"/><Relationship Id="rId5" Type="http://schemas.openxmlformats.org/officeDocument/2006/relationships/image" Target="../media/image107.emf"/><Relationship Id="rId4" Type="http://schemas.openxmlformats.org/officeDocument/2006/relationships/image" Target="../media/image106.jpeg"/><Relationship Id="rId9"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9.xml"/></Relationships>
</file>

<file path=ppt/slides/_rels/slide4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cd2e.com/domaines-dexpertise/energies-renouvelables/coresol-2/" TargetMode="External"/><Relationship Id="rId7" Type="http://schemas.openxmlformats.org/officeDocument/2006/relationships/image" Target="../media/image115.png"/><Relationship Id="rId2" Type="http://schemas.openxmlformats.org/officeDocument/2006/relationships/image" Target="../media/image112.jpg"/><Relationship Id="rId1" Type="http://schemas.openxmlformats.org/officeDocument/2006/relationships/slideLayout" Target="../slideLayouts/slideLayout2.xml"/><Relationship Id="rId6" Type="http://schemas.openxmlformats.org/officeDocument/2006/relationships/hyperlink" Target="https://www.photovoltaique.info/fr/" TargetMode="External"/><Relationship Id="rId5" Type="http://schemas.openxmlformats.org/officeDocument/2006/relationships/image" Target="../media/image114.png"/><Relationship Id="rId4" Type="http://schemas.openxmlformats.org/officeDocument/2006/relationships/image" Target="../media/image113.png"/></Relationships>
</file>

<file path=ppt/slides/_rels/slide47.xml.rels><?xml version="1.0" encoding="UTF-8" standalone="yes"?>
<Relationships xmlns="http://schemas.openxmlformats.org/package/2006/relationships"><Relationship Id="rId8" Type="http://schemas.openxmlformats.org/officeDocument/2006/relationships/image" Target="../media/image120.jpeg"/><Relationship Id="rId13" Type="http://schemas.openxmlformats.org/officeDocument/2006/relationships/image" Target="../media/image12.jpeg"/><Relationship Id="rId3" Type="http://schemas.openxmlformats.org/officeDocument/2006/relationships/image" Target="../media/image116.png"/><Relationship Id="rId7" Type="http://schemas.openxmlformats.org/officeDocument/2006/relationships/image" Target="../media/image119.jpeg"/><Relationship Id="rId12" Type="http://schemas.openxmlformats.org/officeDocument/2006/relationships/image" Target="../media/image12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23.png"/><Relationship Id="rId5" Type="http://schemas.openxmlformats.org/officeDocument/2006/relationships/image" Target="../media/image118.svg"/><Relationship Id="rId15" Type="http://schemas.openxmlformats.org/officeDocument/2006/relationships/image" Target="../media/image126.jpeg"/><Relationship Id="rId10" Type="http://schemas.openxmlformats.org/officeDocument/2006/relationships/image" Target="../media/image122.jpeg"/><Relationship Id="rId4" Type="http://schemas.openxmlformats.org/officeDocument/2006/relationships/image" Target="../media/image117.png"/><Relationship Id="rId9" Type="http://schemas.openxmlformats.org/officeDocument/2006/relationships/image" Target="../media/image121.png"/><Relationship Id="rId14" Type="http://schemas.openxmlformats.org/officeDocument/2006/relationships/image" Target="../media/image125.png"/></Relationships>
</file>

<file path=ppt/slides/_rels/slide48.xml.rels><?xml version="1.0" encoding="UTF-8" standalone="yes"?>
<Relationships xmlns="http://schemas.openxmlformats.org/package/2006/relationships"><Relationship Id="rId3" Type="http://schemas.openxmlformats.org/officeDocument/2006/relationships/hyperlink" Target="https://app.livestorm.co/cd2e/coresol-quels-dispositifs-de-financement-pour-mon-projet-photovoltaique-en-2023?utm_source=Livestorm+company+pag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2.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FACE70-52D6-C448-1C3B-E00A3D8B7D32}"/>
              </a:ext>
            </a:extLst>
          </p:cNvPr>
          <p:cNvSpPr>
            <a:spLocks noGrp="1"/>
          </p:cNvSpPr>
          <p:nvPr>
            <p:ph type="ctrTitle"/>
          </p:nvPr>
        </p:nvSpPr>
        <p:spPr/>
        <p:txBody>
          <a:bodyPr>
            <a:noAutofit/>
          </a:bodyPr>
          <a:lstStyle/>
          <a:p>
            <a:r>
              <a:rPr lang="fr-FR" sz="3600">
                <a:effectLst/>
                <a:latin typeface="Calibri" panose="020F0502020204030204" pitchFamily="34" charset="0"/>
                <a:ea typeface="Calibri" panose="020F0502020204030204" pitchFamily="34" charset="0"/>
              </a:rPr>
              <a:t>Loi APER : quelques éléments de décryptage côté PV et solutions de mise en œuvre</a:t>
            </a:r>
            <a:endParaRPr lang="fr-FR" sz="3600"/>
          </a:p>
        </p:txBody>
      </p:sp>
      <p:sp>
        <p:nvSpPr>
          <p:cNvPr id="3" name="Sous-titre 2">
            <a:extLst>
              <a:ext uri="{FF2B5EF4-FFF2-40B4-BE49-F238E27FC236}">
                <a16:creationId xmlns:a16="http://schemas.microsoft.com/office/drawing/2014/main" id="{F54F0CF6-D31B-006C-D73A-C1581C3E6787}"/>
              </a:ext>
            </a:extLst>
          </p:cNvPr>
          <p:cNvSpPr>
            <a:spLocks noGrp="1"/>
          </p:cNvSpPr>
          <p:nvPr>
            <p:ph type="subTitle" idx="1"/>
          </p:nvPr>
        </p:nvSpPr>
        <p:spPr>
          <a:xfrm>
            <a:off x="918755" y="3948747"/>
            <a:ext cx="9144000" cy="629930"/>
          </a:xfrm>
        </p:spPr>
        <p:txBody>
          <a:bodyPr vert="horz" lIns="91440" tIns="45720" rIns="91440" bIns="45720" rtlCol="0" anchor="t">
            <a:noAutofit/>
          </a:bodyPr>
          <a:lstStyle/>
          <a:p>
            <a:r>
              <a:rPr lang="fr-FR" sz="1800" dirty="0">
                <a:latin typeface="Gadugi"/>
                <a:ea typeface="Gadugi"/>
              </a:rPr>
              <a:t>Rencontres de l’Eco-Transition 2023 – Loos-en-Gohelle</a:t>
            </a:r>
          </a:p>
          <a:p>
            <a:endParaRPr lang="fr-FR" sz="1800" dirty="0"/>
          </a:p>
          <a:p>
            <a:r>
              <a:rPr lang="fr-FR" sz="1800" dirty="0"/>
              <a:t>14.09.23</a:t>
            </a:r>
          </a:p>
        </p:txBody>
      </p:sp>
      <p:pic>
        <p:nvPicPr>
          <p:cNvPr id="5122" name="Picture 2" descr="Énergies renouvelables - CD2E">
            <a:extLst>
              <a:ext uri="{FF2B5EF4-FFF2-40B4-BE49-F238E27FC236}">
                <a16:creationId xmlns:a16="http://schemas.microsoft.com/office/drawing/2014/main" id="{5922D698-6E22-E48F-3E0A-E5B958B45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1180" y="6124280"/>
            <a:ext cx="914533" cy="629932"/>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11D9A124-FCF2-AF31-36A5-BC8BD7587EFD}"/>
              </a:ext>
            </a:extLst>
          </p:cNvPr>
          <p:cNvSpPr txBox="1"/>
          <p:nvPr/>
        </p:nvSpPr>
        <p:spPr>
          <a:xfrm>
            <a:off x="918755" y="4272972"/>
            <a:ext cx="1910170" cy="369332"/>
          </a:xfrm>
          <a:prstGeom prst="rect">
            <a:avLst/>
          </a:prstGeom>
          <a:solidFill>
            <a:schemeClr val="bg1"/>
          </a:solidFill>
        </p:spPr>
        <p:txBody>
          <a:bodyPr wrap="square" rtlCol="0">
            <a:spAutoFit/>
          </a:bodyPr>
          <a:lstStyle/>
          <a:p>
            <a:r>
              <a:rPr lang="fr-FR" dirty="0">
                <a:solidFill>
                  <a:srgbClr val="3AB894"/>
                </a:solidFill>
              </a:rPr>
              <a:t>15h30 &gt; 16h45</a:t>
            </a:r>
          </a:p>
        </p:txBody>
      </p:sp>
      <p:pic>
        <p:nvPicPr>
          <p:cNvPr id="5" name="Image 4">
            <a:extLst>
              <a:ext uri="{FF2B5EF4-FFF2-40B4-BE49-F238E27FC236}">
                <a16:creationId xmlns:a16="http://schemas.microsoft.com/office/drawing/2014/main" id="{AABB04C6-536A-BE55-5EF7-854435ECF957}"/>
              </a:ext>
            </a:extLst>
          </p:cNvPr>
          <p:cNvPicPr>
            <a:picLocks noChangeAspect="1"/>
          </p:cNvPicPr>
          <p:nvPr/>
        </p:nvPicPr>
        <p:blipFill rotWithShape="1">
          <a:blip r:embed="rId3">
            <a:extLst>
              <a:ext uri="{28A0092B-C50C-407E-A947-70E740481C1C}">
                <a14:useLocalDpi xmlns:a14="http://schemas.microsoft.com/office/drawing/2010/main" val="0"/>
              </a:ext>
            </a:extLst>
          </a:blip>
          <a:srcRect l="17617" t="6231" r="20675" b="11303"/>
          <a:stretch/>
        </p:blipFill>
        <p:spPr>
          <a:xfrm>
            <a:off x="6799600" y="6124281"/>
            <a:ext cx="773384" cy="629931"/>
          </a:xfrm>
          <a:prstGeom prst="rect">
            <a:avLst/>
          </a:prstGeom>
        </p:spPr>
      </p:pic>
      <p:pic>
        <p:nvPicPr>
          <p:cNvPr id="6" name="Picture 14" descr="ADEME – Green Cross France et Territoires">
            <a:extLst>
              <a:ext uri="{FF2B5EF4-FFF2-40B4-BE49-F238E27FC236}">
                <a16:creationId xmlns:a16="http://schemas.microsoft.com/office/drawing/2014/main" id="{5133C488-37B6-A6B2-BB5A-69382AA90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0696" y="6124284"/>
            <a:ext cx="644341" cy="629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939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PlaceHolder 1"/>
          <p:cNvSpPr>
            <a:spLocks noGrp="1"/>
          </p:cNvSpPr>
          <p:nvPr>
            <p:ph type="title"/>
          </p:nvPr>
        </p:nvSpPr>
        <p:spPr>
          <a:xfrm>
            <a:off x="1807560" y="259200"/>
            <a:ext cx="11231280" cy="718560"/>
          </a:xfrm>
          <a:prstGeom prst="rect">
            <a:avLst/>
          </a:prstGeom>
          <a:noFill/>
          <a:ln w="0">
            <a:noFill/>
          </a:ln>
        </p:spPr>
        <p:txBody>
          <a:bodyPr lIns="90000" tIns="45000" rIns="90000" bIns="45000" anchor="ctr">
            <a:noAutofit/>
          </a:bodyPr>
          <a:lstStyle/>
          <a:p>
            <a:pPr marL="19080">
              <a:lnSpc>
                <a:spcPct val="90000"/>
              </a:lnSpc>
              <a:buNone/>
              <a:tabLst>
                <a:tab pos="0" algn="l"/>
              </a:tabLst>
            </a:pPr>
            <a:r>
              <a:rPr lang="fr-FR" sz="3340" b="1" strike="noStrike" spc="-1">
                <a:solidFill>
                  <a:srgbClr val="000000"/>
                </a:solidFill>
                <a:latin typeface="Arial"/>
                <a:ea typeface="DejaVu Sans"/>
              </a:rPr>
              <a:t>Loi d’accélération de la production d’EnR (APER)</a:t>
            </a:r>
            <a:endParaRPr lang="fr-FR" sz="3340" b="0" strike="noStrike" spc="-1">
              <a:latin typeface="Arial"/>
            </a:endParaRPr>
          </a:p>
        </p:txBody>
      </p:sp>
      <p:sp>
        <p:nvSpPr>
          <p:cNvPr id="409" name="PlaceHolder 2"/>
          <p:cNvSpPr>
            <a:spLocks noGrp="1"/>
          </p:cNvSpPr>
          <p:nvPr>
            <p:ph/>
          </p:nvPr>
        </p:nvSpPr>
        <p:spPr>
          <a:xfrm>
            <a:off x="458139" y="1348296"/>
            <a:ext cx="10773078" cy="6733800"/>
          </a:xfrm>
          <a:prstGeom prst="rect">
            <a:avLst/>
          </a:prstGeom>
          <a:noFill/>
          <a:ln w="0">
            <a:noFill/>
          </a:ln>
        </p:spPr>
        <p:txBody>
          <a:bodyPr lIns="0" tIns="0" rIns="0" bIns="0" anchor="t">
            <a:noAutofit/>
          </a:bodyPr>
          <a:lstStyle/>
          <a:p>
            <a:pPr marL="191880" indent="-191520" algn="just">
              <a:lnSpc>
                <a:spcPct val="100000"/>
              </a:lnSpc>
              <a:spcBef>
                <a:spcPts val="1888"/>
              </a:spcBef>
              <a:spcAft>
                <a:spcPts val="1066"/>
              </a:spcAft>
              <a:buNone/>
              <a:tabLst>
                <a:tab pos="0" algn="l"/>
              </a:tabLst>
            </a:pPr>
            <a:r>
              <a:rPr lang="fr-FR" sz="1870" b="1" strike="noStrike" spc="-1" dirty="0">
                <a:solidFill>
                  <a:srgbClr val="000000"/>
                </a:solidFill>
                <a:latin typeface="Marianne"/>
                <a:ea typeface="Segoe UI"/>
              </a:rPr>
              <a:t>Les zones d’accélérations relèvent des communes</a:t>
            </a:r>
            <a:endParaRPr lang="fr-FR" sz="1870" b="0" strike="noStrike" spc="-1" dirty="0">
              <a:latin typeface="Arial"/>
            </a:endParaRPr>
          </a:p>
          <a:p>
            <a:pPr marL="576000" indent="-432000" algn="just">
              <a:lnSpc>
                <a:spcPct val="120000"/>
              </a:lnSpc>
              <a:spcBef>
                <a:spcPts val="533"/>
              </a:spcBef>
              <a:spcAft>
                <a:spcPts val="1066"/>
              </a:spcAft>
              <a:buClr>
                <a:srgbClr val="000000"/>
              </a:buClr>
              <a:buSzPct val="45000"/>
              <a:buFont typeface="Wingdings" charset="2"/>
              <a:buChar char=""/>
              <a:tabLst>
                <a:tab pos="0" algn="l"/>
              </a:tabLst>
            </a:pPr>
            <a:r>
              <a:rPr lang="fr-FR" sz="1650" b="0" strike="noStrike" spc="-1" dirty="0">
                <a:solidFill>
                  <a:srgbClr val="000000"/>
                </a:solidFill>
                <a:latin typeface="Marianne"/>
                <a:ea typeface="Segoe UI"/>
              </a:rPr>
              <a:t>« Après concertation du public selon des modalités qu'elles déterminent librement,</a:t>
            </a:r>
            <a:r>
              <a:rPr lang="fr-FR" sz="1650" b="1" strike="noStrike" spc="-1" dirty="0">
                <a:solidFill>
                  <a:srgbClr val="000000"/>
                </a:solidFill>
                <a:latin typeface="Marianne"/>
                <a:ea typeface="Segoe UI"/>
              </a:rPr>
              <a:t> les </a:t>
            </a:r>
            <a:r>
              <a:rPr lang="fr-FR" sz="1650" b="1" strike="noStrike" spc="-1" dirty="0">
                <a:solidFill>
                  <a:srgbClr val="C9211E"/>
                </a:solidFill>
                <a:latin typeface="Marianne"/>
                <a:ea typeface="Segoe UI"/>
              </a:rPr>
              <a:t>communes</a:t>
            </a:r>
            <a:r>
              <a:rPr lang="fr-FR" sz="1650" b="1" strike="noStrike" spc="-1" dirty="0">
                <a:solidFill>
                  <a:srgbClr val="000000"/>
                </a:solidFill>
                <a:latin typeface="Marianne"/>
                <a:ea typeface="Segoe UI"/>
              </a:rPr>
              <a:t> </a:t>
            </a:r>
            <a:r>
              <a:rPr lang="fr-FR" sz="1650" b="1" strike="noStrike" spc="-1" dirty="0">
                <a:solidFill>
                  <a:srgbClr val="C9211E"/>
                </a:solidFill>
                <a:latin typeface="Marianne"/>
                <a:ea typeface="Segoe UI"/>
              </a:rPr>
              <a:t>identifient</a:t>
            </a:r>
            <a:r>
              <a:rPr lang="fr-FR" sz="1650" b="0" strike="noStrike" spc="-1" dirty="0">
                <a:solidFill>
                  <a:srgbClr val="000000"/>
                </a:solidFill>
                <a:latin typeface="Marianne"/>
                <a:ea typeface="Segoe UI"/>
              </a:rPr>
              <a:t>, par </a:t>
            </a:r>
            <a:r>
              <a:rPr lang="fr-FR" sz="1650" b="1" strike="noStrike" spc="-1" dirty="0">
                <a:solidFill>
                  <a:srgbClr val="C9211E"/>
                </a:solidFill>
                <a:latin typeface="Marianne"/>
                <a:ea typeface="Segoe UI"/>
              </a:rPr>
              <a:t>délibération du conseil municipal</a:t>
            </a:r>
            <a:r>
              <a:rPr lang="fr-FR" sz="1650" b="0" strike="noStrike" spc="-1" dirty="0">
                <a:solidFill>
                  <a:srgbClr val="C9211E"/>
                </a:solidFill>
                <a:latin typeface="Marianne"/>
                <a:ea typeface="Segoe UI"/>
              </a:rPr>
              <a:t>,</a:t>
            </a:r>
            <a:r>
              <a:rPr lang="fr-FR" sz="1650" b="0" strike="noStrike" spc="-1" dirty="0">
                <a:solidFill>
                  <a:srgbClr val="000000"/>
                </a:solidFill>
                <a:latin typeface="Marianne"/>
                <a:ea typeface="Segoe UI"/>
              </a:rPr>
              <a:t> des zones d'accélération mentionnées au I du présent article et les transmettent, dans un délai de six mois à compter de la mise à disposition des informations prévues au 1° du présent II, </a:t>
            </a:r>
            <a:r>
              <a:rPr lang="fr-FR" sz="1650" b="0" strike="noStrike" spc="-1" dirty="0">
                <a:solidFill>
                  <a:srgbClr val="C9211E"/>
                </a:solidFill>
                <a:latin typeface="Marianne"/>
                <a:ea typeface="Segoe UI"/>
              </a:rPr>
              <a:t>au référent préfectoral</a:t>
            </a:r>
            <a:r>
              <a:rPr lang="fr-FR" sz="1650" b="0" strike="noStrike" spc="-1" dirty="0">
                <a:solidFill>
                  <a:srgbClr val="000000"/>
                </a:solidFill>
                <a:latin typeface="Marianne"/>
                <a:ea typeface="Segoe UI"/>
              </a:rPr>
              <a:t> mentionné à l'article L. 181-28-10 du présent code, à </a:t>
            </a:r>
            <a:r>
              <a:rPr lang="fr-FR" sz="1650" b="0" strike="noStrike" spc="-1" dirty="0">
                <a:solidFill>
                  <a:srgbClr val="C9211E"/>
                </a:solidFill>
                <a:latin typeface="Marianne"/>
                <a:ea typeface="Segoe UI"/>
              </a:rPr>
              <a:t>l'établissement public de coopération intercommunale</a:t>
            </a:r>
            <a:r>
              <a:rPr lang="fr-FR" sz="1650" b="0" strike="noStrike" spc="-1" dirty="0">
                <a:solidFill>
                  <a:srgbClr val="000000"/>
                </a:solidFill>
                <a:latin typeface="Marianne"/>
                <a:ea typeface="Segoe UI"/>
              </a:rPr>
              <a:t> dont elles sont membres et, le cas échéant, à l'établissement public mentionné à l'article L. 143-16 du code de l'urbanisme. »</a:t>
            </a:r>
            <a:endParaRPr lang="fr-FR" sz="1650" b="0" strike="noStrike" spc="-1" dirty="0">
              <a:latin typeface="Arial"/>
            </a:endParaRPr>
          </a:p>
          <a:p>
            <a:pPr marL="576000" indent="-432000" algn="just">
              <a:lnSpc>
                <a:spcPct val="120000"/>
              </a:lnSpc>
              <a:spcBef>
                <a:spcPts val="533"/>
              </a:spcBef>
              <a:spcAft>
                <a:spcPts val="1066"/>
              </a:spcAft>
              <a:buClr>
                <a:srgbClr val="000000"/>
              </a:buClr>
              <a:buSzPct val="45000"/>
              <a:buFont typeface="Wingdings" charset="2"/>
              <a:buChar char=""/>
              <a:tabLst>
                <a:tab pos="0" algn="l"/>
              </a:tabLst>
            </a:pPr>
            <a:r>
              <a:rPr lang="fr-FR" sz="1650" b="0" strike="noStrike" spc="-1" dirty="0">
                <a:solidFill>
                  <a:srgbClr val="000000"/>
                </a:solidFill>
                <a:latin typeface="Marianne"/>
                <a:ea typeface="Segoe UI"/>
              </a:rPr>
              <a:t>Publication des données par l’État le 10 mai → les communes disposent de 6 mois pour proposer les zones donc jusqu’au </a:t>
            </a:r>
            <a:r>
              <a:rPr lang="fr-FR" sz="1650" b="1" strike="noStrike" spc="-1" dirty="0">
                <a:solidFill>
                  <a:srgbClr val="000000"/>
                </a:solidFill>
                <a:latin typeface="Marianne"/>
                <a:ea typeface="Segoe UI"/>
              </a:rPr>
              <a:t>10 novembre</a:t>
            </a:r>
            <a:r>
              <a:rPr lang="fr-FR" sz="1650" b="0" strike="noStrike" spc="-1" dirty="0">
                <a:solidFill>
                  <a:srgbClr val="000000"/>
                </a:solidFill>
                <a:latin typeface="Marianne"/>
                <a:ea typeface="Segoe UI"/>
              </a:rPr>
              <a:t>. </a:t>
            </a:r>
            <a:endParaRPr lang="fr-FR" sz="1650" b="0" strike="noStrike" spc="-1" dirty="0">
              <a:latin typeface="Arial"/>
            </a:endParaRPr>
          </a:p>
          <a:p>
            <a:pPr marL="576000" indent="-432000" algn="just">
              <a:lnSpc>
                <a:spcPct val="120000"/>
              </a:lnSpc>
              <a:spcBef>
                <a:spcPts val="533"/>
              </a:spcBef>
              <a:spcAft>
                <a:spcPts val="1066"/>
              </a:spcAft>
              <a:buClr>
                <a:srgbClr val="000000"/>
              </a:buClr>
              <a:buSzPct val="45000"/>
              <a:buFont typeface="Wingdings" charset="2"/>
              <a:buChar char=""/>
              <a:tabLst>
                <a:tab pos="0" algn="l"/>
              </a:tabLst>
            </a:pPr>
            <a:r>
              <a:rPr lang="fr-FR" sz="1650" b="0" strike="noStrike" spc="-1" dirty="0">
                <a:solidFill>
                  <a:srgbClr val="000000"/>
                </a:solidFill>
                <a:latin typeface="Marianne"/>
                <a:ea typeface="Segoe UI"/>
              </a:rPr>
              <a:t>Dans les périmètres des aires protégées (L. 110-4 du code de l'environnement) + dans les périmètres des grands sites de France (L. 341-15-1 du code de l'environnement) : les communes identifient ces zones </a:t>
            </a:r>
            <a:r>
              <a:rPr lang="fr-FR" sz="1650" b="0" strike="noStrike" spc="-1" dirty="0">
                <a:solidFill>
                  <a:srgbClr val="C9211E"/>
                </a:solidFill>
                <a:latin typeface="Marianne"/>
                <a:ea typeface="Segoe UI"/>
              </a:rPr>
              <a:t>après avis du gestionnaire</a:t>
            </a:r>
            <a:r>
              <a:rPr lang="fr-FR" sz="1650" b="0" strike="noStrike" spc="-1" dirty="0">
                <a:solidFill>
                  <a:srgbClr val="000000"/>
                </a:solidFill>
                <a:latin typeface="Marianne"/>
                <a:ea typeface="Segoe UI"/>
              </a:rPr>
              <a:t>. </a:t>
            </a:r>
            <a:endParaRPr lang="fr-FR" sz="1650" b="0" strike="noStrike" spc="-1" dirty="0">
              <a:latin typeface="Arial"/>
            </a:endParaRPr>
          </a:p>
          <a:p>
            <a:pPr marL="576000" indent="-432000" algn="just">
              <a:lnSpc>
                <a:spcPct val="120000"/>
              </a:lnSpc>
              <a:spcBef>
                <a:spcPts val="533"/>
              </a:spcBef>
              <a:spcAft>
                <a:spcPts val="1066"/>
              </a:spcAft>
              <a:buClr>
                <a:srgbClr val="000000"/>
              </a:buClr>
              <a:buSzPct val="45000"/>
              <a:buFont typeface="Wingdings" charset="2"/>
              <a:buChar char=""/>
              <a:tabLst>
                <a:tab pos="0" algn="l"/>
              </a:tabLst>
            </a:pPr>
            <a:r>
              <a:rPr lang="fr-FR" sz="1650" b="0" strike="noStrike" spc="-1" dirty="0">
                <a:solidFill>
                  <a:srgbClr val="000000"/>
                </a:solidFill>
                <a:latin typeface="Marianne"/>
                <a:ea typeface="Segoe UI"/>
              </a:rPr>
              <a:t>Lorsque les communes sont intégrées en totalité ou partiellement dans le périmètre de classement d'un parc naturel régional : l'identification des zones d'accélération est réalisée en </a:t>
            </a:r>
            <a:r>
              <a:rPr lang="fr-FR" sz="1650" b="0" strike="noStrike" spc="-1" dirty="0">
                <a:solidFill>
                  <a:srgbClr val="C9211E"/>
                </a:solidFill>
                <a:latin typeface="Marianne"/>
                <a:ea typeface="Segoe UI"/>
              </a:rPr>
              <a:t>concertation avec le syndicat mixte gestionnaire du parc</a:t>
            </a:r>
            <a:r>
              <a:rPr lang="fr-FR" sz="1650" b="0" strike="noStrike" spc="-1" dirty="0">
                <a:solidFill>
                  <a:srgbClr val="000000"/>
                </a:solidFill>
                <a:latin typeface="Marianne"/>
                <a:ea typeface="Segoe UI"/>
              </a:rPr>
              <a:t> pour ce qui concerne les zones situées en son sein. </a:t>
            </a:r>
            <a:endParaRPr lang="fr-FR" sz="1650" b="0" strike="noStrike" spc="-1" dirty="0">
              <a:latin typeface="Arial"/>
            </a:endParaRPr>
          </a:p>
          <a:p>
            <a:pPr algn="just">
              <a:lnSpc>
                <a:spcPct val="100000"/>
              </a:lnSpc>
              <a:spcBef>
                <a:spcPts val="533"/>
              </a:spcBef>
              <a:spcAft>
                <a:spcPts val="1066"/>
              </a:spcAft>
              <a:buNone/>
              <a:tabLst>
                <a:tab pos="0" algn="l"/>
              </a:tabLst>
            </a:pPr>
            <a:endParaRPr lang="fr-FR" sz="1600" b="0" strike="noStrike" spc="-1" dirty="0">
              <a:latin typeface="Arial"/>
            </a:endParaRPr>
          </a:p>
          <a:p>
            <a:pPr marL="191880" indent="-191520" algn="just">
              <a:lnSpc>
                <a:spcPct val="100000"/>
              </a:lnSpc>
              <a:spcBef>
                <a:spcPts val="1888"/>
              </a:spcBef>
              <a:spcAft>
                <a:spcPts val="1066"/>
              </a:spcAft>
              <a:buNone/>
              <a:tabLst>
                <a:tab pos="0" algn="l"/>
              </a:tabLst>
            </a:pPr>
            <a:endParaRPr lang="fr-FR" sz="1600" b="0" strike="noStrike" spc="-1" dirty="0">
              <a:latin typeface="Arial"/>
            </a:endParaRPr>
          </a:p>
        </p:txBody>
      </p:sp>
      <p:pic>
        <p:nvPicPr>
          <p:cNvPr id="2" name="Picture 2" descr="DREAL Franche-Comté - Data.gouv.fr">
            <a:extLst>
              <a:ext uri="{FF2B5EF4-FFF2-40B4-BE49-F238E27FC236}">
                <a16:creationId xmlns:a16="http://schemas.microsoft.com/office/drawing/2014/main" id="{62A8CE78-E37B-3F4E-4881-7FAFA5DFE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484"/>
            <a:ext cx="1200812" cy="120081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3">
            <a:extLst>
              <a:ext uri="{FF2B5EF4-FFF2-40B4-BE49-F238E27FC236}">
                <a16:creationId xmlns:a16="http://schemas.microsoft.com/office/drawing/2014/main" id="{500BF061-73C0-3349-0DE4-D7B519124B42}"/>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54B0F7-55DD-40D6-B7F4-70B586885C0B}" type="slidenum">
              <a:rPr lang="fr-FR" sz="1200" smtClean="0">
                <a:solidFill>
                  <a:schemeClr val="tx1">
                    <a:lumMod val="50000"/>
                    <a:lumOff val="50000"/>
                  </a:schemeClr>
                </a:solidFill>
              </a:rPr>
              <a:pPr algn="r"/>
              <a:t>10</a:t>
            </a:fld>
            <a:endParaRPr lang="fr-FR" sz="1200">
              <a:solidFill>
                <a:schemeClr val="tx1">
                  <a:lumMod val="50000"/>
                  <a:lumOff val="5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Espace réservé du contenu 1"/>
          <p:cNvSpPr/>
          <p:nvPr/>
        </p:nvSpPr>
        <p:spPr>
          <a:xfrm>
            <a:off x="1969920" y="3087360"/>
            <a:ext cx="11161440" cy="41076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sp>
        <p:nvSpPr>
          <p:cNvPr id="411" name="Espace réservé du contenu 3"/>
          <p:cNvSpPr/>
          <p:nvPr/>
        </p:nvSpPr>
        <p:spPr>
          <a:xfrm>
            <a:off x="369720" y="1044000"/>
            <a:ext cx="11981520" cy="52718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sp>
        <p:nvSpPr>
          <p:cNvPr id="412" name="AutoShape 2"/>
          <p:cNvSpPr/>
          <p:nvPr/>
        </p:nvSpPr>
        <p:spPr>
          <a:xfrm>
            <a:off x="155160" y="90360"/>
            <a:ext cx="426600" cy="283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sp>
        <p:nvSpPr>
          <p:cNvPr id="413" name="Rectangle 1"/>
          <p:cNvSpPr/>
          <p:nvPr/>
        </p:nvSpPr>
        <p:spPr>
          <a:xfrm>
            <a:off x="497854" y="1530816"/>
            <a:ext cx="11324426" cy="4365205"/>
          </a:xfrm>
          <a:prstGeom prst="rect">
            <a:avLst/>
          </a:prstGeom>
          <a:noFill/>
          <a:ln w="0">
            <a:noFill/>
          </a:ln>
        </p:spPr>
        <p:style>
          <a:lnRef idx="0">
            <a:scrgbClr r="0" g="0" b="0"/>
          </a:lnRef>
          <a:fillRef idx="0">
            <a:scrgbClr r="0" g="0" b="0"/>
          </a:fillRef>
          <a:effectRef idx="0">
            <a:scrgbClr r="0" g="0" b="0"/>
          </a:effectRef>
          <a:fontRef idx="minor"/>
        </p:style>
        <p:txBody>
          <a:bodyPr wrap="square" lIns="119880" tIns="60120" rIns="119880" bIns="60120" anchor="t">
            <a:spAutoFit/>
          </a:bodyPr>
          <a:lstStyle/>
          <a:p>
            <a:pPr algn="just">
              <a:lnSpc>
                <a:spcPct val="120000"/>
              </a:lnSpc>
              <a:buNone/>
            </a:pPr>
            <a:r>
              <a:rPr lang="fr-FR" sz="1650" b="1" strike="noStrike" spc="-1" dirty="0">
                <a:solidFill>
                  <a:srgbClr val="000000"/>
                </a:solidFill>
                <a:latin typeface="Marianne"/>
                <a:ea typeface="DejaVu Sans"/>
              </a:rPr>
              <a:t>Ces zones sont indicatives</a:t>
            </a:r>
            <a:r>
              <a:rPr lang="fr-FR" sz="1650" b="0" strike="noStrike" spc="-1" dirty="0">
                <a:solidFill>
                  <a:srgbClr val="000000"/>
                </a:solidFill>
                <a:latin typeface="Marianne"/>
                <a:ea typeface="DejaVu Sans"/>
              </a:rPr>
              <a:t>. Elles témoignent de la volonté politique des communes mais </a:t>
            </a:r>
            <a:r>
              <a:rPr lang="fr-FR" sz="1650" b="1" u="sng" strike="noStrike" spc="-1" dirty="0">
                <a:solidFill>
                  <a:srgbClr val="000000"/>
                </a:solidFill>
                <a:uFillTx/>
                <a:latin typeface="Marianne"/>
                <a:ea typeface="DejaVu Sans"/>
              </a:rPr>
              <a:t>ne sont  pas des zones exclusives</a:t>
            </a:r>
            <a:r>
              <a:rPr lang="fr-FR" sz="1650" b="0" strike="noStrike" spc="-1" dirty="0">
                <a:solidFill>
                  <a:srgbClr val="000000"/>
                </a:solidFill>
                <a:latin typeface="Marianne"/>
                <a:ea typeface="DejaVu Sans"/>
              </a:rPr>
              <a:t>. Des projets peuvent donc être autorisés en dehors de ces zones. Le fait qu’un projet ne soit pas établi dans une zone d’accélération ou que le zonage ne soit pas encore défini sur un territoire donné </a:t>
            </a:r>
            <a:r>
              <a:rPr lang="fr-FR" sz="1650" b="0" u="sng" strike="noStrike" spc="-1" dirty="0">
                <a:solidFill>
                  <a:srgbClr val="000000"/>
                </a:solidFill>
                <a:uFillTx/>
                <a:latin typeface="Marianne"/>
                <a:ea typeface="DejaVu Sans"/>
              </a:rPr>
              <a:t>ne peut en aucun cas induire de l’attentisme dans son instruction </a:t>
            </a:r>
            <a:r>
              <a:rPr lang="fr-FR" sz="1650" b="0" strike="noStrike" spc="-1" dirty="0">
                <a:solidFill>
                  <a:srgbClr val="000000"/>
                </a:solidFill>
                <a:latin typeface="Marianne"/>
                <a:ea typeface="DejaVu Sans"/>
              </a:rPr>
              <a:t>ou la délivrance de son autorisation environnementale</a:t>
            </a:r>
            <a:endParaRPr lang="fr-FR" sz="1650" b="0" strike="noStrike" spc="-1" dirty="0">
              <a:latin typeface="Arial"/>
            </a:endParaRPr>
          </a:p>
          <a:p>
            <a:pPr algn="just">
              <a:lnSpc>
                <a:spcPct val="120000"/>
              </a:lnSpc>
              <a:buNone/>
            </a:pPr>
            <a:endParaRPr lang="fr-FR" sz="1650" b="0" strike="noStrike" spc="-1" dirty="0">
              <a:latin typeface="Arial"/>
            </a:endParaRPr>
          </a:p>
          <a:p>
            <a:pPr algn="just">
              <a:lnSpc>
                <a:spcPct val="120000"/>
              </a:lnSpc>
              <a:buNone/>
            </a:pPr>
            <a:endParaRPr lang="fr-FR" sz="1650" b="0" strike="noStrike" spc="-1" dirty="0">
              <a:latin typeface="Arial"/>
            </a:endParaRPr>
          </a:p>
          <a:p>
            <a:pPr>
              <a:lnSpc>
                <a:spcPct val="120000"/>
              </a:lnSpc>
              <a:buNone/>
            </a:pPr>
            <a:r>
              <a:rPr lang="fr-FR" sz="1650" b="0" strike="noStrike" spc="-1" dirty="0">
                <a:solidFill>
                  <a:srgbClr val="000000"/>
                </a:solidFill>
                <a:latin typeface="Marianne"/>
                <a:ea typeface="DejaVu Sans"/>
              </a:rPr>
              <a:t>Des mécanismes financiers incitatifs pourront être introduits pour encourager les développeurs à se diriger vers ces terrains préférentiels pour les communes, en plus de l’avantage pour eux de savoir que leurs projets sont attendus positivement par les élus locaux :</a:t>
            </a:r>
            <a:endParaRPr lang="fr-FR" sz="1650" b="0" strike="noStrike" spc="-1" dirty="0">
              <a:latin typeface="Arial"/>
            </a:endParaRPr>
          </a:p>
          <a:p>
            <a:pPr marL="990720" lvl="1" indent="-381240" algn="just">
              <a:lnSpc>
                <a:spcPct val="120000"/>
              </a:lnSpc>
              <a:buClr>
                <a:srgbClr val="000000"/>
              </a:buClr>
              <a:buFont typeface="StarSymbol"/>
              <a:buChar char="-"/>
            </a:pPr>
            <a:r>
              <a:rPr lang="fr-FR" sz="1650" b="0" strike="noStrike" spc="-1" dirty="0">
                <a:solidFill>
                  <a:srgbClr val="000000"/>
                </a:solidFill>
                <a:latin typeface="Marianne"/>
                <a:ea typeface="DejaVu Sans"/>
              </a:rPr>
              <a:t>Des </a:t>
            </a:r>
            <a:r>
              <a:rPr lang="fr-FR" sz="1650" b="1" strike="noStrike" spc="-1" dirty="0">
                <a:solidFill>
                  <a:srgbClr val="000000"/>
                </a:solidFill>
                <a:latin typeface="Marianne"/>
                <a:ea typeface="DejaVu Sans"/>
              </a:rPr>
              <a:t>bonus dans les appels d’offres</a:t>
            </a:r>
            <a:r>
              <a:rPr lang="fr-FR" sz="1650" b="0" strike="noStrike" spc="-1" dirty="0">
                <a:solidFill>
                  <a:srgbClr val="000000"/>
                </a:solidFill>
                <a:latin typeface="Marianne"/>
                <a:ea typeface="DejaVu Sans"/>
              </a:rPr>
              <a:t> pour les projets se développant sur ces zones</a:t>
            </a:r>
            <a:endParaRPr lang="fr-FR" sz="1650" b="0" strike="noStrike" spc="-1" dirty="0">
              <a:latin typeface="Arial"/>
            </a:endParaRPr>
          </a:p>
          <a:p>
            <a:pPr marL="990720" lvl="1" indent="-381240" algn="just">
              <a:lnSpc>
                <a:spcPct val="120000"/>
              </a:lnSpc>
              <a:buClr>
                <a:srgbClr val="000000"/>
              </a:buClr>
              <a:buFont typeface="StarSymbol"/>
              <a:buChar char="-"/>
            </a:pPr>
            <a:r>
              <a:rPr lang="fr-FR" sz="1650" b="0" strike="noStrike" spc="-1" dirty="0">
                <a:solidFill>
                  <a:srgbClr val="000000"/>
                </a:solidFill>
                <a:latin typeface="Marianne"/>
                <a:ea typeface="DejaVu Sans"/>
              </a:rPr>
              <a:t>Une modulation tarifaire afin de prendre en compte le productible pouvant être plus faible sur ces zones</a:t>
            </a:r>
            <a:endParaRPr lang="fr-FR" sz="1650" b="0" strike="noStrike" spc="-1" dirty="0">
              <a:latin typeface="Arial"/>
            </a:endParaRPr>
          </a:p>
          <a:p>
            <a:pPr algn="just">
              <a:lnSpc>
                <a:spcPct val="120000"/>
              </a:lnSpc>
              <a:buNone/>
            </a:pPr>
            <a:endParaRPr lang="fr-FR" sz="1650" b="0" strike="noStrike" spc="-1" dirty="0">
              <a:latin typeface="Arial"/>
            </a:endParaRPr>
          </a:p>
          <a:p>
            <a:pPr algn="just">
              <a:lnSpc>
                <a:spcPct val="120000"/>
              </a:lnSpc>
              <a:buNone/>
            </a:pPr>
            <a:r>
              <a:rPr lang="fr-FR" sz="1650" b="1" strike="noStrike" spc="-1" dirty="0">
                <a:solidFill>
                  <a:srgbClr val="000000"/>
                </a:solidFill>
                <a:latin typeface="Marianne"/>
                <a:ea typeface="DejaVu Sans"/>
              </a:rPr>
              <a:t>Pour les projets se développant </a:t>
            </a:r>
            <a:r>
              <a:rPr lang="fr-FR" sz="1650" b="1" u="sng" strike="noStrike" spc="-1" dirty="0">
                <a:solidFill>
                  <a:srgbClr val="000000"/>
                </a:solidFill>
                <a:uFillTx/>
                <a:latin typeface="Marianne"/>
                <a:ea typeface="DejaVu Sans"/>
              </a:rPr>
              <a:t>hors de ces zones</a:t>
            </a:r>
            <a:r>
              <a:rPr lang="fr-FR" sz="1650" b="1" strike="noStrike" spc="-1" dirty="0">
                <a:solidFill>
                  <a:srgbClr val="000000"/>
                </a:solidFill>
                <a:latin typeface="Marianne"/>
                <a:ea typeface="DejaVu Sans"/>
              </a:rPr>
              <a:t>, un comité de projet sera obligatoire</a:t>
            </a:r>
            <a:r>
              <a:rPr lang="fr-FR" sz="1650" b="0" strike="noStrike" spc="-1" dirty="0">
                <a:solidFill>
                  <a:srgbClr val="000000"/>
                </a:solidFill>
                <a:latin typeface="Marianne"/>
                <a:ea typeface="DejaVu Sans"/>
              </a:rPr>
              <a:t>. Il sera organisé par le porteur du projet, à ses frais. (article L211-9 du code de l’énergie, application à partir de septembre 2023)</a:t>
            </a:r>
            <a:endParaRPr lang="fr-FR" sz="1650" b="0" strike="noStrike" spc="-1" dirty="0">
              <a:latin typeface="Arial"/>
            </a:endParaRPr>
          </a:p>
        </p:txBody>
      </p:sp>
      <p:sp>
        <p:nvSpPr>
          <p:cNvPr id="414" name="Titre 7"/>
          <p:cNvSpPr/>
          <p:nvPr/>
        </p:nvSpPr>
        <p:spPr>
          <a:xfrm>
            <a:off x="1799640" y="288000"/>
            <a:ext cx="10085040" cy="573480"/>
          </a:xfrm>
          <a:prstGeom prst="rect">
            <a:avLst/>
          </a:prstGeom>
          <a:solidFill>
            <a:srgbClr val="FFFFFF"/>
          </a:solidFill>
          <a:ln w="0">
            <a:solidFill>
              <a:srgbClr val="FFFFFF"/>
            </a:solidFill>
          </a:ln>
        </p:spPr>
        <p:style>
          <a:lnRef idx="0">
            <a:scrgbClr r="0" g="0" b="0"/>
          </a:lnRef>
          <a:fillRef idx="0">
            <a:scrgbClr r="0" g="0" b="0"/>
          </a:fillRef>
          <a:effectRef idx="0">
            <a:scrgbClr r="0" g="0" b="0"/>
          </a:effectRef>
          <a:fontRef idx="minor"/>
        </p:style>
        <p:txBody>
          <a:bodyPr lIns="0" tIns="0" rIns="0" bIns="0" anchor="t">
            <a:noAutofit/>
          </a:bodyPr>
          <a:lstStyle/>
          <a:p>
            <a:pPr marL="19080">
              <a:lnSpc>
                <a:spcPct val="90000"/>
              </a:lnSpc>
              <a:buNone/>
              <a:tabLst>
                <a:tab pos="0" algn="l"/>
              </a:tabLst>
            </a:pPr>
            <a:r>
              <a:rPr lang="fr-FR" sz="3340" b="1" strike="noStrike" spc="-1">
                <a:solidFill>
                  <a:srgbClr val="000000"/>
                </a:solidFill>
                <a:latin typeface="Arial"/>
                <a:ea typeface="DejaVu Sans"/>
              </a:rPr>
              <a:t>Loi d’accélération de la production d’EnR (APER)</a:t>
            </a:r>
            <a:endParaRPr lang="fr-FR" sz="3340" b="0" strike="noStrike" spc="-1">
              <a:latin typeface="Arial"/>
            </a:endParaRPr>
          </a:p>
        </p:txBody>
      </p:sp>
      <p:pic>
        <p:nvPicPr>
          <p:cNvPr id="2" name="Picture 2" descr="DREAL Franche-Comté - Data.gouv.fr">
            <a:extLst>
              <a:ext uri="{FF2B5EF4-FFF2-40B4-BE49-F238E27FC236}">
                <a16:creationId xmlns:a16="http://schemas.microsoft.com/office/drawing/2014/main" id="{EF1830E6-2E03-CE81-F598-F499FE084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7484"/>
            <a:ext cx="1200812" cy="120081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3">
            <a:extLst>
              <a:ext uri="{FF2B5EF4-FFF2-40B4-BE49-F238E27FC236}">
                <a16:creationId xmlns:a16="http://schemas.microsoft.com/office/drawing/2014/main" id="{A1C3606C-8324-5083-A740-EEA516BDE229}"/>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54B0F7-55DD-40D6-B7F4-70B586885C0B}" type="slidenum">
              <a:rPr lang="fr-FR" sz="1200" smtClean="0">
                <a:solidFill>
                  <a:schemeClr val="tx1">
                    <a:lumMod val="50000"/>
                    <a:lumOff val="50000"/>
                  </a:schemeClr>
                </a:solidFill>
              </a:rPr>
              <a:pPr algn="r"/>
              <a:t>11</a:t>
            </a:fld>
            <a:endParaRPr lang="fr-FR" sz="1200">
              <a:solidFill>
                <a:schemeClr val="tx1">
                  <a:lumMod val="50000"/>
                  <a:lumOff val="5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p:cNvSpPr>
          <p:nvPr>
            <p:ph type="title"/>
          </p:nvPr>
        </p:nvSpPr>
        <p:spPr>
          <a:xfrm>
            <a:off x="1808280" y="259560"/>
            <a:ext cx="11231280" cy="718560"/>
          </a:xfrm>
          <a:prstGeom prst="rect">
            <a:avLst/>
          </a:prstGeom>
          <a:noFill/>
          <a:ln w="0">
            <a:noFill/>
          </a:ln>
        </p:spPr>
        <p:txBody>
          <a:bodyPr lIns="90000" tIns="45000" rIns="90000" bIns="45000" anchor="ctr">
            <a:noAutofit/>
          </a:bodyPr>
          <a:lstStyle/>
          <a:p>
            <a:pPr marL="19080">
              <a:lnSpc>
                <a:spcPct val="90000"/>
              </a:lnSpc>
              <a:buNone/>
              <a:tabLst>
                <a:tab pos="0" algn="l"/>
              </a:tabLst>
            </a:pPr>
            <a:r>
              <a:rPr lang="fr-FR" sz="3340" b="1" strike="noStrike" spc="-1">
                <a:solidFill>
                  <a:srgbClr val="000000"/>
                </a:solidFill>
                <a:latin typeface="Arial"/>
                <a:ea typeface="DejaVu Sans"/>
              </a:rPr>
              <a:t>Loi d’accélération de la production d’EnR (APER)</a:t>
            </a:r>
            <a:endParaRPr lang="fr-FR" sz="3340" b="0" strike="noStrike" spc="-1">
              <a:latin typeface="Arial"/>
            </a:endParaRPr>
          </a:p>
        </p:txBody>
      </p:sp>
      <p:sp>
        <p:nvSpPr>
          <p:cNvPr id="416" name="PlaceHolder 2"/>
          <p:cNvSpPr>
            <a:spLocks noGrp="1"/>
          </p:cNvSpPr>
          <p:nvPr>
            <p:ph/>
          </p:nvPr>
        </p:nvSpPr>
        <p:spPr>
          <a:xfrm>
            <a:off x="410024" y="1482464"/>
            <a:ext cx="11231280" cy="6733800"/>
          </a:xfrm>
          <a:prstGeom prst="rect">
            <a:avLst/>
          </a:prstGeom>
          <a:noFill/>
          <a:ln w="0">
            <a:noFill/>
          </a:ln>
        </p:spPr>
        <p:txBody>
          <a:bodyPr lIns="0" tIns="0" rIns="0" bIns="0" anchor="t">
            <a:noAutofit/>
          </a:bodyPr>
          <a:lstStyle/>
          <a:p>
            <a:pPr marL="191880" indent="-191520" algn="just">
              <a:lnSpc>
                <a:spcPct val="100000"/>
              </a:lnSpc>
              <a:spcBef>
                <a:spcPts val="1888"/>
              </a:spcBef>
              <a:spcAft>
                <a:spcPts val="1066"/>
              </a:spcAft>
              <a:buNone/>
              <a:tabLst>
                <a:tab pos="0" algn="l"/>
              </a:tabLst>
            </a:pPr>
            <a:r>
              <a:rPr lang="fr-FR" sz="1870" b="1" strike="noStrike" spc="-1" dirty="0">
                <a:solidFill>
                  <a:srgbClr val="000000"/>
                </a:solidFill>
                <a:latin typeface="Marianne"/>
                <a:ea typeface="Segoe UI"/>
              </a:rPr>
              <a:t>Et les EPCI ? </a:t>
            </a:r>
            <a:endParaRPr lang="fr-FR" sz="1870" b="0" strike="noStrike" spc="-1" dirty="0">
              <a:latin typeface="Arial"/>
            </a:endParaRPr>
          </a:p>
          <a:p>
            <a:pPr marL="576000" indent="-432000" algn="just">
              <a:lnSpc>
                <a:spcPct val="120000"/>
              </a:lnSpc>
              <a:spcBef>
                <a:spcPts val="533"/>
              </a:spcBef>
              <a:spcAft>
                <a:spcPts val="1066"/>
              </a:spcAft>
              <a:buClr>
                <a:srgbClr val="000000"/>
              </a:buClr>
              <a:buSzPct val="45000"/>
              <a:buFont typeface="Wingdings" charset="2"/>
              <a:buChar char=""/>
              <a:tabLst>
                <a:tab pos="0" algn="l"/>
              </a:tabLst>
            </a:pPr>
            <a:r>
              <a:rPr lang="fr-FR" sz="1650" b="1" strike="noStrike" spc="-1" dirty="0">
                <a:solidFill>
                  <a:srgbClr val="000000"/>
                </a:solidFill>
                <a:latin typeface="Marianne"/>
                <a:ea typeface="Segoe UI"/>
              </a:rPr>
              <a:t>Un débat au sein de l’EPCI sur la cohérence des zones </a:t>
            </a:r>
            <a:r>
              <a:rPr lang="fr-FR" sz="1650" b="0" strike="noStrike" spc="-1" dirty="0">
                <a:solidFill>
                  <a:srgbClr val="000000"/>
                </a:solidFill>
                <a:latin typeface="Marianne"/>
                <a:ea typeface="Segoe UI"/>
              </a:rPr>
              <a:t>: « Dans le délai de six mois mentionné au premier alinéa du présent 2°, </a:t>
            </a:r>
            <a:r>
              <a:rPr lang="fr-FR" sz="1650" b="0" strike="noStrike" spc="-1" dirty="0">
                <a:solidFill>
                  <a:srgbClr val="C9211E"/>
                </a:solidFill>
                <a:latin typeface="Marianne"/>
                <a:ea typeface="Segoe UI"/>
              </a:rPr>
              <a:t>un débat se tient </a:t>
            </a:r>
            <a:r>
              <a:rPr lang="fr-FR" sz="1650" b="0" strike="noStrike" spc="-1" dirty="0">
                <a:solidFill>
                  <a:srgbClr val="000000"/>
                </a:solidFill>
                <a:latin typeface="Marianne"/>
                <a:ea typeface="Segoe UI"/>
              </a:rPr>
              <a:t>au sein de l'organe délibérant de l'établissement public de coopération intercommunale sur </a:t>
            </a:r>
            <a:r>
              <a:rPr lang="fr-FR" sz="1650" b="0" strike="noStrike" spc="-1" dirty="0">
                <a:solidFill>
                  <a:srgbClr val="C9211E"/>
                </a:solidFill>
                <a:latin typeface="Marianne"/>
                <a:ea typeface="Segoe UI"/>
              </a:rPr>
              <a:t>la cohérence des zones d'accélération identifiées avec le projet du territoire</a:t>
            </a:r>
            <a:r>
              <a:rPr lang="fr-FR" sz="1650" b="0" strike="noStrike" spc="-1" dirty="0">
                <a:solidFill>
                  <a:srgbClr val="000000"/>
                </a:solidFill>
                <a:latin typeface="Marianne"/>
                <a:ea typeface="Segoe UI"/>
              </a:rPr>
              <a:t> »</a:t>
            </a:r>
            <a:endParaRPr lang="fr-FR" sz="1650" b="0" strike="noStrike" spc="-1" dirty="0">
              <a:latin typeface="Arial"/>
            </a:endParaRPr>
          </a:p>
          <a:p>
            <a:pPr algn="just">
              <a:lnSpc>
                <a:spcPct val="120000"/>
              </a:lnSpc>
              <a:spcBef>
                <a:spcPts val="533"/>
              </a:spcBef>
              <a:spcAft>
                <a:spcPts val="1066"/>
              </a:spcAft>
              <a:buNone/>
              <a:tabLst>
                <a:tab pos="0" algn="l"/>
              </a:tabLst>
            </a:pPr>
            <a:endParaRPr lang="fr-FR" sz="1650" b="0" strike="noStrike" spc="-1" dirty="0">
              <a:latin typeface="Arial"/>
            </a:endParaRPr>
          </a:p>
          <a:p>
            <a:pPr marL="576000" indent="-432000" algn="just">
              <a:lnSpc>
                <a:spcPct val="120000"/>
              </a:lnSpc>
              <a:spcBef>
                <a:spcPts val="533"/>
              </a:spcBef>
              <a:spcAft>
                <a:spcPts val="1066"/>
              </a:spcAft>
              <a:buClr>
                <a:srgbClr val="000000"/>
              </a:buClr>
              <a:buSzPct val="45000"/>
              <a:buFont typeface="Wingdings" charset="2"/>
              <a:buChar char=""/>
              <a:tabLst>
                <a:tab pos="0" algn="l"/>
              </a:tabLst>
            </a:pPr>
            <a:r>
              <a:rPr lang="fr-FR" sz="1650" b="1" strike="noStrike" spc="-1" dirty="0">
                <a:solidFill>
                  <a:srgbClr val="000000"/>
                </a:solidFill>
                <a:latin typeface="Marianne"/>
                <a:ea typeface="Segoe UI"/>
              </a:rPr>
              <a:t>Une consultation du référent unique</a:t>
            </a:r>
            <a:r>
              <a:rPr lang="fr-FR" sz="1650" b="0" strike="noStrike" spc="-1" dirty="0">
                <a:solidFill>
                  <a:srgbClr val="000000"/>
                </a:solidFill>
                <a:latin typeface="Marianne"/>
                <a:ea typeface="Segoe UI"/>
              </a:rPr>
              <a:t> : « 3° Après l'expiration du délai mentionné au 2° du présent II, le référent préfectoral arrête, dans les conditions prévues au III du présent article, la cartographie des zones d'accélération identifiées en application du 2° du présent II et transmet cette cartographie pour avis au comité régional de l'énergie ou à l'organe en tenant lieu. </a:t>
            </a:r>
            <a:r>
              <a:rPr lang="fr-FR" sz="1650" b="0" strike="noStrike" spc="-1" dirty="0">
                <a:solidFill>
                  <a:srgbClr val="C9211E"/>
                </a:solidFill>
                <a:latin typeface="Marianne"/>
                <a:ea typeface="Segoe UI"/>
              </a:rPr>
              <a:t>Le référent préfectoral consulte, au sein d'une conférence territoriale, les établissements publics mentionnés à l'article L. 143-16 du code de l'urbanisme et les établissements publics de coopération intercommunale. </a:t>
            </a:r>
            <a:endParaRPr lang="fr-FR" sz="1650" b="0" strike="noStrike" spc="-1" dirty="0">
              <a:latin typeface="Arial"/>
            </a:endParaRPr>
          </a:p>
          <a:p>
            <a:pPr marL="191880" indent="-191520" algn="just">
              <a:lnSpc>
                <a:spcPct val="100000"/>
              </a:lnSpc>
              <a:spcBef>
                <a:spcPts val="1888"/>
              </a:spcBef>
              <a:spcAft>
                <a:spcPts val="1066"/>
              </a:spcAft>
              <a:buNone/>
              <a:tabLst>
                <a:tab pos="0" algn="l"/>
              </a:tabLst>
            </a:pPr>
            <a:endParaRPr lang="fr-FR" sz="1600" b="0" strike="noStrike" spc="-1" dirty="0">
              <a:latin typeface="Arial"/>
            </a:endParaRPr>
          </a:p>
          <a:p>
            <a:pPr marL="191880" indent="-191520" algn="just">
              <a:lnSpc>
                <a:spcPct val="100000"/>
              </a:lnSpc>
              <a:spcBef>
                <a:spcPts val="1888"/>
              </a:spcBef>
              <a:spcAft>
                <a:spcPts val="1066"/>
              </a:spcAft>
              <a:buNone/>
              <a:tabLst>
                <a:tab pos="0" algn="l"/>
              </a:tabLst>
            </a:pPr>
            <a:endParaRPr lang="fr-FR" sz="1600" b="0" strike="noStrike" spc="-1" dirty="0">
              <a:latin typeface="Arial"/>
            </a:endParaRPr>
          </a:p>
        </p:txBody>
      </p:sp>
      <p:pic>
        <p:nvPicPr>
          <p:cNvPr id="2" name="Picture 2" descr="DREAL Franche-Comté - Data.gouv.fr">
            <a:extLst>
              <a:ext uri="{FF2B5EF4-FFF2-40B4-BE49-F238E27FC236}">
                <a16:creationId xmlns:a16="http://schemas.microsoft.com/office/drawing/2014/main" id="{17693CFA-3217-6D98-D54E-6085257D4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484"/>
            <a:ext cx="1200812" cy="120081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3">
            <a:extLst>
              <a:ext uri="{FF2B5EF4-FFF2-40B4-BE49-F238E27FC236}">
                <a16:creationId xmlns:a16="http://schemas.microsoft.com/office/drawing/2014/main" id="{B9D7F3E9-FF56-C249-A48C-EB0C9B5350A4}"/>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54B0F7-55DD-40D6-B7F4-70B586885C0B}" type="slidenum">
              <a:rPr lang="fr-FR" sz="1200" smtClean="0">
                <a:solidFill>
                  <a:schemeClr val="tx1">
                    <a:lumMod val="50000"/>
                    <a:lumOff val="50000"/>
                  </a:schemeClr>
                </a:solidFill>
              </a:rPr>
              <a:pPr algn="r"/>
              <a:t>12</a:t>
            </a:fld>
            <a:endParaRPr lang="fr-FR" sz="1200">
              <a:solidFill>
                <a:schemeClr val="tx1">
                  <a:lumMod val="50000"/>
                  <a:lumOff val="50000"/>
                </a:schemeClr>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Espace réservé du contenu 4"/>
          <p:cNvSpPr/>
          <p:nvPr/>
        </p:nvSpPr>
        <p:spPr>
          <a:xfrm>
            <a:off x="1969920" y="3087360"/>
            <a:ext cx="11161440" cy="41076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sp>
        <p:nvSpPr>
          <p:cNvPr id="418" name="Titre 8"/>
          <p:cNvSpPr/>
          <p:nvPr/>
        </p:nvSpPr>
        <p:spPr>
          <a:xfrm>
            <a:off x="1995840" y="455040"/>
            <a:ext cx="10099440" cy="573480"/>
          </a:xfrm>
          <a:prstGeom prst="rect">
            <a:avLst/>
          </a:prstGeom>
          <a:solidFill>
            <a:srgbClr val="FFFFFF"/>
          </a:solidFill>
          <a:ln w="0">
            <a:solidFill>
              <a:srgbClr val="FFFFFF"/>
            </a:solidFill>
          </a:ln>
        </p:spPr>
        <p:style>
          <a:lnRef idx="0">
            <a:scrgbClr r="0" g="0" b="0"/>
          </a:lnRef>
          <a:fillRef idx="0">
            <a:scrgbClr r="0" g="0" b="0"/>
          </a:fillRef>
          <a:effectRef idx="0">
            <a:scrgbClr r="0" g="0" b="0"/>
          </a:effectRef>
          <a:fontRef idx="minor"/>
        </p:style>
        <p:txBody>
          <a:bodyPr lIns="0" tIns="0" rIns="0" bIns="0" anchor="t">
            <a:noAutofit/>
          </a:bodyPr>
          <a:lstStyle/>
          <a:p>
            <a:pPr>
              <a:lnSpc>
                <a:spcPct val="90000"/>
              </a:lnSpc>
              <a:buNone/>
            </a:pPr>
            <a:r>
              <a:rPr lang="fr-FR" sz="2400" b="1" strike="noStrike" spc="-1">
                <a:solidFill>
                  <a:srgbClr val="000000"/>
                </a:solidFill>
                <a:latin typeface="Marianne"/>
                <a:ea typeface="DejaVu Sans"/>
              </a:rPr>
              <a:t>Loi APER : Référent préfectoral unique</a:t>
            </a:r>
            <a:endParaRPr lang="fr-FR" sz="2400" b="0" strike="noStrike" spc="-1">
              <a:latin typeface="Arial"/>
            </a:endParaRPr>
          </a:p>
        </p:txBody>
      </p:sp>
      <p:sp>
        <p:nvSpPr>
          <p:cNvPr id="419" name="Espace réservé du contenu 2"/>
          <p:cNvSpPr/>
          <p:nvPr/>
        </p:nvSpPr>
        <p:spPr>
          <a:xfrm>
            <a:off x="369720" y="1044000"/>
            <a:ext cx="11981520" cy="527184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sp>
        <p:nvSpPr>
          <p:cNvPr id="420" name="AutoShape 3"/>
          <p:cNvSpPr/>
          <p:nvPr/>
        </p:nvSpPr>
        <p:spPr>
          <a:xfrm>
            <a:off x="155160" y="90360"/>
            <a:ext cx="426600" cy="283680"/>
          </a:xfrm>
          <a:prstGeom prst="rect">
            <a:avLst/>
          </a:prstGeom>
          <a:noFill/>
          <a:ln w="0">
            <a:noFill/>
          </a:ln>
        </p:spPr>
        <p:style>
          <a:lnRef idx="0">
            <a:scrgbClr r="0" g="0" b="0"/>
          </a:lnRef>
          <a:fillRef idx="0">
            <a:scrgbClr r="0" g="0" b="0"/>
          </a:fillRef>
          <a:effectRef idx="0">
            <a:scrgbClr r="0" g="0" b="0"/>
          </a:effectRef>
          <a:fontRef idx="minor"/>
        </p:style>
        <p:txBody>
          <a:bodyPr/>
          <a:lstStyle/>
          <a:p>
            <a:endParaRPr lang="fr-FR"/>
          </a:p>
        </p:txBody>
      </p:sp>
      <p:sp>
        <p:nvSpPr>
          <p:cNvPr id="421" name="Rectangle 3"/>
          <p:cNvSpPr/>
          <p:nvPr/>
        </p:nvSpPr>
        <p:spPr>
          <a:xfrm>
            <a:off x="155160" y="1405420"/>
            <a:ext cx="11788140" cy="4781151"/>
          </a:xfrm>
          <a:prstGeom prst="rect">
            <a:avLst/>
          </a:prstGeom>
          <a:noFill/>
          <a:ln w="0">
            <a:noFill/>
          </a:ln>
        </p:spPr>
        <p:style>
          <a:lnRef idx="0">
            <a:scrgbClr r="0" g="0" b="0"/>
          </a:lnRef>
          <a:fillRef idx="0">
            <a:scrgbClr r="0" g="0" b="0"/>
          </a:fillRef>
          <a:effectRef idx="0">
            <a:scrgbClr r="0" g="0" b="0"/>
          </a:effectRef>
          <a:fontRef idx="minor"/>
        </p:style>
        <p:txBody>
          <a:bodyPr wrap="square" lIns="119880" tIns="60120" rIns="119880" bIns="60120" anchor="t">
            <a:spAutoFit/>
          </a:bodyPr>
          <a:lstStyle/>
          <a:p>
            <a:pPr>
              <a:lnSpc>
                <a:spcPct val="100000"/>
              </a:lnSpc>
              <a:buNone/>
            </a:pPr>
            <a:endParaRPr lang="fr-FR" sz="1800" b="0" strike="noStrike" spc="-1" dirty="0">
              <a:latin typeface="Arial"/>
            </a:endParaRPr>
          </a:p>
          <a:p>
            <a:pPr>
              <a:lnSpc>
                <a:spcPct val="120000"/>
              </a:lnSpc>
              <a:buNone/>
            </a:pPr>
            <a:r>
              <a:rPr lang="fr-FR" sz="1600" b="0" strike="noStrike" spc="-1" dirty="0">
                <a:solidFill>
                  <a:srgbClr val="000000"/>
                </a:solidFill>
                <a:latin typeface="Marianne"/>
                <a:ea typeface="DejaVu Sans"/>
              </a:rPr>
              <a:t>Ce référent a plusieurs missions (article L181-28-10 du code de l’environnement), </a:t>
            </a:r>
            <a:r>
              <a:rPr lang="fr-FR" sz="1600" b="1" strike="noStrike" spc="-1" dirty="0">
                <a:solidFill>
                  <a:srgbClr val="000000"/>
                </a:solidFill>
                <a:latin typeface="Marianne"/>
                <a:ea typeface="DejaVu Sans"/>
              </a:rPr>
              <a:t>qui seront précisées par voie réglementaire </a:t>
            </a:r>
            <a:r>
              <a:rPr lang="fr-FR" sz="1600" b="0" strike="noStrike" spc="-1" dirty="0">
                <a:solidFill>
                  <a:srgbClr val="000000"/>
                </a:solidFill>
                <a:latin typeface="Marianne"/>
                <a:ea typeface="DejaVu Sans"/>
              </a:rPr>
              <a:t>:</a:t>
            </a:r>
            <a:endParaRPr lang="fr-FR" sz="1600" b="0" strike="noStrike" spc="-1" dirty="0">
              <a:latin typeface="Arial"/>
            </a:endParaRPr>
          </a:p>
          <a:p>
            <a:pPr marL="285750" indent="-285750">
              <a:lnSpc>
                <a:spcPct val="120000"/>
              </a:lnSpc>
              <a:buFont typeface="Arial" panose="020B0604020202020204" pitchFamily="34" charset="0"/>
              <a:buChar char="•"/>
            </a:pPr>
            <a:endParaRPr lang="fr-FR" sz="1600" b="0" strike="noStrike" spc="-1" dirty="0">
              <a:latin typeface="Arial"/>
            </a:endParaRPr>
          </a:p>
          <a:p>
            <a:pPr marL="381240" indent="-381240">
              <a:lnSpc>
                <a:spcPct val="120000"/>
              </a:lnSpc>
              <a:buClr>
                <a:srgbClr val="000000"/>
              </a:buClr>
              <a:buFont typeface="Arial" panose="020B0604020202020204" pitchFamily="34" charset="0"/>
              <a:buChar char="•"/>
            </a:pPr>
            <a:r>
              <a:rPr lang="fr-FR" sz="1600" b="0" strike="noStrike" spc="-1" dirty="0">
                <a:solidFill>
                  <a:srgbClr val="000000"/>
                </a:solidFill>
                <a:latin typeface="Marianne"/>
                <a:ea typeface="DejaVu Sans"/>
              </a:rPr>
              <a:t>Faciliter les démarches administratives des pétitionnaires ;</a:t>
            </a:r>
            <a:endParaRPr lang="fr-FR" sz="1600" b="0" strike="noStrike" spc="-1" dirty="0">
              <a:latin typeface="Arial"/>
            </a:endParaRPr>
          </a:p>
          <a:p>
            <a:pPr marL="381240" indent="-381240">
              <a:lnSpc>
                <a:spcPct val="120000"/>
              </a:lnSpc>
              <a:buClr>
                <a:srgbClr val="000000"/>
              </a:buClr>
              <a:buFont typeface="Arial" panose="020B0604020202020204" pitchFamily="34" charset="0"/>
              <a:buChar char="•"/>
            </a:pPr>
            <a:r>
              <a:rPr lang="fr-FR" sz="1600" b="0" strike="noStrike" spc="-1" dirty="0">
                <a:solidFill>
                  <a:srgbClr val="000000"/>
                </a:solidFill>
                <a:latin typeface="Marianne"/>
                <a:ea typeface="DejaVu Sans"/>
              </a:rPr>
              <a:t>Coordonner les travaux des services chargés de l’instruction des autorisations ;</a:t>
            </a:r>
            <a:endParaRPr lang="fr-FR" sz="1600" b="0" strike="noStrike" spc="-1" dirty="0">
              <a:latin typeface="Arial"/>
            </a:endParaRPr>
          </a:p>
          <a:p>
            <a:pPr marL="381240" indent="-381240">
              <a:lnSpc>
                <a:spcPct val="120000"/>
              </a:lnSpc>
              <a:buClr>
                <a:srgbClr val="000000"/>
              </a:buClr>
              <a:buFont typeface="Arial" panose="020B0604020202020204" pitchFamily="34" charset="0"/>
              <a:buChar char="•"/>
            </a:pPr>
            <a:r>
              <a:rPr lang="fr-FR" sz="1600" b="0" strike="noStrike" spc="-1" dirty="0">
                <a:solidFill>
                  <a:srgbClr val="000000"/>
                </a:solidFill>
                <a:latin typeface="Marianne"/>
                <a:ea typeface="DejaVu Sans"/>
              </a:rPr>
              <a:t>Faire un bilan annuel de l’instruction des projets sur son territoire :</a:t>
            </a:r>
            <a:endParaRPr lang="fr-FR" sz="1600" b="0" strike="noStrike" spc="-1" dirty="0">
              <a:latin typeface="Arial"/>
            </a:endParaRPr>
          </a:p>
          <a:p>
            <a:pPr marL="381240" indent="-381240">
              <a:lnSpc>
                <a:spcPct val="120000"/>
              </a:lnSpc>
              <a:buClr>
                <a:srgbClr val="000000"/>
              </a:buClr>
              <a:buFont typeface="Arial" panose="020B0604020202020204" pitchFamily="34" charset="0"/>
              <a:buChar char="•"/>
            </a:pPr>
            <a:r>
              <a:rPr lang="fr-FR" sz="1600" b="0" strike="noStrike" spc="-1" dirty="0">
                <a:solidFill>
                  <a:srgbClr val="000000"/>
                </a:solidFill>
                <a:latin typeface="Marianne"/>
                <a:ea typeface="DejaVu Sans"/>
              </a:rPr>
              <a:t>Fournir un appui aux collectivités territoriales dans leurs démarches de planification de la transition énergétique.</a:t>
            </a:r>
            <a:endParaRPr lang="fr-FR" sz="1600" b="0" strike="noStrike" spc="-1" dirty="0">
              <a:latin typeface="Arial"/>
            </a:endParaRPr>
          </a:p>
          <a:p>
            <a:pPr>
              <a:lnSpc>
                <a:spcPct val="120000"/>
              </a:lnSpc>
              <a:buNone/>
            </a:pPr>
            <a:endParaRPr lang="fr-FR" sz="1600" b="0" strike="noStrike" spc="-1" dirty="0">
              <a:latin typeface="Arial"/>
            </a:endParaRPr>
          </a:p>
          <a:p>
            <a:pPr>
              <a:lnSpc>
                <a:spcPct val="120000"/>
              </a:lnSpc>
              <a:buNone/>
            </a:pPr>
            <a:endParaRPr lang="fr-FR" sz="1600" b="0" strike="noStrike" spc="-1" dirty="0">
              <a:latin typeface="Arial"/>
            </a:endParaRPr>
          </a:p>
          <a:p>
            <a:pPr>
              <a:lnSpc>
                <a:spcPct val="120000"/>
              </a:lnSpc>
              <a:buNone/>
            </a:pPr>
            <a:r>
              <a:rPr lang="fr-FR" sz="1600" b="1" strike="noStrike" spc="-1" dirty="0">
                <a:solidFill>
                  <a:srgbClr val="000000"/>
                </a:solidFill>
                <a:latin typeface="Marianne"/>
                <a:ea typeface="DejaVu Sans"/>
              </a:rPr>
              <a:t>Le référent préfectoral unique joue aussi un rôle central dans la définition des zones d’accélération</a:t>
            </a:r>
            <a:endParaRPr lang="fr-FR" sz="1600" b="0" strike="noStrike" spc="-1" dirty="0">
              <a:latin typeface="Arial"/>
            </a:endParaRPr>
          </a:p>
          <a:p>
            <a:pPr>
              <a:lnSpc>
                <a:spcPct val="120000"/>
              </a:lnSpc>
              <a:buNone/>
            </a:pPr>
            <a:r>
              <a:rPr lang="fr-FR" sz="1600" b="1" strike="noStrike" spc="-1" dirty="0">
                <a:solidFill>
                  <a:srgbClr val="000000"/>
                </a:solidFill>
                <a:latin typeface="Marianne"/>
                <a:ea typeface="DejaVu Sans"/>
              </a:rPr>
              <a:t>(article L141-5-3 du code de l’énergie) :</a:t>
            </a:r>
            <a:endParaRPr lang="fr-FR" sz="1600" b="0" strike="noStrike" spc="-1" dirty="0">
              <a:latin typeface="Arial"/>
            </a:endParaRPr>
          </a:p>
          <a:p>
            <a:pPr>
              <a:lnSpc>
                <a:spcPct val="120000"/>
              </a:lnSpc>
              <a:buNone/>
            </a:pPr>
            <a:endParaRPr lang="fr-FR" sz="1600" b="0" strike="noStrike" spc="-1" dirty="0">
              <a:latin typeface="Arial"/>
            </a:endParaRPr>
          </a:p>
          <a:p>
            <a:pPr marL="285750" indent="-285750">
              <a:lnSpc>
                <a:spcPct val="120000"/>
              </a:lnSpc>
              <a:buFont typeface="Arial" panose="020B0604020202020204" pitchFamily="34" charset="0"/>
              <a:buChar char="•"/>
            </a:pPr>
            <a:r>
              <a:rPr lang="fr-FR" sz="1600" b="0" strike="noStrike" spc="-1" dirty="0">
                <a:solidFill>
                  <a:srgbClr val="000000"/>
                </a:solidFill>
                <a:latin typeface="Marianne"/>
                <a:ea typeface="DejaVu Sans"/>
              </a:rPr>
              <a:t>il reçoit les zones délimitées par les communes, il peut accompagner les communes</a:t>
            </a:r>
            <a:endParaRPr lang="fr-FR" sz="1600" b="0" strike="noStrike" spc="-1" dirty="0">
              <a:latin typeface="Arial"/>
            </a:endParaRPr>
          </a:p>
          <a:p>
            <a:pPr marL="285750" indent="-285750">
              <a:lnSpc>
                <a:spcPct val="120000"/>
              </a:lnSpc>
              <a:buFont typeface="Arial" panose="020B0604020202020204" pitchFamily="34" charset="0"/>
              <a:buChar char="•"/>
            </a:pPr>
            <a:r>
              <a:rPr lang="fr-FR" sz="1600" b="0" strike="noStrike" spc="-1" dirty="0">
                <a:solidFill>
                  <a:srgbClr val="000000"/>
                </a:solidFill>
                <a:latin typeface="Marianne"/>
                <a:ea typeface="DejaVu Sans"/>
              </a:rPr>
              <a:t>il transmet pour avis au CR</a:t>
            </a:r>
            <a:r>
              <a:rPr lang="fr-FR" sz="1600" b="0" strike="noStrike" spc="-1" dirty="0">
                <a:solidFill>
                  <a:srgbClr val="000000"/>
                </a:solidFill>
                <a:latin typeface="Marianne"/>
                <a:ea typeface="Marianne"/>
              </a:rPr>
              <a:t>É, il consulte les EPCI</a:t>
            </a:r>
            <a:endParaRPr lang="fr-FR" sz="1600" b="0" strike="noStrike" spc="-1" dirty="0">
              <a:latin typeface="Arial"/>
            </a:endParaRPr>
          </a:p>
          <a:p>
            <a:pPr marL="285750" indent="-285750">
              <a:lnSpc>
                <a:spcPct val="120000"/>
              </a:lnSpc>
              <a:buFont typeface="Arial" panose="020B0604020202020204" pitchFamily="34" charset="0"/>
              <a:buChar char="•"/>
            </a:pPr>
            <a:r>
              <a:rPr lang="fr-FR" sz="1600" b="0" strike="noStrike" spc="-1" dirty="0">
                <a:solidFill>
                  <a:srgbClr val="000000"/>
                </a:solidFill>
                <a:latin typeface="Marianne"/>
                <a:ea typeface="Marianne"/>
              </a:rPr>
              <a:t>il arrête la cartographie départementale</a:t>
            </a:r>
            <a:endParaRPr lang="fr-FR" sz="1600" b="0" strike="noStrike" spc="-1" dirty="0">
              <a:latin typeface="Arial"/>
            </a:endParaRPr>
          </a:p>
          <a:p>
            <a:pPr>
              <a:lnSpc>
                <a:spcPct val="100000"/>
              </a:lnSpc>
              <a:buNone/>
            </a:pPr>
            <a:endParaRPr lang="fr-FR" sz="1600" b="0" strike="noStrike" spc="-1" dirty="0">
              <a:latin typeface="Arial"/>
            </a:endParaRPr>
          </a:p>
        </p:txBody>
      </p:sp>
      <p:pic>
        <p:nvPicPr>
          <p:cNvPr id="2" name="Picture 2" descr="DREAL Franche-Comté - Data.gouv.fr">
            <a:extLst>
              <a:ext uri="{FF2B5EF4-FFF2-40B4-BE49-F238E27FC236}">
                <a16:creationId xmlns:a16="http://schemas.microsoft.com/office/drawing/2014/main" id="{A1432A90-87A6-E176-77E6-9A26A63C5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7484"/>
            <a:ext cx="1200812" cy="120081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3">
            <a:extLst>
              <a:ext uri="{FF2B5EF4-FFF2-40B4-BE49-F238E27FC236}">
                <a16:creationId xmlns:a16="http://schemas.microsoft.com/office/drawing/2014/main" id="{F42970B2-0C0C-D3C2-41ED-A11BB6B35A55}"/>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54B0F7-55DD-40D6-B7F4-70B586885C0B}" type="slidenum">
              <a:rPr lang="fr-FR" sz="1200" smtClean="0">
                <a:solidFill>
                  <a:schemeClr val="tx1">
                    <a:lumMod val="50000"/>
                    <a:lumOff val="50000"/>
                  </a:schemeClr>
                </a:solidFill>
              </a:rPr>
              <a:pPr algn="r"/>
              <a:t>13</a:t>
            </a:fld>
            <a:endParaRPr lang="fr-FR" sz="1200">
              <a:solidFill>
                <a:schemeClr val="tx1">
                  <a:lumMod val="50000"/>
                  <a:lumOff val="50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ZoneTexte 924"/>
          <p:cNvSpPr/>
          <p:nvPr/>
        </p:nvSpPr>
        <p:spPr>
          <a:xfrm>
            <a:off x="288000" y="5514120"/>
            <a:ext cx="11422800" cy="936360"/>
          </a:xfrm>
          <a:prstGeom prst="rect">
            <a:avLst/>
          </a:prstGeom>
          <a:noFill/>
          <a:ln w="0">
            <a:noFill/>
          </a:ln>
        </p:spPr>
        <p:style>
          <a:lnRef idx="0">
            <a:scrgbClr r="0" g="0" b="0"/>
          </a:lnRef>
          <a:fillRef idx="0">
            <a:scrgbClr r="0" g="0" b="0"/>
          </a:fillRef>
          <a:effectRef idx="0">
            <a:scrgbClr r="0" g="0" b="0"/>
          </a:effectRef>
          <a:fontRef idx="minor"/>
        </p:style>
        <p:txBody>
          <a:bodyPr lIns="119880" tIns="60120" rIns="119880" bIns="60120" anchor="t">
            <a:noAutofit/>
          </a:bodyPr>
          <a:lstStyle/>
          <a:p>
            <a:pPr algn="just">
              <a:lnSpc>
                <a:spcPct val="100000"/>
              </a:lnSpc>
              <a:buNone/>
            </a:pPr>
            <a:r>
              <a:rPr lang="fr-FR" sz="1340" b="0" strike="noStrike" spc="-1">
                <a:solidFill>
                  <a:srgbClr val="000000"/>
                </a:solidFill>
                <a:latin typeface="Marianne"/>
                <a:ea typeface="Times New Roman"/>
              </a:rPr>
              <a:t>La définition des objectifs de la PPE (et donc des objectifs régionalisés) interviendra au plus tard 12 mois après la promulgation de la loi de programmation sur l’énergie et le climat. Cette loi, attendue avant le 1</a:t>
            </a:r>
            <a:r>
              <a:rPr lang="fr-FR" sz="1339" b="0" strike="noStrike" spc="-1" baseline="33000">
                <a:solidFill>
                  <a:srgbClr val="000000"/>
                </a:solidFill>
                <a:latin typeface="Marianne"/>
                <a:ea typeface="Times New Roman"/>
              </a:rPr>
              <a:t>er</a:t>
            </a:r>
            <a:r>
              <a:rPr lang="fr-FR" sz="1340" b="0" strike="noStrike" spc="-1">
                <a:solidFill>
                  <a:srgbClr val="000000"/>
                </a:solidFill>
                <a:latin typeface="Marianne"/>
                <a:ea typeface="Times New Roman"/>
              </a:rPr>
              <a:t> juillet 2023, ne devrait finalement pas être publiée avant fin 2023, amenant la définition des </a:t>
            </a:r>
            <a:r>
              <a:rPr lang="fr-FR" sz="1340" b="1" strike="noStrike" spc="-1">
                <a:solidFill>
                  <a:srgbClr val="000000"/>
                </a:solidFill>
                <a:latin typeface="Marianne"/>
                <a:ea typeface="Times New Roman"/>
              </a:rPr>
              <a:t>objectifs régionalisés à fin 2024</a:t>
            </a:r>
            <a:r>
              <a:rPr lang="fr-FR" sz="1340" b="0" strike="noStrike" spc="-1">
                <a:solidFill>
                  <a:srgbClr val="000000"/>
                </a:solidFill>
                <a:latin typeface="Marianne"/>
                <a:ea typeface="Times New Roman"/>
              </a:rPr>
              <a:t>. </a:t>
            </a:r>
            <a:endParaRPr lang="fr-FR" sz="1340" b="0" strike="noStrike" spc="-1">
              <a:latin typeface="Arial"/>
            </a:endParaRPr>
          </a:p>
        </p:txBody>
      </p:sp>
      <p:sp>
        <p:nvSpPr>
          <p:cNvPr id="424" name="PlaceHolder 1"/>
          <p:cNvSpPr>
            <a:spLocks noGrp="1"/>
          </p:cNvSpPr>
          <p:nvPr>
            <p:ph type="title"/>
          </p:nvPr>
        </p:nvSpPr>
        <p:spPr>
          <a:xfrm>
            <a:off x="1807560" y="259200"/>
            <a:ext cx="11231280" cy="718560"/>
          </a:xfrm>
          <a:prstGeom prst="rect">
            <a:avLst/>
          </a:prstGeom>
          <a:noFill/>
          <a:ln w="0">
            <a:noFill/>
          </a:ln>
        </p:spPr>
        <p:txBody>
          <a:bodyPr lIns="90000" tIns="45000" rIns="90000" bIns="45000" anchor="ctr">
            <a:noAutofit/>
          </a:bodyPr>
          <a:lstStyle/>
          <a:p>
            <a:pPr marL="19080">
              <a:lnSpc>
                <a:spcPct val="90000"/>
              </a:lnSpc>
              <a:buNone/>
              <a:tabLst>
                <a:tab pos="0" algn="l"/>
              </a:tabLst>
            </a:pPr>
            <a:r>
              <a:rPr lang="fr-FR" sz="3340" b="1" strike="noStrike" spc="-1">
                <a:solidFill>
                  <a:srgbClr val="000000"/>
                </a:solidFill>
                <a:latin typeface="Arial"/>
                <a:ea typeface="DejaVu Sans"/>
              </a:rPr>
              <a:t>Loi APER : les zones d’accélération</a:t>
            </a:r>
            <a:endParaRPr lang="fr-FR" sz="3340" b="0" strike="noStrike" spc="-1">
              <a:latin typeface="Arial"/>
            </a:endParaRPr>
          </a:p>
        </p:txBody>
      </p:sp>
      <p:pic>
        <p:nvPicPr>
          <p:cNvPr id="2" name="Picture 2" descr="DREAL Franche-Comté - Data.gouv.fr">
            <a:extLst>
              <a:ext uri="{FF2B5EF4-FFF2-40B4-BE49-F238E27FC236}">
                <a16:creationId xmlns:a16="http://schemas.microsoft.com/office/drawing/2014/main" id="{6A7576B7-D547-D706-EE21-A9F79CCEE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484"/>
            <a:ext cx="1200812" cy="1200812"/>
          </a:xfrm>
          <a:prstGeom prst="rect">
            <a:avLst/>
          </a:prstGeom>
          <a:noFill/>
          <a:extLst>
            <a:ext uri="{909E8E84-426E-40DD-AFC4-6F175D3DCCD1}">
              <a14:hiddenFill xmlns:a14="http://schemas.microsoft.com/office/drawing/2010/main">
                <a:solidFill>
                  <a:srgbClr val="FFFFFF"/>
                </a:solidFill>
              </a14:hiddenFill>
            </a:ext>
          </a:extLst>
        </p:spPr>
      </p:pic>
      <p:pic>
        <p:nvPicPr>
          <p:cNvPr id="422" name="Image 923"/>
          <p:cNvPicPr/>
          <p:nvPr/>
        </p:nvPicPr>
        <p:blipFill>
          <a:blip r:embed="rId3"/>
          <a:stretch/>
        </p:blipFill>
        <p:spPr>
          <a:xfrm>
            <a:off x="191880" y="767880"/>
            <a:ext cx="11039760" cy="4798800"/>
          </a:xfrm>
          <a:prstGeom prst="rect">
            <a:avLst/>
          </a:prstGeom>
          <a:ln w="0">
            <a:noFill/>
          </a:ln>
        </p:spPr>
      </p:pic>
      <p:sp>
        <p:nvSpPr>
          <p:cNvPr id="3" name="Espace réservé du numéro de diapositive 3">
            <a:extLst>
              <a:ext uri="{FF2B5EF4-FFF2-40B4-BE49-F238E27FC236}">
                <a16:creationId xmlns:a16="http://schemas.microsoft.com/office/drawing/2014/main" id="{F6DF0E59-C176-6CF4-74E4-9674A9DD8665}"/>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54B0F7-55DD-40D6-B7F4-70B586885C0B}" type="slidenum">
              <a:rPr lang="fr-FR" sz="1200" smtClean="0">
                <a:solidFill>
                  <a:schemeClr val="tx1">
                    <a:lumMod val="50000"/>
                    <a:lumOff val="50000"/>
                  </a:schemeClr>
                </a:solidFill>
              </a:rPr>
              <a:pPr algn="r"/>
              <a:t>14</a:t>
            </a:fld>
            <a:endParaRPr lang="fr-FR" sz="1200">
              <a:solidFill>
                <a:schemeClr val="tx1">
                  <a:lumMod val="50000"/>
                  <a:lumOff val="50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5" name="Groupe 21"/>
          <p:cNvGrpSpPr/>
          <p:nvPr/>
        </p:nvGrpSpPr>
        <p:grpSpPr>
          <a:xfrm>
            <a:off x="361080" y="1625400"/>
            <a:ext cx="1829520" cy="4502520"/>
            <a:chOff x="361080" y="1625400"/>
            <a:chExt cx="1829520" cy="4502520"/>
          </a:xfrm>
        </p:grpSpPr>
        <p:sp>
          <p:nvSpPr>
            <p:cNvPr id="426" name="Rectangle à coins arrondis 7"/>
            <p:cNvSpPr/>
            <p:nvPr/>
          </p:nvSpPr>
          <p:spPr>
            <a:xfrm>
              <a:off x="361080" y="1625400"/>
              <a:ext cx="1829520" cy="742320"/>
            </a:xfrm>
            <a:prstGeom prst="roundRect">
              <a:avLst>
                <a:gd name="adj" fmla="val 16667"/>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gn="ctr">
                <a:lnSpc>
                  <a:spcPct val="100000"/>
                </a:lnSpc>
                <a:buNone/>
              </a:pPr>
              <a:r>
                <a:rPr lang="fr-FR" sz="1070" b="1" strike="noStrike" spc="-1">
                  <a:solidFill>
                    <a:srgbClr val="1F4E79"/>
                  </a:solidFill>
                  <a:latin typeface="Marianne"/>
                  <a:ea typeface="DejaVu Sans"/>
                </a:rPr>
                <a:t>Avis du comité régional de l’énergie</a:t>
              </a:r>
              <a:endParaRPr lang="fr-FR" sz="1070" b="0" strike="noStrike" spc="-1">
                <a:latin typeface="Arial"/>
              </a:endParaRPr>
            </a:p>
          </p:txBody>
        </p:sp>
        <p:sp>
          <p:nvSpPr>
            <p:cNvPr id="427" name="Rectangle à coins arrondis 9"/>
            <p:cNvSpPr/>
            <p:nvPr/>
          </p:nvSpPr>
          <p:spPr>
            <a:xfrm>
              <a:off x="361080" y="2502360"/>
              <a:ext cx="1829520" cy="966240"/>
            </a:xfrm>
            <a:prstGeom prst="roundRect">
              <a:avLst>
                <a:gd name="adj" fmla="val 8009"/>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nSpc>
                  <a:spcPct val="100000"/>
                </a:lnSpc>
                <a:buNone/>
              </a:pPr>
              <a:r>
                <a:rPr lang="fr-FR" sz="1070" b="0" strike="noStrike" spc="-1">
                  <a:solidFill>
                    <a:srgbClr val="000000"/>
                  </a:solidFill>
                  <a:latin typeface="Marianne"/>
                  <a:ea typeface="DejaVu Sans"/>
                </a:rPr>
                <a:t>Responsables : </a:t>
              </a:r>
              <a:endParaRPr lang="fr-FR" sz="1070" b="0" strike="noStrike" spc="-1">
                <a:latin typeface="Arial"/>
              </a:endParaRPr>
            </a:p>
            <a:p>
              <a:pPr marL="228600" indent="-228600">
                <a:lnSpc>
                  <a:spcPct val="100000"/>
                </a:lnSpc>
                <a:buClr>
                  <a:srgbClr val="000000"/>
                </a:buClr>
                <a:buFont typeface="StarSymbol"/>
                <a:buChar char="-"/>
              </a:pPr>
              <a:r>
                <a:rPr lang="fr-FR" sz="1070" b="0" strike="noStrike" spc="-1">
                  <a:solidFill>
                    <a:srgbClr val="000000"/>
                  </a:solidFill>
                  <a:latin typeface="Marianne"/>
                  <a:ea typeface="DejaVu Sans"/>
                </a:rPr>
                <a:t>Comité régional de l’énergie</a:t>
              </a:r>
              <a:endParaRPr lang="fr-FR" sz="1070" b="0" strike="noStrike" spc="-1">
                <a:latin typeface="Arial"/>
              </a:endParaRPr>
            </a:p>
          </p:txBody>
        </p:sp>
        <p:sp>
          <p:nvSpPr>
            <p:cNvPr id="428" name="Rectangle à coins arrondis 10"/>
            <p:cNvSpPr/>
            <p:nvPr/>
          </p:nvSpPr>
          <p:spPr>
            <a:xfrm>
              <a:off x="361080" y="5656320"/>
              <a:ext cx="1829520" cy="471600"/>
            </a:xfrm>
            <a:prstGeom prst="roundRect">
              <a:avLst>
                <a:gd name="adj" fmla="val 27696"/>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gn="ctr">
                <a:lnSpc>
                  <a:spcPct val="100000"/>
                </a:lnSpc>
                <a:buNone/>
              </a:pPr>
              <a:r>
                <a:rPr lang="fr-FR" sz="1070" b="0" strike="noStrike" spc="-1">
                  <a:solidFill>
                    <a:srgbClr val="000000"/>
                  </a:solidFill>
                  <a:latin typeface="Marianne"/>
                  <a:ea typeface="DejaVu Sans"/>
                </a:rPr>
                <a:t>Délai : 3 mois</a:t>
              </a:r>
              <a:endParaRPr lang="fr-FR" sz="1070" b="0" strike="noStrike" spc="-1">
                <a:latin typeface="Arial"/>
              </a:endParaRPr>
            </a:p>
          </p:txBody>
        </p:sp>
        <p:sp>
          <p:nvSpPr>
            <p:cNvPr id="429" name="Rectangle à coins arrondis 11"/>
            <p:cNvSpPr/>
            <p:nvPr/>
          </p:nvSpPr>
          <p:spPr>
            <a:xfrm>
              <a:off x="361080" y="3603240"/>
              <a:ext cx="1829520" cy="1881000"/>
            </a:xfrm>
            <a:prstGeom prst="roundRect">
              <a:avLst>
                <a:gd name="adj" fmla="val 8009"/>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nSpc>
                  <a:spcPct val="100000"/>
                </a:lnSpc>
                <a:buNone/>
              </a:pPr>
              <a:r>
                <a:rPr lang="fr-FR" sz="1070" b="0" strike="noStrike" spc="-1">
                  <a:solidFill>
                    <a:srgbClr val="000000"/>
                  </a:solidFill>
                  <a:latin typeface="Marianne"/>
                  <a:ea typeface="DejaVu Sans"/>
                </a:rPr>
                <a:t>Modalités :</a:t>
              </a:r>
              <a:endParaRPr lang="fr-FR" sz="1070" b="0" strike="noStrike" spc="-1">
                <a:latin typeface="Arial"/>
              </a:endParaRPr>
            </a:p>
            <a:p>
              <a:pPr marL="228600" indent="-228600">
                <a:lnSpc>
                  <a:spcPct val="100000"/>
                </a:lnSpc>
                <a:buClr>
                  <a:srgbClr val="000000"/>
                </a:buClr>
                <a:buFont typeface="StarSymbol"/>
                <a:buChar char="-"/>
              </a:pPr>
              <a:r>
                <a:rPr lang="fr-FR" sz="1070" b="0" strike="noStrike" spc="-1">
                  <a:solidFill>
                    <a:srgbClr val="000000"/>
                  </a:solidFill>
                  <a:latin typeface="Marianne"/>
                  <a:ea typeface="DejaVu Sans"/>
                </a:rPr>
                <a:t>Le comité régional de l’énergie détermine si les zones sont suffisantes pour atteindre les objectifs régionaux</a:t>
              </a:r>
              <a:endParaRPr lang="fr-FR" sz="1070" b="0" strike="noStrike" spc="-1">
                <a:latin typeface="Arial"/>
              </a:endParaRPr>
            </a:p>
            <a:p>
              <a:pPr>
                <a:lnSpc>
                  <a:spcPct val="100000"/>
                </a:lnSpc>
                <a:buNone/>
              </a:pPr>
              <a:endParaRPr lang="fr-FR" sz="1070" b="0" strike="noStrike" spc="-1">
                <a:latin typeface="Arial"/>
              </a:endParaRPr>
            </a:p>
            <a:p>
              <a:pPr>
                <a:lnSpc>
                  <a:spcPct val="100000"/>
                </a:lnSpc>
                <a:buNone/>
              </a:pPr>
              <a:endParaRPr lang="fr-FR" sz="1070" b="0" strike="noStrike" spc="-1">
                <a:latin typeface="Arial"/>
              </a:endParaRPr>
            </a:p>
          </p:txBody>
        </p:sp>
      </p:grpSp>
      <p:sp>
        <p:nvSpPr>
          <p:cNvPr id="430" name="Flèche droite 2"/>
          <p:cNvSpPr/>
          <p:nvPr/>
        </p:nvSpPr>
        <p:spPr>
          <a:xfrm>
            <a:off x="2653560" y="1837800"/>
            <a:ext cx="6497280" cy="317520"/>
          </a:xfrm>
          <a:prstGeom prst="rightArrow">
            <a:avLst>
              <a:gd name="adj1" fmla="val 50000"/>
              <a:gd name="adj2" fmla="val 50000"/>
            </a:avLst>
          </a:prstGeom>
          <a:solidFill>
            <a:srgbClr val="70AD47"/>
          </a:solidFill>
          <a:ln w="25560">
            <a:solidFill>
              <a:srgbClr val="527F34"/>
            </a:solidFill>
            <a:miter/>
          </a:ln>
        </p:spPr>
        <p:style>
          <a:lnRef idx="0">
            <a:scrgbClr r="0" g="0" b="0"/>
          </a:lnRef>
          <a:fillRef idx="0">
            <a:scrgbClr r="0" g="0" b="0"/>
          </a:fillRef>
          <a:effectRef idx="0">
            <a:scrgbClr r="0" g="0" b="0"/>
          </a:effectRef>
          <a:fontRef idx="minor"/>
        </p:style>
        <p:txBody>
          <a:bodyPr/>
          <a:lstStyle/>
          <a:p>
            <a:endParaRPr lang="fr-FR"/>
          </a:p>
        </p:txBody>
      </p:sp>
      <p:sp>
        <p:nvSpPr>
          <p:cNvPr id="431" name="Rectangle à coins arrondis 12"/>
          <p:cNvSpPr/>
          <p:nvPr/>
        </p:nvSpPr>
        <p:spPr>
          <a:xfrm>
            <a:off x="9312840" y="1625400"/>
            <a:ext cx="1829520" cy="742320"/>
          </a:xfrm>
          <a:prstGeom prst="roundRect">
            <a:avLst>
              <a:gd name="adj" fmla="val 16667"/>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gn="ctr">
              <a:lnSpc>
                <a:spcPct val="100000"/>
              </a:lnSpc>
              <a:buNone/>
            </a:pPr>
            <a:r>
              <a:rPr lang="fr-FR" sz="1070" b="1" strike="noStrike" spc="-1">
                <a:solidFill>
                  <a:srgbClr val="1F4E79"/>
                </a:solidFill>
                <a:latin typeface="Marianne"/>
                <a:ea typeface="DejaVu Sans"/>
              </a:rPr>
              <a:t>Cartographie des zones au niveau départemental</a:t>
            </a:r>
            <a:endParaRPr lang="fr-FR" sz="1070" b="0" strike="noStrike" spc="-1">
              <a:latin typeface="Arial"/>
            </a:endParaRPr>
          </a:p>
        </p:txBody>
      </p:sp>
      <p:sp>
        <p:nvSpPr>
          <p:cNvPr id="432" name="Rectangle à coins arrondis 13"/>
          <p:cNvSpPr/>
          <p:nvPr/>
        </p:nvSpPr>
        <p:spPr>
          <a:xfrm>
            <a:off x="9312840" y="2502360"/>
            <a:ext cx="1829520" cy="966240"/>
          </a:xfrm>
          <a:prstGeom prst="roundRect">
            <a:avLst>
              <a:gd name="adj" fmla="val 8009"/>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nSpc>
                <a:spcPct val="100000"/>
              </a:lnSpc>
              <a:buNone/>
            </a:pPr>
            <a:r>
              <a:rPr lang="fr-FR" sz="1070" b="0" strike="noStrike" spc="-1">
                <a:solidFill>
                  <a:srgbClr val="000000"/>
                </a:solidFill>
                <a:latin typeface="Marianne"/>
                <a:ea typeface="DejaVu Sans"/>
              </a:rPr>
              <a:t>Responsables : </a:t>
            </a:r>
            <a:endParaRPr lang="fr-FR" sz="1070" b="0" strike="noStrike" spc="-1">
              <a:latin typeface="Arial"/>
            </a:endParaRPr>
          </a:p>
          <a:p>
            <a:pPr marL="228600" indent="-228600">
              <a:lnSpc>
                <a:spcPct val="100000"/>
              </a:lnSpc>
              <a:buClr>
                <a:srgbClr val="000000"/>
              </a:buClr>
              <a:buFont typeface="StarSymbol"/>
              <a:buChar char="-"/>
            </a:pPr>
            <a:r>
              <a:rPr lang="fr-FR" sz="1070" b="1" strike="noStrike" spc="-1">
                <a:solidFill>
                  <a:srgbClr val="BF0041"/>
                </a:solidFill>
                <a:latin typeface="Marianne"/>
                <a:ea typeface="DejaVu Sans"/>
              </a:rPr>
              <a:t>Référent préfectoral unique</a:t>
            </a:r>
            <a:endParaRPr lang="fr-FR" sz="1070" b="0" strike="noStrike" spc="-1">
              <a:latin typeface="Arial"/>
            </a:endParaRPr>
          </a:p>
        </p:txBody>
      </p:sp>
      <p:sp>
        <p:nvSpPr>
          <p:cNvPr id="433" name="Rectangle à coins arrondis 14"/>
          <p:cNvSpPr/>
          <p:nvPr/>
        </p:nvSpPr>
        <p:spPr>
          <a:xfrm>
            <a:off x="9312840" y="3603960"/>
            <a:ext cx="1829520" cy="1880640"/>
          </a:xfrm>
          <a:prstGeom prst="roundRect">
            <a:avLst>
              <a:gd name="adj" fmla="val 8009"/>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nSpc>
                <a:spcPct val="100000"/>
              </a:lnSpc>
              <a:buNone/>
            </a:pPr>
            <a:r>
              <a:rPr lang="fr-FR" sz="1070" b="0" strike="noStrike" spc="-1" dirty="0">
                <a:solidFill>
                  <a:srgbClr val="000000"/>
                </a:solidFill>
                <a:latin typeface="Marianne"/>
                <a:ea typeface="DejaVu Sans"/>
              </a:rPr>
              <a:t>Modalités :</a:t>
            </a:r>
            <a:endParaRPr lang="fr-FR" sz="1070" b="0" strike="noStrike" spc="-1" dirty="0">
              <a:latin typeface="Arial"/>
            </a:endParaRPr>
          </a:p>
          <a:p>
            <a:pPr marL="228600" indent="-228600">
              <a:lnSpc>
                <a:spcPct val="100000"/>
              </a:lnSpc>
              <a:buClr>
                <a:srgbClr val="000000"/>
              </a:buClr>
              <a:buFont typeface="StarSymbol"/>
              <a:buChar char="-"/>
            </a:pPr>
            <a:r>
              <a:rPr lang="fr-FR" sz="1070" b="0" strike="noStrike" spc="-1" dirty="0">
                <a:solidFill>
                  <a:srgbClr val="000000"/>
                </a:solidFill>
                <a:latin typeface="Marianne"/>
                <a:ea typeface="DejaVu Sans"/>
              </a:rPr>
              <a:t>Arrêt de la cartographie après avis conforme des communes pour les zones sur leurs territoires</a:t>
            </a:r>
            <a:endParaRPr lang="fr-FR" sz="1070" b="0" strike="noStrike" spc="-1" dirty="0">
              <a:latin typeface="Arial"/>
            </a:endParaRPr>
          </a:p>
          <a:p>
            <a:pPr marL="228600" indent="-228600">
              <a:lnSpc>
                <a:spcPct val="100000"/>
              </a:lnSpc>
              <a:buClr>
                <a:srgbClr val="000000"/>
              </a:buClr>
              <a:buFont typeface="StarSymbol"/>
              <a:buChar char="-"/>
            </a:pPr>
            <a:r>
              <a:rPr lang="fr-FR" sz="1070" b="0" strike="noStrike" spc="-1" dirty="0">
                <a:solidFill>
                  <a:srgbClr val="000000"/>
                </a:solidFill>
                <a:latin typeface="Marianne"/>
                <a:ea typeface="DejaVu Sans"/>
              </a:rPr>
              <a:t>Transmission au ministre de l’énergie et aux collectivités</a:t>
            </a:r>
            <a:endParaRPr lang="fr-FR" sz="1070" b="0" strike="noStrike" spc="-1" dirty="0">
              <a:latin typeface="Arial"/>
            </a:endParaRPr>
          </a:p>
        </p:txBody>
      </p:sp>
      <p:sp>
        <p:nvSpPr>
          <p:cNvPr id="434" name="ZoneTexte 10"/>
          <p:cNvSpPr/>
          <p:nvPr/>
        </p:nvSpPr>
        <p:spPr>
          <a:xfrm>
            <a:off x="2687760" y="2194920"/>
            <a:ext cx="5639040" cy="363240"/>
          </a:xfrm>
          <a:prstGeom prst="rect">
            <a:avLst/>
          </a:prstGeom>
          <a:noFill/>
          <a:ln w="0">
            <a:noFill/>
          </a:ln>
        </p:spPr>
        <p:style>
          <a:lnRef idx="0">
            <a:scrgbClr r="0" g="0" b="0"/>
          </a:lnRef>
          <a:fillRef idx="0">
            <a:scrgbClr r="0" g="0" b="0"/>
          </a:fillRef>
          <a:effectRef idx="0">
            <a:scrgbClr r="0" g="0" b="0"/>
          </a:effectRef>
          <a:fontRef idx="minor"/>
        </p:style>
        <p:txBody>
          <a:bodyPr wrap="none" lIns="119880" tIns="60120" rIns="119880" bIns="60120" anchor="t">
            <a:spAutoFit/>
          </a:bodyPr>
          <a:lstStyle/>
          <a:p>
            <a:pPr>
              <a:lnSpc>
                <a:spcPct val="100000"/>
              </a:lnSpc>
              <a:buNone/>
            </a:pPr>
            <a:r>
              <a:rPr lang="fr-FR" sz="1600" b="0" strike="noStrike" spc="-1">
                <a:solidFill>
                  <a:srgbClr val="548235"/>
                </a:solidFill>
                <a:latin typeface="Marianne"/>
                <a:ea typeface="DejaVu Sans"/>
              </a:rPr>
              <a:t>Si les zones sont suffisantes pour atteindre les objectifs</a:t>
            </a:r>
            <a:endParaRPr lang="fr-FR" sz="1600" b="0" strike="noStrike" spc="-1">
              <a:latin typeface="Arial"/>
            </a:endParaRPr>
          </a:p>
        </p:txBody>
      </p:sp>
      <p:sp>
        <p:nvSpPr>
          <p:cNvPr id="435" name="Titre 9"/>
          <p:cNvSpPr/>
          <p:nvPr/>
        </p:nvSpPr>
        <p:spPr>
          <a:xfrm>
            <a:off x="2233800" y="364680"/>
            <a:ext cx="9612720" cy="573480"/>
          </a:xfrm>
          <a:prstGeom prst="rect">
            <a:avLst/>
          </a:prstGeom>
          <a:solidFill>
            <a:srgbClr val="FFFFFF"/>
          </a:solidFill>
          <a:ln w="0">
            <a:solidFill>
              <a:srgbClr val="FFFFFF"/>
            </a:solidFill>
          </a:ln>
        </p:spPr>
        <p:style>
          <a:lnRef idx="0">
            <a:scrgbClr r="0" g="0" b="0"/>
          </a:lnRef>
          <a:fillRef idx="0">
            <a:scrgbClr r="0" g="0" b="0"/>
          </a:fillRef>
          <a:effectRef idx="0">
            <a:scrgbClr r="0" g="0" b="0"/>
          </a:effectRef>
          <a:fontRef idx="minor"/>
        </p:style>
        <p:txBody>
          <a:bodyPr lIns="0" tIns="0" rIns="0" bIns="0" anchor="t">
            <a:noAutofit/>
          </a:bodyPr>
          <a:lstStyle/>
          <a:p>
            <a:pPr>
              <a:lnSpc>
                <a:spcPct val="90000"/>
              </a:lnSpc>
              <a:buNone/>
            </a:pPr>
            <a:r>
              <a:rPr lang="fr-FR" sz="2400" b="1" strike="noStrike" spc="-1">
                <a:solidFill>
                  <a:srgbClr val="000000"/>
                </a:solidFill>
                <a:latin typeface="Marianne"/>
                <a:ea typeface="DejaVu Sans"/>
              </a:rPr>
              <a:t>Loi APER</a:t>
            </a:r>
            <a:endParaRPr lang="fr-FR" sz="2400" b="0" strike="noStrike" spc="-1">
              <a:latin typeface="Arial"/>
            </a:endParaRPr>
          </a:p>
        </p:txBody>
      </p:sp>
      <p:pic>
        <p:nvPicPr>
          <p:cNvPr id="2" name="Picture 2" descr="DREAL Franche-Comté - Data.gouv.fr">
            <a:extLst>
              <a:ext uri="{FF2B5EF4-FFF2-40B4-BE49-F238E27FC236}">
                <a16:creationId xmlns:a16="http://schemas.microsoft.com/office/drawing/2014/main" id="{FB5590D4-1405-DAF3-C389-6478FD2DE3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484"/>
            <a:ext cx="1200812" cy="120081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3">
            <a:extLst>
              <a:ext uri="{FF2B5EF4-FFF2-40B4-BE49-F238E27FC236}">
                <a16:creationId xmlns:a16="http://schemas.microsoft.com/office/drawing/2014/main" id="{E44FA48E-3BBD-6A94-58B4-654C2585C6EC}"/>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54B0F7-55DD-40D6-B7F4-70B586885C0B}" type="slidenum">
              <a:rPr lang="fr-FR" sz="1200" smtClean="0">
                <a:solidFill>
                  <a:schemeClr val="tx1">
                    <a:lumMod val="50000"/>
                    <a:lumOff val="50000"/>
                  </a:schemeClr>
                </a:solidFill>
              </a:rPr>
              <a:pPr algn="r"/>
              <a:t>15</a:t>
            </a:fld>
            <a:endParaRPr lang="fr-FR" sz="1200">
              <a:solidFill>
                <a:schemeClr val="tx1">
                  <a:lumMod val="50000"/>
                  <a:lumOff val="50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6" name="Groupe 1"/>
          <p:cNvGrpSpPr/>
          <p:nvPr/>
        </p:nvGrpSpPr>
        <p:grpSpPr>
          <a:xfrm>
            <a:off x="361080" y="1625400"/>
            <a:ext cx="1829520" cy="4502520"/>
            <a:chOff x="361080" y="1625400"/>
            <a:chExt cx="1829520" cy="4502520"/>
          </a:xfrm>
        </p:grpSpPr>
        <p:sp>
          <p:nvSpPr>
            <p:cNvPr id="437" name="Rectangle à coins arrondis 1"/>
            <p:cNvSpPr/>
            <p:nvPr/>
          </p:nvSpPr>
          <p:spPr>
            <a:xfrm>
              <a:off x="361080" y="1625400"/>
              <a:ext cx="1829520" cy="742320"/>
            </a:xfrm>
            <a:prstGeom prst="roundRect">
              <a:avLst>
                <a:gd name="adj" fmla="val 16667"/>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gn="ctr">
                <a:lnSpc>
                  <a:spcPct val="100000"/>
                </a:lnSpc>
                <a:buNone/>
              </a:pPr>
              <a:r>
                <a:rPr lang="fr-FR" sz="1070" b="1" strike="noStrike" spc="-1">
                  <a:solidFill>
                    <a:srgbClr val="1F4E79"/>
                  </a:solidFill>
                  <a:latin typeface="Marianne"/>
                  <a:ea typeface="DejaVu Sans"/>
                </a:rPr>
                <a:t>Avis du comité régional de l’énergie</a:t>
              </a:r>
              <a:endParaRPr lang="fr-FR" sz="1070" b="0" strike="noStrike" spc="-1">
                <a:latin typeface="Arial"/>
              </a:endParaRPr>
            </a:p>
          </p:txBody>
        </p:sp>
        <p:sp>
          <p:nvSpPr>
            <p:cNvPr id="438" name="Rectangle à coins arrondis 2"/>
            <p:cNvSpPr/>
            <p:nvPr/>
          </p:nvSpPr>
          <p:spPr>
            <a:xfrm>
              <a:off x="361080" y="2502360"/>
              <a:ext cx="1829520" cy="966240"/>
            </a:xfrm>
            <a:prstGeom prst="roundRect">
              <a:avLst>
                <a:gd name="adj" fmla="val 8009"/>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nSpc>
                  <a:spcPct val="100000"/>
                </a:lnSpc>
                <a:buNone/>
              </a:pPr>
              <a:r>
                <a:rPr lang="fr-FR" sz="1070" b="0" strike="noStrike" spc="-1">
                  <a:solidFill>
                    <a:srgbClr val="000000"/>
                  </a:solidFill>
                  <a:latin typeface="Marianne"/>
                  <a:ea typeface="DejaVu Sans"/>
                </a:rPr>
                <a:t>Responsables : </a:t>
              </a:r>
              <a:endParaRPr lang="fr-FR" sz="1070" b="0" strike="noStrike" spc="-1">
                <a:latin typeface="Arial"/>
              </a:endParaRPr>
            </a:p>
            <a:p>
              <a:pPr marL="228600" indent="-228600">
                <a:lnSpc>
                  <a:spcPct val="100000"/>
                </a:lnSpc>
                <a:buClr>
                  <a:srgbClr val="000000"/>
                </a:buClr>
                <a:buFont typeface="StarSymbol"/>
                <a:buChar char="-"/>
              </a:pPr>
              <a:r>
                <a:rPr lang="fr-FR" sz="1070" b="0" strike="noStrike" spc="-1">
                  <a:solidFill>
                    <a:srgbClr val="000000"/>
                  </a:solidFill>
                  <a:latin typeface="Marianne"/>
                  <a:ea typeface="DejaVu Sans"/>
                </a:rPr>
                <a:t>Comité régional de l’énergie</a:t>
              </a:r>
              <a:endParaRPr lang="fr-FR" sz="1070" b="0" strike="noStrike" spc="-1">
                <a:latin typeface="Arial"/>
              </a:endParaRPr>
            </a:p>
          </p:txBody>
        </p:sp>
        <p:sp>
          <p:nvSpPr>
            <p:cNvPr id="439" name="Rectangle à coins arrondis 3"/>
            <p:cNvSpPr/>
            <p:nvPr/>
          </p:nvSpPr>
          <p:spPr>
            <a:xfrm>
              <a:off x="361080" y="5656320"/>
              <a:ext cx="1829520" cy="471600"/>
            </a:xfrm>
            <a:prstGeom prst="roundRect">
              <a:avLst>
                <a:gd name="adj" fmla="val 27696"/>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gn="ctr">
                <a:lnSpc>
                  <a:spcPct val="100000"/>
                </a:lnSpc>
                <a:buNone/>
              </a:pPr>
              <a:r>
                <a:rPr lang="fr-FR" sz="1070" b="0" strike="noStrike" spc="-1">
                  <a:solidFill>
                    <a:srgbClr val="000000"/>
                  </a:solidFill>
                  <a:latin typeface="Marianne"/>
                  <a:ea typeface="DejaVu Sans"/>
                </a:rPr>
                <a:t>Délai : 3 mois</a:t>
              </a:r>
              <a:endParaRPr lang="fr-FR" sz="1070" b="0" strike="noStrike" spc="-1">
                <a:latin typeface="Arial"/>
              </a:endParaRPr>
            </a:p>
          </p:txBody>
        </p:sp>
        <p:sp>
          <p:nvSpPr>
            <p:cNvPr id="440" name="Rectangle à coins arrondis 4"/>
            <p:cNvSpPr/>
            <p:nvPr/>
          </p:nvSpPr>
          <p:spPr>
            <a:xfrm>
              <a:off x="361080" y="3603240"/>
              <a:ext cx="1829520" cy="1881000"/>
            </a:xfrm>
            <a:prstGeom prst="roundRect">
              <a:avLst>
                <a:gd name="adj" fmla="val 8009"/>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nSpc>
                  <a:spcPct val="100000"/>
                </a:lnSpc>
                <a:buNone/>
              </a:pPr>
              <a:r>
                <a:rPr lang="fr-FR" sz="1070" b="0" strike="noStrike" spc="-1">
                  <a:solidFill>
                    <a:srgbClr val="000000"/>
                  </a:solidFill>
                  <a:latin typeface="Marianne"/>
                  <a:ea typeface="DejaVu Sans"/>
                </a:rPr>
                <a:t>Modalités :</a:t>
              </a:r>
              <a:endParaRPr lang="fr-FR" sz="1070" b="0" strike="noStrike" spc="-1">
                <a:latin typeface="Arial"/>
              </a:endParaRPr>
            </a:p>
            <a:p>
              <a:pPr marL="228600" indent="-228600">
                <a:lnSpc>
                  <a:spcPct val="100000"/>
                </a:lnSpc>
                <a:buClr>
                  <a:srgbClr val="000000"/>
                </a:buClr>
                <a:buFont typeface="StarSymbol"/>
                <a:buChar char="-"/>
              </a:pPr>
              <a:r>
                <a:rPr lang="fr-FR" sz="1070" b="0" strike="noStrike" spc="-1">
                  <a:solidFill>
                    <a:srgbClr val="000000"/>
                  </a:solidFill>
                  <a:latin typeface="Marianne"/>
                  <a:ea typeface="DejaVu Sans"/>
                </a:rPr>
                <a:t>Le comité régional de l’énergie détermine si les zones sont suffisantes pour atteindre les objectifs régionaux</a:t>
              </a:r>
              <a:endParaRPr lang="fr-FR" sz="1070" b="0" strike="noStrike" spc="-1">
                <a:latin typeface="Arial"/>
              </a:endParaRPr>
            </a:p>
            <a:p>
              <a:pPr>
                <a:lnSpc>
                  <a:spcPct val="100000"/>
                </a:lnSpc>
                <a:buNone/>
              </a:pPr>
              <a:endParaRPr lang="fr-FR" sz="1070" b="0" strike="noStrike" spc="-1">
                <a:latin typeface="Arial"/>
              </a:endParaRPr>
            </a:p>
            <a:p>
              <a:pPr>
                <a:lnSpc>
                  <a:spcPct val="100000"/>
                </a:lnSpc>
                <a:buNone/>
              </a:pPr>
              <a:endParaRPr lang="fr-FR" sz="1070" b="0" strike="noStrike" spc="-1">
                <a:latin typeface="Arial"/>
              </a:endParaRPr>
            </a:p>
          </p:txBody>
        </p:sp>
      </p:grpSp>
      <p:grpSp>
        <p:nvGrpSpPr>
          <p:cNvPr id="441" name="Groupe 2"/>
          <p:cNvGrpSpPr/>
          <p:nvPr/>
        </p:nvGrpSpPr>
        <p:grpSpPr>
          <a:xfrm>
            <a:off x="2367000" y="1837800"/>
            <a:ext cx="1076040" cy="1666440"/>
            <a:chOff x="2367000" y="1837800"/>
            <a:chExt cx="1076040" cy="1666440"/>
          </a:xfrm>
        </p:grpSpPr>
        <p:sp>
          <p:nvSpPr>
            <p:cNvPr id="442" name="Flèche droite 1"/>
            <p:cNvSpPr/>
            <p:nvPr/>
          </p:nvSpPr>
          <p:spPr>
            <a:xfrm>
              <a:off x="2482200" y="1837800"/>
              <a:ext cx="846000" cy="317520"/>
            </a:xfrm>
            <a:prstGeom prst="rightArrow">
              <a:avLst>
                <a:gd name="adj1" fmla="val 50000"/>
                <a:gd name="adj2" fmla="val 50000"/>
              </a:avLst>
            </a:prstGeom>
            <a:solidFill>
              <a:srgbClr val="FF0000"/>
            </a:solidFill>
            <a:ln w="25560">
              <a:solidFill>
                <a:srgbClr val="FF0000"/>
              </a:solidFill>
              <a:miter/>
            </a:ln>
          </p:spPr>
          <p:style>
            <a:lnRef idx="0">
              <a:scrgbClr r="0" g="0" b="0"/>
            </a:lnRef>
            <a:fillRef idx="0">
              <a:scrgbClr r="0" g="0" b="0"/>
            </a:fillRef>
            <a:effectRef idx="0">
              <a:scrgbClr r="0" g="0" b="0"/>
            </a:effectRef>
            <a:fontRef idx="minor"/>
          </p:style>
          <p:txBody>
            <a:bodyPr/>
            <a:lstStyle/>
            <a:p>
              <a:endParaRPr lang="fr-FR"/>
            </a:p>
          </p:txBody>
        </p:sp>
        <p:sp>
          <p:nvSpPr>
            <p:cNvPr id="443" name="ZoneTexte 12"/>
            <p:cNvSpPr/>
            <p:nvPr/>
          </p:nvSpPr>
          <p:spPr>
            <a:xfrm>
              <a:off x="2367000" y="2408040"/>
              <a:ext cx="1076040" cy="1096200"/>
            </a:xfrm>
            <a:prstGeom prst="rect">
              <a:avLst/>
            </a:prstGeom>
            <a:noFill/>
            <a:ln w="0">
              <a:noFill/>
            </a:ln>
          </p:spPr>
          <p:style>
            <a:lnRef idx="0">
              <a:scrgbClr r="0" g="0" b="0"/>
            </a:lnRef>
            <a:fillRef idx="0">
              <a:scrgbClr r="0" g="0" b="0"/>
            </a:fillRef>
            <a:effectRef idx="0">
              <a:scrgbClr r="0" g="0" b="0"/>
            </a:effectRef>
            <a:fontRef idx="minor"/>
          </p:style>
          <p:txBody>
            <a:bodyPr lIns="119880" tIns="60120" rIns="119880" bIns="60120" anchor="t">
              <a:spAutoFit/>
            </a:bodyPr>
            <a:lstStyle/>
            <a:p>
              <a:pPr algn="ctr">
                <a:lnSpc>
                  <a:spcPct val="100000"/>
                </a:lnSpc>
                <a:buNone/>
              </a:pPr>
              <a:r>
                <a:rPr lang="fr-FR" sz="1070" b="0" strike="noStrike" spc="-1">
                  <a:solidFill>
                    <a:srgbClr val="FF0000"/>
                  </a:solidFill>
                  <a:latin typeface="Marianne"/>
                  <a:ea typeface="DejaVu Sans"/>
                </a:rPr>
                <a:t>Si les zones ne sont pas suffisantes pour atteindre les objectifs</a:t>
              </a:r>
              <a:endParaRPr lang="fr-FR" sz="1070" b="0" strike="noStrike" spc="-1">
                <a:latin typeface="Arial"/>
              </a:endParaRPr>
            </a:p>
          </p:txBody>
        </p:sp>
      </p:grpSp>
      <p:grpSp>
        <p:nvGrpSpPr>
          <p:cNvPr id="444" name="Groupe 3"/>
          <p:cNvGrpSpPr/>
          <p:nvPr/>
        </p:nvGrpSpPr>
        <p:grpSpPr>
          <a:xfrm>
            <a:off x="3619080" y="1625400"/>
            <a:ext cx="1829520" cy="4502520"/>
            <a:chOff x="3619080" y="1625400"/>
            <a:chExt cx="1829520" cy="4502520"/>
          </a:xfrm>
        </p:grpSpPr>
        <p:sp>
          <p:nvSpPr>
            <p:cNvPr id="445" name="Rectangle à coins arrondis 5"/>
            <p:cNvSpPr/>
            <p:nvPr/>
          </p:nvSpPr>
          <p:spPr>
            <a:xfrm>
              <a:off x="3619080" y="1625400"/>
              <a:ext cx="1829520" cy="742320"/>
            </a:xfrm>
            <a:prstGeom prst="roundRect">
              <a:avLst>
                <a:gd name="adj" fmla="val 16667"/>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gn="ctr">
                <a:lnSpc>
                  <a:spcPct val="100000"/>
                </a:lnSpc>
                <a:buNone/>
              </a:pPr>
              <a:r>
                <a:rPr lang="fr-FR" sz="1070" b="1" strike="noStrike" spc="-1">
                  <a:solidFill>
                    <a:srgbClr val="1F4E79"/>
                  </a:solidFill>
                  <a:latin typeface="Marianne"/>
                  <a:ea typeface="DejaVu Sans"/>
                </a:rPr>
                <a:t>Demande de zones complémentaires aux communes</a:t>
              </a:r>
              <a:endParaRPr lang="fr-FR" sz="1070" b="0" strike="noStrike" spc="-1">
                <a:latin typeface="Arial"/>
              </a:endParaRPr>
            </a:p>
          </p:txBody>
        </p:sp>
        <p:sp>
          <p:nvSpPr>
            <p:cNvPr id="446" name="Rectangle à coins arrondis 6"/>
            <p:cNvSpPr/>
            <p:nvPr/>
          </p:nvSpPr>
          <p:spPr>
            <a:xfrm>
              <a:off x="3619080" y="2502360"/>
              <a:ext cx="1829520" cy="966240"/>
            </a:xfrm>
            <a:prstGeom prst="roundRect">
              <a:avLst>
                <a:gd name="adj" fmla="val 8009"/>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nSpc>
                  <a:spcPct val="100000"/>
                </a:lnSpc>
                <a:buNone/>
              </a:pPr>
              <a:r>
                <a:rPr lang="fr-FR" sz="1070" b="0" strike="noStrike" spc="-1">
                  <a:solidFill>
                    <a:srgbClr val="000000"/>
                  </a:solidFill>
                  <a:latin typeface="Marianne"/>
                  <a:ea typeface="DejaVu Sans"/>
                </a:rPr>
                <a:t>Responsables : </a:t>
              </a:r>
              <a:endParaRPr lang="fr-FR" sz="1070" b="0" strike="noStrike" spc="-1">
                <a:latin typeface="Arial"/>
              </a:endParaRPr>
            </a:p>
            <a:p>
              <a:pPr marL="228600" indent="-228600">
                <a:lnSpc>
                  <a:spcPct val="100000"/>
                </a:lnSpc>
                <a:buClr>
                  <a:srgbClr val="000000"/>
                </a:buClr>
                <a:buFont typeface="StarSymbol"/>
                <a:buChar char="-"/>
              </a:pPr>
              <a:r>
                <a:rPr lang="fr-FR" sz="1070" b="1" strike="noStrike" spc="-1">
                  <a:solidFill>
                    <a:srgbClr val="BF0041"/>
                  </a:solidFill>
                  <a:latin typeface="Marianne"/>
                  <a:ea typeface="DejaVu Sans"/>
                </a:rPr>
                <a:t>Référent préfectoral vers les communes</a:t>
              </a:r>
              <a:endParaRPr lang="fr-FR" sz="1070" b="0" strike="noStrike" spc="-1">
                <a:latin typeface="Arial"/>
              </a:endParaRPr>
            </a:p>
          </p:txBody>
        </p:sp>
        <p:sp>
          <p:nvSpPr>
            <p:cNvPr id="447" name="Rectangle à coins arrondis 8"/>
            <p:cNvSpPr/>
            <p:nvPr/>
          </p:nvSpPr>
          <p:spPr>
            <a:xfrm>
              <a:off x="3619080" y="5656320"/>
              <a:ext cx="1829520" cy="471600"/>
            </a:xfrm>
            <a:prstGeom prst="roundRect">
              <a:avLst>
                <a:gd name="adj" fmla="val 27696"/>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gn="ctr">
                <a:lnSpc>
                  <a:spcPct val="100000"/>
                </a:lnSpc>
                <a:buNone/>
              </a:pPr>
              <a:r>
                <a:rPr lang="fr-FR" sz="1070" b="0" strike="noStrike" spc="-1">
                  <a:solidFill>
                    <a:srgbClr val="000000"/>
                  </a:solidFill>
                  <a:latin typeface="Marianne"/>
                  <a:ea typeface="DejaVu Sans"/>
                </a:rPr>
                <a:t>Délai : 3 mois</a:t>
              </a:r>
              <a:endParaRPr lang="fr-FR" sz="1070" b="0" strike="noStrike" spc="-1">
                <a:latin typeface="Arial"/>
              </a:endParaRPr>
            </a:p>
          </p:txBody>
        </p:sp>
      </p:grpSp>
      <p:grpSp>
        <p:nvGrpSpPr>
          <p:cNvPr id="448" name="Groupe 7"/>
          <p:cNvGrpSpPr/>
          <p:nvPr/>
        </p:nvGrpSpPr>
        <p:grpSpPr>
          <a:xfrm>
            <a:off x="6301440" y="1625400"/>
            <a:ext cx="1829520" cy="4502520"/>
            <a:chOff x="6301440" y="1625400"/>
            <a:chExt cx="1829520" cy="4502520"/>
          </a:xfrm>
        </p:grpSpPr>
        <p:sp>
          <p:nvSpPr>
            <p:cNvPr id="449" name="Rectangle à coins arrondis 19"/>
            <p:cNvSpPr/>
            <p:nvPr/>
          </p:nvSpPr>
          <p:spPr>
            <a:xfrm>
              <a:off x="6301440" y="1625400"/>
              <a:ext cx="1829520" cy="742320"/>
            </a:xfrm>
            <a:prstGeom prst="roundRect">
              <a:avLst>
                <a:gd name="adj" fmla="val 16667"/>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gn="ctr">
                <a:lnSpc>
                  <a:spcPct val="100000"/>
                </a:lnSpc>
                <a:buNone/>
              </a:pPr>
              <a:r>
                <a:rPr lang="fr-FR" sz="1070" b="1" strike="noStrike" spc="-1">
                  <a:solidFill>
                    <a:srgbClr val="1F4E79"/>
                  </a:solidFill>
                  <a:latin typeface="Marianne"/>
                  <a:ea typeface="DejaVu Sans"/>
                </a:rPr>
                <a:t>Avis du comité régional de l’énergie</a:t>
              </a:r>
              <a:endParaRPr lang="fr-FR" sz="1070" b="0" strike="noStrike" spc="-1">
                <a:latin typeface="Arial"/>
              </a:endParaRPr>
            </a:p>
          </p:txBody>
        </p:sp>
        <p:sp>
          <p:nvSpPr>
            <p:cNvPr id="450" name="Rectangle à coins arrondis 20"/>
            <p:cNvSpPr/>
            <p:nvPr/>
          </p:nvSpPr>
          <p:spPr>
            <a:xfrm>
              <a:off x="6301440" y="2502360"/>
              <a:ext cx="1829520" cy="966240"/>
            </a:xfrm>
            <a:prstGeom prst="roundRect">
              <a:avLst>
                <a:gd name="adj" fmla="val 8009"/>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nSpc>
                  <a:spcPct val="100000"/>
                </a:lnSpc>
                <a:buNone/>
              </a:pPr>
              <a:r>
                <a:rPr lang="fr-FR" sz="1070" b="0" strike="noStrike" spc="-1">
                  <a:solidFill>
                    <a:srgbClr val="000000"/>
                  </a:solidFill>
                  <a:latin typeface="Marianne"/>
                  <a:ea typeface="DejaVu Sans"/>
                </a:rPr>
                <a:t>Responsables : </a:t>
              </a:r>
              <a:endParaRPr lang="fr-FR" sz="1070" b="0" strike="noStrike" spc="-1">
                <a:latin typeface="Arial"/>
              </a:endParaRPr>
            </a:p>
            <a:p>
              <a:pPr marL="228600" indent="-228600">
                <a:lnSpc>
                  <a:spcPct val="100000"/>
                </a:lnSpc>
                <a:buClr>
                  <a:srgbClr val="000000"/>
                </a:buClr>
                <a:buFont typeface="StarSymbol"/>
                <a:buChar char="-"/>
              </a:pPr>
              <a:r>
                <a:rPr lang="fr-FR" sz="1070" b="0" strike="noStrike" spc="-1">
                  <a:solidFill>
                    <a:srgbClr val="000000"/>
                  </a:solidFill>
                  <a:latin typeface="Marianne"/>
                  <a:ea typeface="DejaVu Sans"/>
                </a:rPr>
                <a:t>Comité régional de l’énergie</a:t>
              </a:r>
              <a:endParaRPr lang="fr-FR" sz="1070" b="0" strike="noStrike" spc="-1">
                <a:latin typeface="Arial"/>
              </a:endParaRPr>
            </a:p>
          </p:txBody>
        </p:sp>
        <p:sp>
          <p:nvSpPr>
            <p:cNvPr id="451" name="Rectangle à coins arrondis 21"/>
            <p:cNvSpPr/>
            <p:nvPr/>
          </p:nvSpPr>
          <p:spPr>
            <a:xfrm>
              <a:off x="6301440" y="5656320"/>
              <a:ext cx="1829520" cy="471600"/>
            </a:xfrm>
            <a:prstGeom prst="roundRect">
              <a:avLst>
                <a:gd name="adj" fmla="val 27696"/>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gn="ctr">
                <a:lnSpc>
                  <a:spcPct val="100000"/>
                </a:lnSpc>
                <a:buNone/>
              </a:pPr>
              <a:r>
                <a:rPr lang="fr-FR" sz="1070" b="0" strike="noStrike" spc="-1">
                  <a:solidFill>
                    <a:srgbClr val="000000"/>
                  </a:solidFill>
                  <a:latin typeface="Marianne"/>
                  <a:ea typeface="DejaVu Sans"/>
                </a:rPr>
                <a:t>Délai : 3 mois</a:t>
              </a:r>
              <a:endParaRPr lang="fr-FR" sz="1070" b="0" strike="noStrike" spc="-1">
                <a:latin typeface="Arial"/>
              </a:endParaRPr>
            </a:p>
          </p:txBody>
        </p:sp>
        <p:sp>
          <p:nvSpPr>
            <p:cNvPr id="452" name="Rectangle à coins arrondis 25"/>
            <p:cNvSpPr/>
            <p:nvPr/>
          </p:nvSpPr>
          <p:spPr>
            <a:xfrm>
              <a:off x="6301440" y="3603240"/>
              <a:ext cx="1829520" cy="1881000"/>
            </a:xfrm>
            <a:prstGeom prst="roundRect">
              <a:avLst>
                <a:gd name="adj" fmla="val 8009"/>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nSpc>
                  <a:spcPct val="100000"/>
                </a:lnSpc>
                <a:buNone/>
              </a:pPr>
              <a:r>
                <a:rPr lang="fr-FR" sz="1070" b="0" strike="noStrike" spc="-1">
                  <a:solidFill>
                    <a:srgbClr val="000000"/>
                  </a:solidFill>
                  <a:latin typeface="Marianne"/>
                  <a:ea typeface="DejaVu Sans"/>
                </a:rPr>
                <a:t>Modalités :</a:t>
              </a:r>
              <a:endParaRPr lang="fr-FR" sz="1070" b="0" strike="noStrike" spc="-1">
                <a:latin typeface="Arial"/>
              </a:endParaRPr>
            </a:p>
            <a:p>
              <a:pPr marL="228600" indent="-228600">
                <a:lnSpc>
                  <a:spcPct val="100000"/>
                </a:lnSpc>
                <a:buClr>
                  <a:srgbClr val="000000"/>
                </a:buClr>
                <a:buFont typeface="StarSymbol"/>
                <a:buChar char="-"/>
              </a:pPr>
              <a:r>
                <a:rPr lang="fr-FR" sz="1070" b="0" strike="noStrike" spc="-1">
                  <a:solidFill>
                    <a:srgbClr val="000000"/>
                  </a:solidFill>
                  <a:latin typeface="Marianne"/>
                  <a:ea typeface="DejaVu Sans"/>
                </a:rPr>
                <a:t>Le comité régional de l’énergie détermine si les zones sont suffisantes pour atteindre les objectifs régionaux</a:t>
              </a:r>
              <a:endParaRPr lang="fr-FR" sz="1070" b="0" strike="noStrike" spc="-1">
                <a:latin typeface="Arial"/>
              </a:endParaRPr>
            </a:p>
            <a:p>
              <a:pPr>
                <a:lnSpc>
                  <a:spcPct val="100000"/>
                </a:lnSpc>
                <a:buNone/>
              </a:pPr>
              <a:endParaRPr lang="fr-FR" sz="1070" b="0" strike="noStrike" spc="-1">
                <a:latin typeface="Arial"/>
              </a:endParaRPr>
            </a:p>
            <a:p>
              <a:pPr>
                <a:lnSpc>
                  <a:spcPct val="100000"/>
                </a:lnSpc>
                <a:buNone/>
              </a:pPr>
              <a:endParaRPr lang="fr-FR" sz="1070" b="0" strike="noStrike" spc="-1">
                <a:latin typeface="Arial"/>
              </a:endParaRPr>
            </a:p>
          </p:txBody>
        </p:sp>
      </p:grpSp>
      <p:sp>
        <p:nvSpPr>
          <p:cNvPr id="453" name="Flèche droite 3"/>
          <p:cNvSpPr/>
          <p:nvPr/>
        </p:nvSpPr>
        <p:spPr>
          <a:xfrm>
            <a:off x="5625000" y="1837800"/>
            <a:ext cx="500400" cy="317520"/>
          </a:xfrm>
          <a:prstGeom prst="rightArrow">
            <a:avLst>
              <a:gd name="adj1" fmla="val 50000"/>
              <a:gd name="adj2" fmla="val 50000"/>
            </a:avLst>
          </a:prstGeom>
          <a:solidFill>
            <a:srgbClr val="5B9BD5"/>
          </a:solidFill>
          <a:ln w="25560">
            <a:solidFill>
              <a:srgbClr val="43729D"/>
            </a:solidFill>
            <a:miter/>
          </a:ln>
        </p:spPr>
        <p:style>
          <a:lnRef idx="0">
            <a:scrgbClr r="0" g="0" b="0"/>
          </a:lnRef>
          <a:fillRef idx="0">
            <a:scrgbClr r="0" g="0" b="0"/>
          </a:fillRef>
          <a:effectRef idx="0">
            <a:scrgbClr r="0" g="0" b="0"/>
          </a:effectRef>
          <a:fontRef idx="minor"/>
        </p:style>
        <p:txBody>
          <a:bodyPr/>
          <a:lstStyle/>
          <a:p>
            <a:endParaRPr lang="fr-FR"/>
          </a:p>
        </p:txBody>
      </p:sp>
      <p:grpSp>
        <p:nvGrpSpPr>
          <p:cNvPr id="454" name="Groupe 8"/>
          <p:cNvGrpSpPr/>
          <p:nvPr/>
        </p:nvGrpSpPr>
        <p:grpSpPr>
          <a:xfrm>
            <a:off x="8307360" y="1837800"/>
            <a:ext cx="1076040" cy="1341000"/>
            <a:chOff x="8307360" y="1837800"/>
            <a:chExt cx="1076040" cy="1341000"/>
          </a:xfrm>
        </p:grpSpPr>
        <p:sp>
          <p:nvSpPr>
            <p:cNvPr id="455" name="Flèche droite 7"/>
            <p:cNvSpPr/>
            <p:nvPr/>
          </p:nvSpPr>
          <p:spPr>
            <a:xfrm>
              <a:off x="8595360" y="1837800"/>
              <a:ext cx="500400" cy="317520"/>
            </a:xfrm>
            <a:prstGeom prst="rightArrow">
              <a:avLst>
                <a:gd name="adj1" fmla="val 50000"/>
                <a:gd name="adj2" fmla="val 50000"/>
              </a:avLst>
            </a:prstGeom>
            <a:solidFill>
              <a:srgbClr val="5B9BD5"/>
            </a:solidFill>
            <a:ln w="25560">
              <a:solidFill>
                <a:srgbClr val="43729D"/>
              </a:solidFill>
              <a:miter/>
            </a:ln>
          </p:spPr>
          <p:style>
            <a:lnRef idx="0">
              <a:scrgbClr r="0" g="0" b="0"/>
            </a:lnRef>
            <a:fillRef idx="0">
              <a:scrgbClr r="0" g="0" b="0"/>
            </a:fillRef>
            <a:effectRef idx="0">
              <a:scrgbClr r="0" g="0" b="0"/>
            </a:effectRef>
            <a:fontRef idx="minor"/>
          </p:style>
          <p:txBody>
            <a:bodyPr/>
            <a:lstStyle/>
            <a:p>
              <a:endParaRPr lang="fr-FR"/>
            </a:p>
          </p:txBody>
        </p:sp>
        <p:sp>
          <p:nvSpPr>
            <p:cNvPr id="456" name="ZoneTexte 13"/>
            <p:cNvSpPr/>
            <p:nvPr/>
          </p:nvSpPr>
          <p:spPr>
            <a:xfrm>
              <a:off x="8307360" y="2408040"/>
              <a:ext cx="1076040" cy="770760"/>
            </a:xfrm>
            <a:prstGeom prst="rect">
              <a:avLst/>
            </a:prstGeom>
            <a:noFill/>
            <a:ln w="0">
              <a:noFill/>
            </a:ln>
          </p:spPr>
          <p:style>
            <a:lnRef idx="0">
              <a:scrgbClr r="0" g="0" b="0"/>
            </a:lnRef>
            <a:fillRef idx="0">
              <a:scrgbClr r="0" g="0" b="0"/>
            </a:fillRef>
            <a:effectRef idx="0">
              <a:scrgbClr r="0" g="0" b="0"/>
            </a:effectRef>
            <a:fontRef idx="minor"/>
          </p:style>
          <p:txBody>
            <a:bodyPr lIns="119880" tIns="60120" rIns="119880" bIns="60120" anchor="t">
              <a:spAutoFit/>
            </a:bodyPr>
            <a:lstStyle/>
            <a:p>
              <a:pPr algn="ctr">
                <a:lnSpc>
                  <a:spcPct val="100000"/>
                </a:lnSpc>
                <a:buNone/>
              </a:pPr>
              <a:r>
                <a:rPr lang="fr-FR" sz="1070" b="0" strike="noStrike" spc="-1">
                  <a:solidFill>
                    <a:srgbClr val="000000"/>
                  </a:solidFill>
                  <a:latin typeface="Marianne"/>
                  <a:ea typeface="DejaVu Sans"/>
                </a:rPr>
                <a:t>Que les zones soient suffisantes ou non</a:t>
              </a:r>
              <a:endParaRPr lang="fr-FR" sz="1070" b="0" strike="noStrike" spc="-1">
                <a:latin typeface="Arial"/>
              </a:endParaRPr>
            </a:p>
          </p:txBody>
        </p:sp>
      </p:grpSp>
      <p:grpSp>
        <p:nvGrpSpPr>
          <p:cNvPr id="457" name="Groupe 9"/>
          <p:cNvGrpSpPr/>
          <p:nvPr/>
        </p:nvGrpSpPr>
        <p:grpSpPr>
          <a:xfrm>
            <a:off x="9559800" y="1625400"/>
            <a:ext cx="1829520" cy="4502520"/>
            <a:chOff x="9559800" y="1625400"/>
            <a:chExt cx="1829520" cy="4502520"/>
          </a:xfrm>
        </p:grpSpPr>
        <p:sp>
          <p:nvSpPr>
            <p:cNvPr id="458" name="Rectangle à coins arrondis 27"/>
            <p:cNvSpPr/>
            <p:nvPr/>
          </p:nvSpPr>
          <p:spPr>
            <a:xfrm>
              <a:off x="9559800" y="1625400"/>
              <a:ext cx="1829520" cy="742320"/>
            </a:xfrm>
            <a:prstGeom prst="roundRect">
              <a:avLst>
                <a:gd name="adj" fmla="val 16667"/>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gn="ctr">
                <a:lnSpc>
                  <a:spcPct val="100000"/>
                </a:lnSpc>
                <a:buNone/>
              </a:pPr>
              <a:r>
                <a:rPr lang="fr-FR" sz="1070" b="1" strike="noStrike" spc="-1">
                  <a:solidFill>
                    <a:srgbClr val="1F4E79"/>
                  </a:solidFill>
                  <a:latin typeface="Marianne"/>
                  <a:ea typeface="DejaVu Sans"/>
                </a:rPr>
                <a:t>Cartographie des zones au niveau départemental</a:t>
              </a:r>
              <a:endParaRPr lang="fr-FR" sz="1070" b="0" strike="noStrike" spc="-1">
                <a:latin typeface="Arial"/>
              </a:endParaRPr>
            </a:p>
          </p:txBody>
        </p:sp>
        <p:sp>
          <p:nvSpPr>
            <p:cNvPr id="459" name="Rectangle à coins arrondis 28"/>
            <p:cNvSpPr/>
            <p:nvPr/>
          </p:nvSpPr>
          <p:spPr>
            <a:xfrm>
              <a:off x="9559800" y="2502360"/>
              <a:ext cx="1829520" cy="966240"/>
            </a:xfrm>
            <a:prstGeom prst="roundRect">
              <a:avLst>
                <a:gd name="adj" fmla="val 8009"/>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nSpc>
                  <a:spcPct val="100000"/>
                </a:lnSpc>
                <a:buNone/>
              </a:pPr>
              <a:r>
                <a:rPr lang="fr-FR" sz="1070" b="0" strike="noStrike" spc="-1">
                  <a:solidFill>
                    <a:srgbClr val="000000"/>
                  </a:solidFill>
                  <a:latin typeface="Marianne"/>
                  <a:ea typeface="DejaVu Sans"/>
                </a:rPr>
                <a:t>Responsables : </a:t>
              </a:r>
              <a:endParaRPr lang="fr-FR" sz="1070" b="0" strike="noStrike" spc="-1">
                <a:latin typeface="Arial"/>
              </a:endParaRPr>
            </a:p>
            <a:p>
              <a:pPr marL="228600" indent="-228600">
                <a:lnSpc>
                  <a:spcPct val="100000"/>
                </a:lnSpc>
                <a:buClr>
                  <a:srgbClr val="000000"/>
                </a:buClr>
                <a:buFont typeface="StarSymbol"/>
                <a:buChar char="-"/>
              </a:pPr>
              <a:r>
                <a:rPr lang="fr-FR" sz="1070" b="1" strike="noStrike" spc="-1">
                  <a:solidFill>
                    <a:srgbClr val="BF0041"/>
                  </a:solidFill>
                  <a:latin typeface="Marianne"/>
                  <a:ea typeface="DejaVu Sans"/>
                </a:rPr>
                <a:t>Référent préfectoral unique</a:t>
              </a:r>
              <a:endParaRPr lang="fr-FR" sz="1070" b="0" strike="noStrike" spc="-1">
                <a:latin typeface="Arial"/>
              </a:endParaRPr>
            </a:p>
          </p:txBody>
        </p:sp>
        <p:sp>
          <p:nvSpPr>
            <p:cNvPr id="460" name="Rectangle à coins arrondis 29"/>
            <p:cNvSpPr/>
            <p:nvPr/>
          </p:nvSpPr>
          <p:spPr>
            <a:xfrm>
              <a:off x="9559800" y="3603240"/>
              <a:ext cx="1829520" cy="1881000"/>
            </a:xfrm>
            <a:prstGeom prst="roundRect">
              <a:avLst>
                <a:gd name="adj" fmla="val 8009"/>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nSpc>
                  <a:spcPct val="100000"/>
                </a:lnSpc>
                <a:buNone/>
              </a:pPr>
              <a:r>
                <a:rPr lang="fr-FR" sz="1070" b="0" strike="noStrike" spc="-1" dirty="0">
                  <a:solidFill>
                    <a:srgbClr val="000000"/>
                  </a:solidFill>
                  <a:latin typeface="Marianne"/>
                  <a:ea typeface="DejaVu Sans"/>
                </a:rPr>
                <a:t>Modalités :</a:t>
              </a:r>
              <a:endParaRPr lang="fr-FR" sz="1070" b="0" strike="noStrike" spc="-1" dirty="0">
                <a:latin typeface="Arial"/>
              </a:endParaRPr>
            </a:p>
            <a:p>
              <a:pPr marL="228600" indent="-228600">
                <a:lnSpc>
                  <a:spcPct val="100000"/>
                </a:lnSpc>
                <a:buClr>
                  <a:srgbClr val="000000"/>
                </a:buClr>
                <a:buFont typeface="StarSymbol"/>
                <a:buChar char="-"/>
              </a:pPr>
              <a:r>
                <a:rPr lang="fr-FR" sz="1070" b="0" strike="noStrike" spc="-1" dirty="0">
                  <a:solidFill>
                    <a:srgbClr val="000000"/>
                  </a:solidFill>
                  <a:latin typeface="Marianne"/>
                  <a:ea typeface="DejaVu Sans"/>
                </a:rPr>
                <a:t>Arrêt de la cartographie après avis conforme des communes pour les zones sur </a:t>
              </a:r>
              <a:r>
                <a:rPr lang="fr-FR" sz="1070" b="0" strike="noStrike" spc="-1" dirty="0" err="1">
                  <a:solidFill>
                    <a:srgbClr val="000000"/>
                  </a:solidFill>
                  <a:latin typeface="Marianne"/>
                  <a:ea typeface="DejaVu Sans"/>
                </a:rPr>
                <a:t>leus</a:t>
              </a:r>
              <a:r>
                <a:rPr lang="fr-FR" sz="1070" b="0" strike="noStrike" spc="-1" dirty="0">
                  <a:solidFill>
                    <a:srgbClr val="000000"/>
                  </a:solidFill>
                  <a:latin typeface="Marianne"/>
                  <a:ea typeface="DejaVu Sans"/>
                </a:rPr>
                <a:t> territoires</a:t>
              </a:r>
              <a:endParaRPr lang="fr-FR" sz="1070" b="0" strike="noStrike" spc="-1" dirty="0">
                <a:latin typeface="Arial"/>
              </a:endParaRPr>
            </a:p>
            <a:p>
              <a:pPr marL="228600" indent="-228600">
                <a:lnSpc>
                  <a:spcPct val="100000"/>
                </a:lnSpc>
                <a:buClr>
                  <a:srgbClr val="000000"/>
                </a:buClr>
                <a:buFont typeface="StarSymbol"/>
                <a:buChar char="-"/>
              </a:pPr>
              <a:r>
                <a:rPr lang="fr-FR" sz="1070" b="0" strike="noStrike" spc="-1" dirty="0">
                  <a:solidFill>
                    <a:srgbClr val="000000"/>
                  </a:solidFill>
                  <a:latin typeface="Marianne"/>
                  <a:ea typeface="DejaVu Sans"/>
                </a:rPr>
                <a:t>Transmission au ministre de l’énergie et aux collectivités</a:t>
              </a:r>
              <a:endParaRPr lang="fr-FR" sz="1070" b="0" strike="noStrike" spc="-1" dirty="0">
                <a:latin typeface="Arial"/>
              </a:endParaRPr>
            </a:p>
          </p:txBody>
        </p:sp>
        <p:sp>
          <p:nvSpPr>
            <p:cNvPr id="461" name="Rectangle à coins arrondis 30"/>
            <p:cNvSpPr/>
            <p:nvPr/>
          </p:nvSpPr>
          <p:spPr>
            <a:xfrm>
              <a:off x="9559800" y="5656320"/>
              <a:ext cx="1829520" cy="471600"/>
            </a:xfrm>
            <a:prstGeom prst="roundRect">
              <a:avLst>
                <a:gd name="adj" fmla="val 27696"/>
              </a:avLst>
            </a:prstGeom>
            <a:solidFill>
              <a:srgbClr val="FFFFFF"/>
            </a:solidFill>
            <a:ln w="25560">
              <a:solidFill>
                <a:srgbClr val="43729D"/>
              </a:solidFill>
              <a:miter/>
            </a:ln>
          </p:spPr>
          <p:style>
            <a:lnRef idx="0">
              <a:scrgbClr r="0" g="0" b="0"/>
            </a:lnRef>
            <a:fillRef idx="0">
              <a:scrgbClr r="0" g="0" b="0"/>
            </a:fillRef>
            <a:effectRef idx="0">
              <a:scrgbClr r="0" g="0" b="0"/>
            </a:effectRef>
            <a:fontRef idx="minor"/>
          </p:style>
          <p:txBody>
            <a:bodyPr lIns="119880" tIns="60120" rIns="119880" bIns="60120" anchor="ctr">
              <a:noAutofit/>
            </a:bodyPr>
            <a:lstStyle/>
            <a:p>
              <a:pPr algn="ctr">
                <a:lnSpc>
                  <a:spcPct val="100000"/>
                </a:lnSpc>
                <a:buNone/>
              </a:pPr>
              <a:r>
                <a:rPr lang="fr-FR" sz="1070" b="0" strike="noStrike" spc="-1">
                  <a:solidFill>
                    <a:srgbClr val="000000"/>
                  </a:solidFill>
                  <a:latin typeface="Marianne"/>
                  <a:ea typeface="DejaVu Sans"/>
                </a:rPr>
                <a:t>Délai : 2 mois</a:t>
              </a:r>
              <a:endParaRPr lang="fr-FR" sz="1070" b="0" strike="noStrike" spc="-1">
                <a:latin typeface="Arial"/>
              </a:endParaRPr>
            </a:p>
          </p:txBody>
        </p:sp>
      </p:grpSp>
      <p:sp>
        <p:nvSpPr>
          <p:cNvPr id="462" name="Titre 10"/>
          <p:cNvSpPr/>
          <p:nvPr/>
        </p:nvSpPr>
        <p:spPr>
          <a:xfrm>
            <a:off x="1978560" y="407160"/>
            <a:ext cx="10085040" cy="573480"/>
          </a:xfrm>
          <a:prstGeom prst="rect">
            <a:avLst/>
          </a:prstGeom>
          <a:solidFill>
            <a:srgbClr val="FFFFFF"/>
          </a:solidFill>
          <a:ln w="0">
            <a:solidFill>
              <a:srgbClr val="FFFFFF"/>
            </a:solidFill>
          </a:ln>
        </p:spPr>
        <p:style>
          <a:lnRef idx="0">
            <a:scrgbClr r="0" g="0" b="0"/>
          </a:lnRef>
          <a:fillRef idx="0">
            <a:scrgbClr r="0" g="0" b="0"/>
          </a:fillRef>
          <a:effectRef idx="0">
            <a:scrgbClr r="0" g="0" b="0"/>
          </a:effectRef>
          <a:fontRef idx="minor"/>
        </p:style>
        <p:txBody>
          <a:bodyPr lIns="0" tIns="0" rIns="0" bIns="0" anchor="t">
            <a:noAutofit/>
          </a:bodyPr>
          <a:lstStyle/>
          <a:p>
            <a:pPr>
              <a:lnSpc>
                <a:spcPct val="90000"/>
              </a:lnSpc>
              <a:buNone/>
            </a:pPr>
            <a:r>
              <a:rPr lang="fr-FR" sz="2400" b="1" strike="noStrike" spc="-1">
                <a:solidFill>
                  <a:srgbClr val="000000"/>
                </a:solidFill>
                <a:latin typeface="Marianne"/>
                <a:ea typeface="DejaVu Sans"/>
              </a:rPr>
              <a:t>Loi APER</a:t>
            </a:r>
            <a:endParaRPr lang="fr-FR" sz="2400" b="0" strike="noStrike" spc="-1">
              <a:latin typeface="Arial"/>
            </a:endParaRPr>
          </a:p>
        </p:txBody>
      </p:sp>
      <p:pic>
        <p:nvPicPr>
          <p:cNvPr id="2" name="Picture 2" descr="DREAL Franche-Comté - Data.gouv.fr">
            <a:extLst>
              <a:ext uri="{FF2B5EF4-FFF2-40B4-BE49-F238E27FC236}">
                <a16:creationId xmlns:a16="http://schemas.microsoft.com/office/drawing/2014/main" id="{3E424565-989D-F3BE-7725-7A1993504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484"/>
            <a:ext cx="1200812" cy="120081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3">
            <a:extLst>
              <a:ext uri="{FF2B5EF4-FFF2-40B4-BE49-F238E27FC236}">
                <a16:creationId xmlns:a16="http://schemas.microsoft.com/office/drawing/2014/main" id="{FC50D021-7E5C-FBFD-2181-FD5516BC540C}"/>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54B0F7-55DD-40D6-B7F4-70B586885C0B}" type="slidenum">
              <a:rPr lang="fr-FR" sz="1200" smtClean="0">
                <a:solidFill>
                  <a:schemeClr val="tx1">
                    <a:lumMod val="50000"/>
                    <a:lumOff val="50000"/>
                  </a:schemeClr>
                </a:solidFill>
              </a:rPr>
              <a:pPr algn="r"/>
              <a:t>16</a:t>
            </a:fld>
            <a:endParaRPr lang="fr-FR" sz="1200">
              <a:solidFill>
                <a:schemeClr val="tx1">
                  <a:lumMod val="50000"/>
                  <a:lumOff val="50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PlaceHolder 6"/>
          <p:cNvSpPr/>
          <p:nvPr/>
        </p:nvSpPr>
        <p:spPr>
          <a:xfrm>
            <a:off x="1808280" y="259560"/>
            <a:ext cx="11229840" cy="717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r>
              <a:rPr lang="fr-FR" sz="1800" b="1" strike="noStrike" spc="-1">
                <a:latin typeface="Arial"/>
              </a:rPr>
              <a:t>LES</a:t>
            </a:r>
            <a:r>
              <a:rPr lang="fr-FR" sz="1800" b="1" strike="noStrike" spc="-1">
                <a:solidFill>
                  <a:srgbClr val="000000"/>
                </a:solidFill>
                <a:latin typeface="Marianne"/>
                <a:ea typeface="Segoe UI"/>
              </a:rPr>
              <a:t> </a:t>
            </a:r>
            <a:r>
              <a:rPr lang="fr-FR" sz="1800" b="1" strike="noStrike" spc="-1">
                <a:latin typeface="Arial"/>
              </a:rPr>
              <a:t>RÉFÉRENTS</a:t>
            </a:r>
            <a:r>
              <a:rPr lang="fr-FR" sz="1800" b="1" strike="noStrike" spc="-1">
                <a:solidFill>
                  <a:srgbClr val="000000"/>
                </a:solidFill>
                <a:latin typeface="Marianne"/>
                <a:ea typeface="Segoe UI"/>
              </a:rPr>
              <a:t> </a:t>
            </a:r>
            <a:r>
              <a:rPr lang="fr-FR" sz="1800" b="1" strike="noStrike" spc="-1">
                <a:latin typeface="Arial"/>
              </a:rPr>
              <a:t>PRÉFECTORAUX</a:t>
            </a:r>
          </a:p>
        </p:txBody>
      </p:sp>
      <p:sp>
        <p:nvSpPr>
          <p:cNvPr id="464" name="PlaceHolder 7"/>
          <p:cNvSpPr/>
          <p:nvPr/>
        </p:nvSpPr>
        <p:spPr>
          <a:xfrm>
            <a:off x="516870" y="1551570"/>
            <a:ext cx="11373840" cy="4469351"/>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191770" indent="-191135" algn="just">
              <a:spcBef>
                <a:spcPts val="1888"/>
              </a:spcBef>
              <a:spcAft>
                <a:spcPts val="1066"/>
              </a:spcAft>
              <a:buNone/>
              <a:tabLst>
                <a:tab pos="0" algn="l"/>
              </a:tabLst>
            </a:pPr>
            <a:r>
              <a:rPr lang="fr-FR" sz="1800" b="0" strike="noStrike" spc="-1" dirty="0">
                <a:latin typeface="Arial"/>
              </a:rPr>
              <a:t>Dans les HDF, ont été désignés : </a:t>
            </a:r>
            <a:endParaRPr lang="fr-FR" dirty="0"/>
          </a:p>
          <a:p>
            <a:pPr marL="191770" indent="-191135" algn="just">
              <a:spcBef>
                <a:spcPts val="1888"/>
              </a:spcBef>
              <a:spcAft>
                <a:spcPts val="1066"/>
              </a:spcAft>
              <a:buNone/>
              <a:tabLst>
                <a:tab pos="0" algn="l"/>
              </a:tabLst>
            </a:pPr>
            <a:endParaRPr lang="fr-FR" sz="1800" b="0" strike="noStrike" spc="-1" dirty="0">
              <a:latin typeface="Arial"/>
              <a:cs typeface="Arial"/>
            </a:endParaRPr>
          </a:p>
          <a:p>
            <a:pPr marL="215900" indent="-215900">
              <a:buClr>
                <a:srgbClr val="000000"/>
              </a:buClr>
              <a:buSzPct val="45000"/>
              <a:buFont typeface="Wingdings" charset="2"/>
              <a:buChar char=""/>
            </a:pPr>
            <a:r>
              <a:rPr lang="fr-FR" sz="1800" b="0" strike="noStrike" spc="-1" dirty="0">
                <a:latin typeface="Arial"/>
              </a:rPr>
              <a:t>Aisne : 		Alain </a:t>
            </a:r>
            <a:r>
              <a:rPr lang="fr-FR" sz="1800" b="0" strike="noStrike" spc="-1" dirty="0" err="1">
                <a:latin typeface="Arial"/>
              </a:rPr>
              <a:t>Ngouoto</a:t>
            </a:r>
            <a:r>
              <a:rPr lang="fr-FR" sz="1800" b="0" strike="noStrike" spc="-1" dirty="0">
                <a:latin typeface="Arial"/>
              </a:rPr>
              <a:t> (secrétaire général de la préfecture)</a:t>
            </a:r>
            <a:endParaRPr lang="fr-FR" sz="1800" b="0" strike="noStrike" spc="-1" dirty="0">
              <a:latin typeface="Arial"/>
              <a:cs typeface="Arial"/>
            </a:endParaRPr>
          </a:p>
          <a:p>
            <a:pPr marL="215900" indent="-215900">
              <a:buClr>
                <a:srgbClr val="000000"/>
              </a:buClr>
              <a:buSzPct val="45000"/>
              <a:buFont typeface="Wingdings" charset="2"/>
              <a:buChar char=""/>
            </a:pPr>
            <a:endParaRPr lang="fr-FR" sz="1800" b="0" strike="noStrike" spc="-1" dirty="0">
              <a:latin typeface="Arial"/>
              <a:cs typeface="Arial"/>
            </a:endParaRPr>
          </a:p>
          <a:p>
            <a:pPr marL="215900" indent="-215900">
              <a:buClr>
                <a:srgbClr val="000000"/>
              </a:buClr>
              <a:buSzPct val="45000"/>
              <a:buFont typeface="Wingdings" charset="2"/>
              <a:buChar char=""/>
            </a:pPr>
            <a:r>
              <a:rPr lang="fr-FR" sz="1800" b="0" strike="noStrike" spc="-1" dirty="0">
                <a:latin typeface="Arial"/>
              </a:rPr>
              <a:t>Nord : 			Amélie Amelie </a:t>
            </a:r>
            <a:r>
              <a:rPr lang="fr-FR" sz="1800" b="0" strike="noStrike" spc="-1" dirty="0" err="1">
                <a:latin typeface="Arial"/>
              </a:rPr>
              <a:t>Puccinelli</a:t>
            </a:r>
            <a:r>
              <a:rPr lang="fr-FR" sz="1800" b="0" strike="noStrike" spc="-1" dirty="0">
                <a:latin typeface="Arial"/>
              </a:rPr>
              <a:t> (secrétaire générale adjointe de la préfecture)</a:t>
            </a:r>
            <a:endParaRPr lang="fr-FR" sz="1800" b="0" strike="noStrike" spc="-1" dirty="0">
              <a:latin typeface="Arial"/>
              <a:cs typeface="Arial"/>
            </a:endParaRPr>
          </a:p>
          <a:p>
            <a:pPr marL="215900" indent="-215900">
              <a:buClr>
                <a:srgbClr val="000000"/>
              </a:buClr>
              <a:buSzPct val="45000"/>
              <a:buFont typeface="Wingdings" charset="2"/>
              <a:buChar char=""/>
            </a:pPr>
            <a:endParaRPr lang="fr-FR" sz="1800" b="0" strike="noStrike" spc="-1" dirty="0">
              <a:latin typeface="Arial"/>
              <a:cs typeface="Arial"/>
            </a:endParaRPr>
          </a:p>
          <a:p>
            <a:pPr marL="215900" indent="-215900">
              <a:buClr>
                <a:srgbClr val="000000"/>
              </a:buClr>
              <a:buSzPct val="45000"/>
              <a:buFont typeface="Wingdings" charset="2"/>
              <a:buChar char=""/>
            </a:pPr>
            <a:r>
              <a:rPr lang="fr-FR" sz="1800" b="0" strike="noStrike" spc="-1" dirty="0">
                <a:latin typeface="Arial"/>
              </a:rPr>
              <a:t>Oise : 			</a:t>
            </a:r>
            <a:r>
              <a:rPr lang="fr-FR" i="1" spc="-1" dirty="0">
                <a:latin typeface="Arial"/>
              </a:rPr>
              <a:t>en attente de remplacement</a:t>
            </a:r>
          </a:p>
          <a:p>
            <a:pPr marL="215900" indent="-215900">
              <a:buClr>
                <a:srgbClr val="000000"/>
              </a:buClr>
              <a:buSzPct val="45000"/>
              <a:buFont typeface="Wingdings" charset="2"/>
              <a:buChar char=""/>
            </a:pPr>
            <a:endParaRPr lang="fr-FR" sz="1800" b="0" strike="noStrike" spc="-1" dirty="0">
              <a:latin typeface="Arial"/>
              <a:cs typeface="Arial"/>
            </a:endParaRPr>
          </a:p>
          <a:p>
            <a:pPr marL="215900" indent="-215900">
              <a:buClr>
                <a:srgbClr val="000000"/>
              </a:buClr>
              <a:buSzPct val="45000"/>
              <a:buFont typeface="Wingdings" charset="2"/>
              <a:buChar char=""/>
            </a:pPr>
            <a:r>
              <a:rPr lang="fr-FR" sz="1800" b="0" strike="noStrike" spc="-1" dirty="0">
                <a:latin typeface="Arial"/>
              </a:rPr>
              <a:t>Pas-de-Calais : 	Christophe Marx  (secrétaire général de la préfecture)</a:t>
            </a:r>
            <a:endParaRPr lang="fr-FR" sz="1800" b="0" strike="noStrike" spc="-1" dirty="0">
              <a:latin typeface="Arial"/>
              <a:cs typeface="Arial"/>
            </a:endParaRPr>
          </a:p>
          <a:p>
            <a:pPr marL="215900" indent="-215900">
              <a:buClr>
                <a:srgbClr val="000000"/>
              </a:buClr>
              <a:buSzPct val="45000"/>
              <a:buFont typeface="Wingdings" charset="2"/>
              <a:buChar char=""/>
            </a:pPr>
            <a:endParaRPr lang="fr-FR" sz="1800" b="0" strike="noStrike" spc="-1" dirty="0">
              <a:latin typeface="Arial"/>
              <a:cs typeface="Arial"/>
            </a:endParaRPr>
          </a:p>
          <a:p>
            <a:pPr marL="215900" indent="-215900">
              <a:buClr>
                <a:srgbClr val="000000"/>
              </a:buClr>
              <a:buSzPct val="45000"/>
              <a:buFont typeface="Wingdings" charset="2"/>
              <a:buChar char=""/>
            </a:pPr>
            <a:r>
              <a:rPr lang="fr-FR" sz="1800" b="0" strike="noStrike" spc="-1" dirty="0">
                <a:latin typeface="Arial"/>
              </a:rPr>
              <a:t>Somme : 		Emmanuel MOULARD (secrétaire général de la préfecture)</a:t>
            </a:r>
            <a:endParaRPr lang="fr-FR" sz="1800" b="0" strike="noStrike" spc="-1" dirty="0">
              <a:latin typeface="Arial"/>
              <a:cs typeface="Arial"/>
            </a:endParaRPr>
          </a:p>
          <a:p>
            <a:endParaRPr lang="fr-FR" sz="1800" b="0" strike="noStrike" spc="-1" dirty="0">
              <a:latin typeface="Arial"/>
            </a:endParaRPr>
          </a:p>
        </p:txBody>
      </p:sp>
      <p:pic>
        <p:nvPicPr>
          <p:cNvPr id="2" name="Picture 2" descr="DREAL Franche-Comté - Data.gouv.fr">
            <a:extLst>
              <a:ext uri="{FF2B5EF4-FFF2-40B4-BE49-F238E27FC236}">
                <a16:creationId xmlns:a16="http://schemas.microsoft.com/office/drawing/2014/main" id="{001A80C7-7422-7BF5-383B-FA8F25E89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484"/>
            <a:ext cx="1200812" cy="120081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3">
            <a:extLst>
              <a:ext uri="{FF2B5EF4-FFF2-40B4-BE49-F238E27FC236}">
                <a16:creationId xmlns:a16="http://schemas.microsoft.com/office/drawing/2014/main" id="{F0F40DD9-9E63-14BE-19EF-9FD5A616BAC4}"/>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54B0F7-55DD-40D6-B7F4-70B586885C0B}" type="slidenum">
              <a:rPr lang="fr-FR" sz="1200" smtClean="0">
                <a:solidFill>
                  <a:schemeClr val="tx1">
                    <a:lumMod val="50000"/>
                    <a:lumOff val="50000"/>
                  </a:schemeClr>
                </a:solidFill>
              </a:rPr>
              <a:pPr algn="r"/>
              <a:t>17</a:t>
            </a:fld>
            <a:endParaRPr lang="fr-FR" sz="1200">
              <a:solidFill>
                <a:schemeClr val="tx1">
                  <a:lumMod val="50000"/>
                  <a:lumOff val="50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PlaceHolder 4"/>
          <p:cNvSpPr/>
          <p:nvPr/>
        </p:nvSpPr>
        <p:spPr>
          <a:xfrm>
            <a:off x="1808280" y="259560"/>
            <a:ext cx="11229840" cy="717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9080">
              <a:lnSpc>
                <a:spcPct val="90000"/>
              </a:lnSpc>
              <a:buNone/>
              <a:tabLst>
                <a:tab pos="0" algn="l"/>
              </a:tabLst>
            </a:pPr>
            <a:r>
              <a:rPr lang="fr-FR" sz="3340" b="1" strike="noStrike" spc="-1">
                <a:solidFill>
                  <a:srgbClr val="000000"/>
                </a:solidFill>
                <a:latin typeface="Arial"/>
                <a:ea typeface="DejaVu Sans"/>
              </a:rPr>
              <a:t>Au sein des services de l’Etat</a:t>
            </a:r>
            <a:endParaRPr lang="fr-FR" sz="3340" b="0" strike="noStrike" spc="-1">
              <a:latin typeface="Arial"/>
            </a:endParaRPr>
          </a:p>
        </p:txBody>
      </p:sp>
      <p:sp>
        <p:nvSpPr>
          <p:cNvPr id="466" name="PlaceHolder 5"/>
          <p:cNvSpPr/>
          <p:nvPr/>
        </p:nvSpPr>
        <p:spPr>
          <a:xfrm>
            <a:off x="600406" y="1456901"/>
            <a:ext cx="11373840" cy="450633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191880" indent="-191520" algn="just">
              <a:lnSpc>
                <a:spcPct val="100000"/>
              </a:lnSpc>
              <a:spcBef>
                <a:spcPts val="1888"/>
              </a:spcBef>
              <a:spcAft>
                <a:spcPts val="1066"/>
              </a:spcAft>
              <a:buNone/>
              <a:tabLst>
                <a:tab pos="0" algn="l"/>
              </a:tabLst>
            </a:pPr>
            <a:r>
              <a:rPr lang="fr-FR" sz="1870" b="1" strike="noStrike" spc="-1" dirty="0">
                <a:solidFill>
                  <a:srgbClr val="000000"/>
                </a:solidFill>
                <a:latin typeface="Marianne"/>
                <a:ea typeface="Segoe UI"/>
              </a:rPr>
              <a:t>Chaque DDT-M a désigné un correspondant énergie : </a:t>
            </a:r>
            <a:endParaRPr lang="fr-FR" sz="1870" b="0" strike="noStrike" spc="-1" dirty="0">
              <a:latin typeface="Arial"/>
            </a:endParaRPr>
          </a:p>
          <a:p>
            <a:pPr marL="576000" indent="-432000" algn="just">
              <a:lnSpc>
                <a:spcPct val="100000"/>
              </a:lnSpc>
              <a:spcBef>
                <a:spcPts val="533"/>
              </a:spcBef>
              <a:spcAft>
                <a:spcPts val="1066"/>
              </a:spcAft>
              <a:buClr>
                <a:srgbClr val="000000"/>
              </a:buClr>
              <a:buSzPct val="45000"/>
              <a:buFont typeface="Wingdings" charset="2"/>
              <a:buChar char=""/>
              <a:tabLst>
                <a:tab pos="0" algn="l"/>
              </a:tabLst>
            </a:pPr>
            <a:r>
              <a:rPr lang="fr-FR" sz="1600" b="0" strike="noStrike" spc="-1" dirty="0">
                <a:latin typeface="Marianne"/>
                <a:ea typeface="Segoe UI"/>
              </a:rPr>
              <a:t>Aisne : 			Thomas BOSSUYT</a:t>
            </a:r>
            <a:endParaRPr lang="fr-FR" sz="1600" b="0" strike="noStrike" spc="-1" dirty="0">
              <a:latin typeface="Arial"/>
            </a:endParaRPr>
          </a:p>
          <a:p>
            <a:pPr marL="576000" indent="-432000" algn="just">
              <a:lnSpc>
                <a:spcPct val="100000"/>
              </a:lnSpc>
              <a:spcBef>
                <a:spcPts val="533"/>
              </a:spcBef>
              <a:spcAft>
                <a:spcPts val="1066"/>
              </a:spcAft>
              <a:buClr>
                <a:srgbClr val="000000"/>
              </a:buClr>
              <a:buSzPct val="45000"/>
              <a:buFont typeface="Wingdings" charset="2"/>
              <a:buChar char=""/>
              <a:tabLst>
                <a:tab pos="0" algn="l"/>
              </a:tabLst>
            </a:pPr>
            <a:r>
              <a:rPr lang="fr-FR" sz="1600" b="0" strike="noStrike" spc="-1" dirty="0">
                <a:latin typeface="Marianne"/>
                <a:ea typeface="Segoe UI"/>
              </a:rPr>
              <a:t>Nord :			Cécile FAUCONNIER et Nicolas BOULET</a:t>
            </a:r>
            <a:endParaRPr lang="fr-FR" sz="1600" b="0" strike="noStrike" spc="-1" dirty="0">
              <a:latin typeface="Arial"/>
            </a:endParaRPr>
          </a:p>
          <a:p>
            <a:pPr marL="576000" indent="-432000" algn="just">
              <a:lnSpc>
                <a:spcPct val="100000"/>
              </a:lnSpc>
              <a:spcBef>
                <a:spcPts val="533"/>
              </a:spcBef>
              <a:spcAft>
                <a:spcPts val="1066"/>
              </a:spcAft>
              <a:buClr>
                <a:srgbClr val="000000"/>
              </a:buClr>
              <a:buSzPct val="45000"/>
              <a:buFont typeface="Wingdings" charset="2"/>
              <a:buChar char=""/>
              <a:tabLst>
                <a:tab pos="0" algn="l"/>
              </a:tabLst>
            </a:pPr>
            <a:r>
              <a:rPr lang="fr-FR" sz="1600" b="0" strike="noStrike" spc="-1" dirty="0">
                <a:latin typeface="Marianne"/>
                <a:ea typeface="Segoe UI"/>
              </a:rPr>
              <a:t>Oise : 			Guillaume MORICEAU</a:t>
            </a:r>
            <a:endParaRPr lang="fr-FR" sz="1600" b="0" strike="noStrike" spc="-1" dirty="0">
              <a:latin typeface="Arial"/>
            </a:endParaRPr>
          </a:p>
          <a:p>
            <a:pPr marL="576000" indent="-432000" algn="just">
              <a:lnSpc>
                <a:spcPct val="100000"/>
              </a:lnSpc>
              <a:spcBef>
                <a:spcPts val="533"/>
              </a:spcBef>
              <a:spcAft>
                <a:spcPts val="1066"/>
              </a:spcAft>
              <a:buClr>
                <a:srgbClr val="000000"/>
              </a:buClr>
              <a:buSzPct val="45000"/>
              <a:buFont typeface="Wingdings" charset="2"/>
              <a:buChar char=""/>
              <a:tabLst>
                <a:tab pos="0" algn="l"/>
              </a:tabLst>
            </a:pPr>
            <a:r>
              <a:rPr lang="fr-FR" sz="1600" b="0" strike="noStrike" spc="-1" dirty="0">
                <a:latin typeface="Marianne"/>
                <a:ea typeface="Segoe UI"/>
              </a:rPr>
              <a:t>Pas-de-Calais : 			Alexis DRAPIER</a:t>
            </a:r>
            <a:endParaRPr lang="fr-FR" sz="1600" b="0" strike="noStrike" spc="-1" dirty="0">
              <a:latin typeface="Arial"/>
            </a:endParaRPr>
          </a:p>
          <a:p>
            <a:pPr marL="576000" indent="-432000" algn="just">
              <a:lnSpc>
                <a:spcPct val="100000"/>
              </a:lnSpc>
              <a:spcBef>
                <a:spcPts val="533"/>
              </a:spcBef>
              <a:spcAft>
                <a:spcPts val="1066"/>
              </a:spcAft>
              <a:buClr>
                <a:srgbClr val="000000"/>
              </a:buClr>
              <a:buSzPct val="45000"/>
              <a:buFont typeface="Wingdings" charset="2"/>
              <a:buChar char=""/>
              <a:tabLst>
                <a:tab pos="0" algn="l"/>
              </a:tabLst>
            </a:pPr>
            <a:r>
              <a:rPr lang="fr-FR" sz="1600" b="0" strike="noStrike" spc="-1" dirty="0">
                <a:latin typeface="Marianne"/>
                <a:ea typeface="Segoe UI"/>
              </a:rPr>
              <a:t>Somme : 			Emeline GORLIER</a:t>
            </a:r>
            <a:endParaRPr lang="fr-FR" sz="1600" b="0" strike="noStrike" spc="-1" dirty="0">
              <a:latin typeface="Arial"/>
            </a:endParaRPr>
          </a:p>
          <a:p>
            <a:pPr algn="just">
              <a:lnSpc>
                <a:spcPct val="100000"/>
              </a:lnSpc>
              <a:spcBef>
                <a:spcPts val="533"/>
              </a:spcBef>
              <a:spcAft>
                <a:spcPts val="1066"/>
              </a:spcAft>
              <a:buNone/>
              <a:tabLst>
                <a:tab pos="0" algn="l"/>
              </a:tabLst>
            </a:pPr>
            <a:endParaRPr lang="fr-FR" sz="1600" b="0" strike="noStrike" spc="-1" dirty="0">
              <a:latin typeface="Arial"/>
            </a:endParaRPr>
          </a:p>
          <a:p>
            <a:pPr algn="just">
              <a:lnSpc>
                <a:spcPct val="100000"/>
              </a:lnSpc>
              <a:spcBef>
                <a:spcPts val="533"/>
              </a:spcBef>
              <a:spcAft>
                <a:spcPts val="1066"/>
              </a:spcAft>
              <a:buNone/>
              <a:tabLst>
                <a:tab pos="0" algn="l"/>
              </a:tabLst>
            </a:pPr>
            <a:r>
              <a:rPr lang="fr-FR" sz="1600" b="1" strike="noStrike" spc="-1" dirty="0">
                <a:latin typeface="Marianne"/>
                <a:ea typeface="Segoe UI"/>
              </a:rPr>
              <a:t>En DREAL : </a:t>
            </a:r>
            <a:endParaRPr lang="fr-FR" sz="1600" b="0" strike="noStrike" spc="-1" dirty="0">
              <a:latin typeface="Arial"/>
            </a:endParaRPr>
          </a:p>
          <a:p>
            <a:pPr marL="576000" indent="-432000" algn="just">
              <a:lnSpc>
                <a:spcPct val="100000"/>
              </a:lnSpc>
              <a:spcBef>
                <a:spcPts val="533"/>
              </a:spcBef>
              <a:spcAft>
                <a:spcPts val="1066"/>
              </a:spcAft>
              <a:buClr>
                <a:srgbClr val="000000"/>
              </a:buClr>
              <a:buSzPct val="45000"/>
              <a:buFont typeface="Wingdings" charset="2"/>
              <a:buChar char=""/>
              <a:tabLst>
                <a:tab pos="0" algn="l"/>
              </a:tabLst>
            </a:pPr>
            <a:r>
              <a:rPr lang="fr-FR" sz="1600" b="0" strike="noStrike" spc="-1" dirty="0">
                <a:latin typeface="Marianne"/>
                <a:ea typeface="Segoe UI"/>
              </a:rPr>
              <a:t>Virginie BERQUET (cheffe de pôle ACE) – </a:t>
            </a:r>
            <a:r>
              <a:rPr lang="fr-FR" sz="1600" b="0" strike="noStrike" spc="-1" dirty="0">
                <a:latin typeface="Marianne"/>
                <a:ea typeface="Segoe UI"/>
                <a:hlinkClick r:id="rId2"/>
              </a:rPr>
              <a:t>virginie.berquet@developpement-durable.gouv.fr</a:t>
            </a:r>
            <a:endParaRPr lang="fr-FR" sz="1600" b="0" strike="noStrike" spc="-1" dirty="0">
              <a:latin typeface="Arial"/>
            </a:endParaRPr>
          </a:p>
          <a:p>
            <a:pPr marL="576000" indent="-432000" algn="just">
              <a:lnSpc>
                <a:spcPct val="100000"/>
              </a:lnSpc>
              <a:spcBef>
                <a:spcPts val="533"/>
              </a:spcBef>
              <a:spcAft>
                <a:spcPts val="1066"/>
              </a:spcAft>
              <a:buClr>
                <a:srgbClr val="000000"/>
              </a:buClr>
              <a:buSzPct val="45000"/>
              <a:buFont typeface="Wingdings" charset="2"/>
              <a:buChar char=""/>
              <a:tabLst>
                <a:tab pos="0" algn="l"/>
              </a:tabLst>
            </a:pPr>
            <a:r>
              <a:rPr lang="fr-FR" sz="1600" spc="-1" dirty="0">
                <a:latin typeface="Marianne"/>
              </a:rPr>
              <a:t>Pascal FASQUEL – </a:t>
            </a:r>
            <a:r>
              <a:rPr lang="fr-FR" sz="1600" spc="-1" dirty="0">
                <a:latin typeface="Marianne"/>
                <a:hlinkClick r:id="rId3">
                  <a:extLst>
                    <a:ext uri="{A12FA001-AC4F-418D-AE19-62706E023703}">
                      <ahyp:hlinkClr xmlns:ahyp="http://schemas.microsoft.com/office/drawing/2018/hyperlinkcolor" val="tx"/>
                    </a:ext>
                  </a:extLst>
                </a:hlinkClick>
              </a:rPr>
              <a:t>pascal.fasquel@developpement-durable.gouv.fr</a:t>
            </a:r>
            <a:endParaRPr lang="fr-FR" sz="1800" b="0" strike="noStrike" spc="-1" dirty="0">
              <a:latin typeface="Arial"/>
            </a:endParaRPr>
          </a:p>
          <a:p>
            <a:pPr marL="191880" indent="-191520" algn="just">
              <a:lnSpc>
                <a:spcPct val="100000"/>
              </a:lnSpc>
              <a:spcBef>
                <a:spcPts val="1888"/>
              </a:spcBef>
              <a:spcAft>
                <a:spcPts val="1066"/>
              </a:spcAft>
              <a:buNone/>
              <a:tabLst>
                <a:tab pos="0" algn="l"/>
              </a:tabLst>
            </a:pPr>
            <a:endParaRPr lang="fr-FR" sz="1800" b="0" strike="noStrike" spc="-1" dirty="0">
              <a:latin typeface="Arial"/>
            </a:endParaRPr>
          </a:p>
          <a:p>
            <a:pPr marL="191880" indent="-191520" algn="just">
              <a:lnSpc>
                <a:spcPct val="100000"/>
              </a:lnSpc>
              <a:spcBef>
                <a:spcPts val="1888"/>
              </a:spcBef>
              <a:spcAft>
                <a:spcPts val="1066"/>
              </a:spcAft>
              <a:buNone/>
              <a:tabLst>
                <a:tab pos="0" algn="l"/>
              </a:tabLst>
            </a:pPr>
            <a:endParaRPr lang="fr-FR" sz="1800" b="0" strike="noStrike" spc="-1" dirty="0">
              <a:latin typeface="Arial"/>
            </a:endParaRPr>
          </a:p>
        </p:txBody>
      </p:sp>
      <p:pic>
        <p:nvPicPr>
          <p:cNvPr id="2" name="Picture 2" descr="DREAL Franche-Comté - Data.gouv.fr">
            <a:extLst>
              <a:ext uri="{FF2B5EF4-FFF2-40B4-BE49-F238E27FC236}">
                <a16:creationId xmlns:a16="http://schemas.microsoft.com/office/drawing/2014/main" id="{D7B08098-054D-B991-F3A4-6D77F7D7D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7484"/>
            <a:ext cx="1200812" cy="120081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3">
            <a:extLst>
              <a:ext uri="{FF2B5EF4-FFF2-40B4-BE49-F238E27FC236}">
                <a16:creationId xmlns:a16="http://schemas.microsoft.com/office/drawing/2014/main" id="{99FEC136-A52A-30C5-AD71-05098474FCB8}"/>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54B0F7-55DD-40D6-B7F4-70B586885C0B}" type="slidenum">
              <a:rPr lang="fr-FR" sz="1200" smtClean="0">
                <a:solidFill>
                  <a:schemeClr val="tx1">
                    <a:lumMod val="50000"/>
                    <a:lumOff val="50000"/>
                  </a:schemeClr>
                </a:solidFill>
              </a:rPr>
              <a:pPr algn="r"/>
              <a:t>18</a:t>
            </a:fld>
            <a:endParaRPr lang="fr-FR" sz="1200">
              <a:solidFill>
                <a:schemeClr val="tx1">
                  <a:lumMod val="50000"/>
                  <a:lumOff val="50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105E028-A1AD-15CF-DEF6-08CC61D5218F}"/>
              </a:ext>
            </a:extLst>
          </p:cNvPr>
          <p:cNvSpPr txBox="1"/>
          <p:nvPr/>
        </p:nvSpPr>
        <p:spPr>
          <a:xfrm>
            <a:off x="3341122" y="2446597"/>
            <a:ext cx="8001461" cy="1384995"/>
          </a:xfrm>
          <a:prstGeom prst="rect">
            <a:avLst/>
          </a:prstGeom>
          <a:noFill/>
        </p:spPr>
        <p:txBody>
          <a:bodyPr wrap="square" lIns="91440" tIns="45720" rIns="91440" bIns="45720" rtlCol="0" anchor="t">
            <a:spAutoFit/>
          </a:bodyPr>
          <a:lstStyle/>
          <a:p>
            <a:r>
              <a:rPr lang="fr-FR" sz="3600" b="1" dirty="0">
                <a:solidFill>
                  <a:srgbClr val="1D2E58"/>
                </a:solidFill>
                <a:latin typeface="Calibri"/>
                <a:cs typeface="Calibri"/>
              </a:rPr>
              <a:t>Mise à contribution du foncier</a:t>
            </a:r>
          </a:p>
          <a:p>
            <a:r>
              <a:rPr lang="fr-FR" sz="2400" b="1" dirty="0">
                <a:solidFill>
                  <a:srgbClr val="3AB894"/>
                </a:solidFill>
                <a:latin typeface="+mn-lt"/>
              </a:rPr>
              <a:t>Philippe GAUQUELIN </a:t>
            </a:r>
            <a:r>
              <a:rPr lang="fr-FR" sz="2400" dirty="0">
                <a:solidFill>
                  <a:srgbClr val="3AB894"/>
                </a:solidFill>
                <a:latin typeface="+mn-lt"/>
              </a:rPr>
              <a:t>- Représentant HDF – SER</a:t>
            </a:r>
            <a:endParaRPr lang="fr-FR" sz="2400" b="1" dirty="0">
              <a:solidFill>
                <a:srgbClr val="1D2E58"/>
              </a:solidFill>
              <a:latin typeface="Calibri" panose="020F0502020204030204" pitchFamily="34" charset="0"/>
              <a:cs typeface="+mj-cs"/>
            </a:endParaRPr>
          </a:p>
          <a:p>
            <a:pPr marL="0" indent="0">
              <a:lnSpc>
                <a:spcPct val="100000"/>
              </a:lnSpc>
              <a:spcBef>
                <a:spcPts val="0"/>
              </a:spcBef>
              <a:buNone/>
            </a:pPr>
            <a:r>
              <a:rPr lang="fr-FR" sz="2400" b="1" dirty="0">
                <a:solidFill>
                  <a:srgbClr val="3AB894"/>
                </a:solidFill>
                <a:effectLst/>
                <a:latin typeface="+mn-lt"/>
                <a:cs typeface="Calibri"/>
              </a:rPr>
              <a:t>Luc VIGNAL </a:t>
            </a:r>
            <a:r>
              <a:rPr lang="fr-FR" sz="2400" b="1" dirty="0">
                <a:solidFill>
                  <a:srgbClr val="3AB894"/>
                </a:solidFill>
                <a:latin typeface="+mn-lt"/>
                <a:cs typeface="Calibri"/>
              </a:rPr>
              <a:t>-</a:t>
            </a:r>
            <a:r>
              <a:rPr lang="fr-FR" sz="2400" dirty="0">
                <a:solidFill>
                  <a:srgbClr val="3AB894"/>
                </a:solidFill>
                <a:effectLst/>
                <a:latin typeface="+mn-lt"/>
                <a:cs typeface="Calibri"/>
              </a:rPr>
              <a:t> </a:t>
            </a:r>
            <a:r>
              <a:rPr lang="fr-FR" sz="2400" dirty="0">
                <a:solidFill>
                  <a:srgbClr val="3AB894"/>
                </a:solidFill>
                <a:latin typeface="+mn-lt"/>
                <a:cs typeface="Calibri"/>
              </a:rPr>
              <a:t>R</a:t>
            </a:r>
            <a:r>
              <a:rPr lang="fr-FR" sz="2400" dirty="0">
                <a:solidFill>
                  <a:srgbClr val="3AB894"/>
                </a:solidFill>
                <a:effectLst/>
                <a:latin typeface="+mn-lt"/>
                <a:cs typeface="Calibri"/>
              </a:rPr>
              <a:t>esponsable Bâti et ombrières - ENGIE</a:t>
            </a:r>
            <a:endParaRPr lang="fr-FR" sz="2400" dirty="0">
              <a:solidFill>
                <a:srgbClr val="3AB894"/>
              </a:solidFill>
              <a:latin typeface="+mn-lt"/>
              <a:cs typeface="Calibri"/>
            </a:endParaRPr>
          </a:p>
        </p:txBody>
      </p:sp>
      <p:sp>
        <p:nvSpPr>
          <p:cNvPr id="3" name="Rectangle 2">
            <a:extLst>
              <a:ext uri="{FF2B5EF4-FFF2-40B4-BE49-F238E27FC236}">
                <a16:creationId xmlns:a16="http://schemas.microsoft.com/office/drawing/2014/main" id="{CB234548-F80B-9248-4111-2EF0CD45409D}"/>
              </a:ext>
            </a:extLst>
          </p:cNvPr>
          <p:cNvSpPr/>
          <p:nvPr/>
        </p:nvSpPr>
        <p:spPr>
          <a:xfrm>
            <a:off x="918755" y="4212658"/>
            <a:ext cx="863392" cy="62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5DC0FD1C-E2B0-030A-13F8-69DEF251399B}"/>
              </a:ext>
            </a:extLst>
          </p:cNvPr>
          <p:cNvPicPr>
            <a:picLocks noChangeAspect="1"/>
          </p:cNvPicPr>
          <p:nvPr>
            <p:custDataLst>
              <p:tags r:id="rId1"/>
            </p:custDataLst>
          </p:nvPr>
        </p:nvPicPr>
        <p:blipFill>
          <a:blip r:embed="rId3">
            <a:extLst>
              <a:ext uri="{28A0092B-C50C-407E-A947-70E740481C1C}">
                <a14:useLocalDpi xmlns:a14="http://schemas.microsoft.com/office/drawing/2010/main"/>
              </a:ext>
            </a:extLst>
          </a:blip>
          <a:stretch>
            <a:fillRect/>
          </a:stretch>
        </p:blipFill>
        <p:spPr>
          <a:xfrm>
            <a:off x="55051" y="3543892"/>
            <a:ext cx="2037117" cy="1115146"/>
          </a:xfrm>
          <a:prstGeom prst="rect">
            <a:avLst/>
          </a:prstGeom>
        </p:spPr>
      </p:pic>
      <p:pic>
        <p:nvPicPr>
          <p:cNvPr id="1026" name="Picture 2" descr="Luc Vignal">
            <a:extLst>
              <a:ext uri="{FF2B5EF4-FFF2-40B4-BE49-F238E27FC236}">
                <a16:creationId xmlns:a16="http://schemas.microsoft.com/office/drawing/2014/main" id="{7AE3BA3A-6C5E-391E-A201-BE7975768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8077" y="4118083"/>
            <a:ext cx="1260000" cy="126000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554158E3-E050-1C6C-6602-A856CCD7F1A7}"/>
              </a:ext>
            </a:extLst>
          </p:cNvPr>
          <p:cNvSpPr txBox="1"/>
          <p:nvPr/>
        </p:nvSpPr>
        <p:spPr>
          <a:xfrm>
            <a:off x="9981753" y="5385522"/>
            <a:ext cx="1992648" cy="523220"/>
          </a:xfrm>
          <a:prstGeom prst="rect">
            <a:avLst/>
          </a:prstGeom>
          <a:noFill/>
        </p:spPr>
        <p:txBody>
          <a:bodyPr wrap="square">
            <a:spAutoFit/>
          </a:bodyPr>
          <a:lstStyle/>
          <a:p>
            <a:pPr algn="ctr"/>
            <a:r>
              <a:rPr lang="fr-FR" sz="1400" i="1" dirty="0">
                <a:solidFill>
                  <a:schemeClr val="tx2"/>
                </a:solidFill>
                <a:cs typeface="Calibri" panose="020F0502020204030204" pitchFamily="34" charset="0"/>
                <a:hlinkClick r:id="rId5">
                  <a:extLst>
                    <a:ext uri="{A12FA001-AC4F-418D-AE19-62706E023703}">
                      <ahyp:hlinkClr xmlns:ahyp="http://schemas.microsoft.com/office/drawing/2018/hyperlinkcolor" val="tx"/>
                    </a:ext>
                  </a:extLst>
                </a:hlinkClick>
              </a:rPr>
              <a:t>luc.vignal@engie.com</a:t>
            </a:r>
            <a:r>
              <a:rPr lang="fr-FR" sz="1400" i="1" dirty="0">
                <a:solidFill>
                  <a:schemeClr val="tx2"/>
                </a:solidFill>
                <a:cs typeface="Calibri" panose="020F0502020204030204" pitchFamily="34" charset="0"/>
              </a:rPr>
              <a:t> </a:t>
            </a:r>
          </a:p>
          <a:p>
            <a:pPr algn="ctr"/>
            <a:r>
              <a:rPr lang="fr-FR" sz="1400" i="1" dirty="0">
                <a:solidFill>
                  <a:schemeClr val="tx2"/>
                </a:solidFill>
              </a:rPr>
              <a:t>+33(0)6 03 32 78 78</a:t>
            </a:r>
            <a:endParaRPr lang="fr-FR" sz="1400" i="1" dirty="0">
              <a:solidFill>
                <a:schemeClr val="tx2"/>
              </a:solidFill>
              <a:cs typeface="Calibri" panose="020F0502020204030204" pitchFamily="34" charset="0"/>
            </a:endParaRPr>
          </a:p>
        </p:txBody>
      </p:sp>
      <p:pic>
        <p:nvPicPr>
          <p:cNvPr id="2" name="Image 1">
            <a:extLst>
              <a:ext uri="{FF2B5EF4-FFF2-40B4-BE49-F238E27FC236}">
                <a16:creationId xmlns:a16="http://schemas.microsoft.com/office/drawing/2014/main" id="{0A3ECC6C-A214-0B2C-B782-C65B7DB42932}"/>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Lst>
          </a:blip>
          <a:srcRect t="12794" b="21483"/>
          <a:stretch/>
        </p:blipFill>
        <p:spPr>
          <a:xfrm>
            <a:off x="8594529" y="4076020"/>
            <a:ext cx="1278075" cy="1260000"/>
          </a:xfrm>
          <a:prstGeom prst="flowChartConnector">
            <a:avLst/>
          </a:prstGeom>
        </p:spPr>
      </p:pic>
      <p:sp>
        <p:nvSpPr>
          <p:cNvPr id="6" name="ZoneTexte 5">
            <a:extLst>
              <a:ext uri="{FF2B5EF4-FFF2-40B4-BE49-F238E27FC236}">
                <a16:creationId xmlns:a16="http://schemas.microsoft.com/office/drawing/2014/main" id="{136044D9-3481-16B8-A837-A3E047E1E6FD}"/>
              </a:ext>
            </a:extLst>
          </p:cNvPr>
          <p:cNvSpPr txBox="1"/>
          <p:nvPr/>
        </p:nvSpPr>
        <p:spPr>
          <a:xfrm>
            <a:off x="8158467" y="5387608"/>
            <a:ext cx="1992648" cy="523220"/>
          </a:xfrm>
          <a:prstGeom prst="rect">
            <a:avLst/>
          </a:prstGeom>
          <a:noFill/>
        </p:spPr>
        <p:txBody>
          <a:bodyPr wrap="square">
            <a:spAutoFit/>
          </a:bodyPr>
          <a:lstStyle/>
          <a:p>
            <a:pPr algn="ctr"/>
            <a:r>
              <a:rPr lang="fr-FR" sz="1400" i="1" dirty="0">
                <a:solidFill>
                  <a:schemeClr val="tx2"/>
                </a:solidFill>
                <a:cs typeface="Calibri" panose="020F0502020204030204" pitchFamily="34" charset="0"/>
                <a:hlinkClick r:id="rId8">
                  <a:extLst>
                    <a:ext uri="{A12FA001-AC4F-418D-AE19-62706E023703}">
                      <ahyp:hlinkClr xmlns:ahyp="http://schemas.microsoft.com/office/drawing/2018/hyperlinkcolor" val="tx"/>
                    </a:ext>
                  </a:extLst>
                </a:hlinkClick>
              </a:rPr>
              <a:t>pgauquelin@h2air.fr</a:t>
            </a:r>
            <a:endParaRPr lang="fr-FR" sz="1400" i="1" dirty="0">
              <a:solidFill>
                <a:schemeClr val="tx2"/>
              </a:solidFill>
              <a:cs typeface="Calibri" panose="020F0502020204030204" pitchFamily="34" charset="0"/>
            </a:endParaRPr>
          </a:p>
          <a:p>
            <a:pPr algn="ctr"/>
            <a:r>
              <a:rPr lang="fr-FR" sz="1400" i="1" dirty="0">
                <a:solidFill>
                  <a:schemeClr val="tx2"/>
                </a:solidFill>
              </a:rPr>
              <a:t>+33(0)6 33 08 24 22</a:t>
            </a:r>
          </a:p>
        </p:txBody>
      </p:sp>
      <p:pic>
        <p:nvPicPr>
          <p:cNvPr id="3074" name="Picture 2" descr="Syndicat des énergies renouvelables">
            <a:extLst>
              <a:ext uri="{FF2B5EF4-FFF2-40B4-BE49-F238E27FC236}">
                <a16:creationId xmlns:a16="http://schemas.microsoft.com/office/drawing/2014/main" id="{BCF1C8C3-3EF9-B119-A197-AFBC166D90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2565" y="2095500"/>
            <a:ext cx="1762125"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046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CCB138D-A1FE-3A6F-3AA7-435A6B3F3D9E}"/>
              </a:ext>
            </a:extLst>
          </p:cNvPr>
          <p:cNvSpPr>
            <a:spLocks noGrp="1"/>
          </p:cNvSpPr>
          <p:nvPr>
            <p:ph idx="1"/>
          </p:nvPr>
        </p:nvSpPr>
        <p:spPr>
          <a:xfrm>
            <a:off x="2860904" y="1006294"/>
            <a:ext cx="8739553" cy="3982915"/>
          </a:xfrm>
        </p:spPr>
        <p:txBody>
          <a:bodyPr vert="horz" lIns="91440" tIns="45720" rIns="91440" bIns="45720" rtlCol="0" anchor="t">
            <a:noAutofit/>
          </a:bodyPr>
          <a:lstStyle/>
          <a:p>
            <a:pPr marL="0" indent="0">
              <a:lnSpc>
                <a:spcPct val="100000"/>
              </a:lnSpc>
              <a:spcBef>
                <a:spcPts val="0"/>
              </a:spcBef>
              <a:buNone/>
            </a:pPr>
            <a:r>
              <a:rPr lang="fr-FR" sz="1600" b="1" dirty="0">
                <a:latin typeface="Gadugi"/>
                <a:ea typeface="Gadugi"/>
              </a:rPr>
              <a:t>Introduction </a:t>
            </a:r>
            <a:endParaRPr lang="fr-FR" sz="1600" b="1" dirty="0"/>
          </a:p>
          <a:p>
            <a:pPr marL="0" indent="0" algn="r">
              <a:lnSpc>
                <a:spcPct val="100000"/>
              </a:lnSpc>
              <a:spcBef>
                <a:spcPts val="0"/>
              </a:spcBef>
              <a:buNone/>
            </a:pPr>
            <a:r>
              <a:rPr lang="fr-FR" sz="1600" b="1" dirty="0">
                <a:solidFill>
                  <a:srgbClr val="3AB894"/>
                </a:solidFill>
                <a:latin typeface="+mn-lt"/>
                <a:ea typeface="Gadugi"/>
              </a:rPr>
              <a:t>Jérôme MARKIEWICZ </a:t>
            </a:r>
            <a:r>
              <a:rPr lang="fr-FR" sz="1600" dirty="0">
                <a:solidFill>
                  <a:srgbClr val="3AB894"/>
                </a:solidFill>
                <a:latin typeface="+mn-lt"/>
                <a:ea typeface="Gadugi"/>
              </a:rPr>
              <a:t>- Directeur Territorial – ENEDIS</a:t>
            </a:r>
          </a:p>
          <a:p>
            <a:pPr marL="0" indent="0" algn="r">
              <a:lnSpc>
                <a:spcPct val="100000"/>
              </a:lnSpc>
              <a:spcBef>
                <a:spcPts val="0"/>
              </a:spcBef>
              <a:buNone/>
            </a:pPr>
            <a:endParaRPr lang="fr-FR" sz="1600" dirty="0">
              <a:solidFill>
                <a:srgbClr val="3AB894"/>
              </a:solidFill>
              <a:latin typeface="+mn-lt"/>
              <a:ea typeface="Gadugi"/>
              <a:cs typeface="Calibri"/>
            </a:endParaRPr>
          </a:p>
          <a:p>
            <a:pPr marL="0" indent="0">
              <a:lnSpc>
                <a:spcPct val="100000"/>
              </a:lnSpc>
              <a:spcBef>
                <a:spcPts val="0"/>
              </a:spcBef>
              <a:buNone/>
            </a:pPr>
            <a:r>
              <a:rPr lang="fr-FR" sz="1600" b="1" dirty="0">
                <a:latin typeface="Gadugi"/>
                <a:ea typeface="Gadugi"/>
              </a:rPr>
              <a:t>Présentation de la loi avec focus zones d’accélération </a:t>
            </a:r>
            <a:endParaRPr lang="fr-FR" sz="1600" b="1" dirty="0"/>
          </a:p>
          <a:p>
            <a:pPr marL="0" indent="0" algn="r">
              <a:lnSpc>
                <a:spcPct val="100000"/>
              </a:lnSpc>
              <a:spcBef>
                <a:spcPts val="0"/>
              </a:spcBef>
              <a:buNone/>
            </a:pPr>
            <a:r>
              <a:rPr lang="fr-FR" sz="1600" b="1" dirty="0">
                <a:solidFill>
                  <a:srgbClr val="3AB894"/>
                </a:solidFill>
                <a:latin typeface="+mn-lt"/>
                <a:ea typeface="Gadugi"/>
              </a:rPr>
              <a:t>Virginie BERQUET</a:t>
            </a:r>
            <a:r>
              <a:rPr lang="fr-FR" sz="1600" dirty="0">
                <a:solidFill>
                  <a:srgbClr val="3AB894"/>
                </a:solidFill>
                <a:latin typeface="+mn-lt"/>
                <a:ea typeface="Gadugi"/>
              </a:rPr>
              <a:t>- Cheffe de pôle air, climat, énergie – DREAL</a:t>
            </a:r>
          </a:p>
          <a:p>
            <a:pPr marL="0" indent="0" algn="r">
              <a:lnSpc>
                <a:spcPct val="100000"/>
              </a:lnSpc>
              <a:spcBef>
                <a:spcPts val="0"/>
              </a:spcBef>
              <a:buNone/>
            </a:pPr>
            <a:endParaRPr lang="fr-FR" sz="1600" dirty="0">
              <a:solidFill>
                <a:srgbClr val="3AB894"/>
              </a:solidFill>
              <a:latin typeface="+mn-lt"/>
              <a:ea typeface="Gadugi"/>
              <a:cs typeface="Calibri"/>
            </a:endParaRPr>
          </a:p>
          <a:p>
            <a:pPr marL="0" indent="0">
              <a:lnSpc>
                <a:spcPct val="100000"/>
              </a:lnSpc>
              <a:spcBef>
                <a:spcPts val="0"/>
              </a:spcBef>
              <a:buNone/>
            </a:pPr>
            <a:r>
              <a:rPr lang="fr-FR" sz="1600" b="1" dirty="0">
                <a:latin typeface="Gadugi"/>
                <a:ea typeface="Gadugi"/>
              </a:rPr>
              <a:t>Mise à contribution du foncier </a:t>
            </a:r>
          </a:p>
          <a:p>
            <a:pPr marL="0" indent="0" algn="r">
              <a:lnSpc>
                <a:spcPct val="100000"/>
              </a:lnSpc>
              <a:spcBef>
                <a:spcPts val="0"/>
              </a:spcBef>
              <a:buNone/>
            </a:pPr>
            <a:r>
              <a:rPr lang="fr-FR" sz="1600" b="1" dirty="0">
                <a:solidFill>
                  <a:srgbClr val="3AB894"/>
                </a:solidFill>
                <a:latin typeface="+mn-lt"/>
                <a:ea typeface="Gadugi"/>
              </a:rPr>
              <a:t>Philippe GAUQUELIN </a:t>
            </a:r>
            <a:r>
              <a:rPr lang="fr-FR" sz="1600" dirty="0">
                <a:solidFill>
                  <a:srgbClr val="3AB894"/>
                </a:solidFill>
                <a:latin typeface="+mn-lt"/>
                <a:ea typeface="Gadugi"/>
              </a:rPr>
              <a:t>- Représentant HDF – SER</a:t>
            </a:r>
            <a:endParaRPr lang="fr-FR" sz="1600" b="1" dirty="0">
              <a:solidFill>
                <a:srgbClr val="3AB894"/>
              </a:solidFill>
              <a:effectLst/>
              <a:latin typeface="Gadugi"/>
              <a:ea typeface="Gadugi"/>
              <a:cs typeface="Calibri"/>
            </a:endParaRPr>
          </a:p>
          <a:p>
            <a:pPr marL="0" indent="0" algn="r">
              <a:lnSpc>
                <a:spcPct val="100000"/>
              </a:lnSpc>
              <a:spcBef>
                <a:spcPts val="0"/>
              </a:spcBef>
              <a:buNone/>
            </a:pPr>
            <a:r>
              <a:rPr lang="fr-FR" sz="1600" b="1" dirty="0">
                <a:solidFill>
                  <a:srgbClr val="3AB894"/>
                </a:solidFill>
                <a:effectLst/>
                <a:latin typeface="+mn-lt"/>
                <a:ea typeface="Gadugi"/>
                <a:cs typeface="Calibri"/>
              </a:rPr>
              <a:t>Luc VIGNAL </a:t>
            </a:r>
            <a:r>
              <a:rPr lang="fr-FR" sz="1600" b="1" dirty="0">
                <a:solidFill>
                  <a:srgbClr val="3AB894"/>
                </a:solidFill>
                <a:latin typeface="+mn-lt"/>
                <a:ea typeface="Gadugi"/>
                <a:cs typeface="Calibri"/>
              </a:rPr>
              <a:t>-</a:t>
            </a:r>
            <a:r>
              <a:rPr lang="fr-FR" sz="1600" dirty="0">
                <a:solidFill>
                  <a:srgbClr val="3AB894"/>
                </a:solidFill>
                <a:effectLst/>
                <a:latin typeface="+mn-lt"/>
                <a:ea typeface="Gadugi"/>
                <a:cs typeface="Calibri"/>
              </a:rPr>
              <a:t> </a:t>
            </a:r>
            <a:r>
              <a:rPr lang="fr-FR" sz="1600" dirty="0">
                <a:solidFill>
                  <a:srgbClr val="3AB894"/>
                </a:solidFill>
                <a:latin typeface="+mn-lt"/>
                <a:ea typeface="Gadugi"/>
                <a:cs typeface="Calibri"/>
              </a:rPr>
              <a:t>R</a:t>
            </a:r>
            <a:r>
              <a:rPr lang="fr-FR" sz="1600" dirty="0">
                <a:solidFill>
                  <a:srgbClr val="3AB894"/>
                </a:solidFill>
                <a:effectLst/>
                <a:latin typeface="+mn-lt"/>
                <a:ea typeface="Gadugi"/>
                <a:cs typeface="Calibri"/>
              </a:rPr>
              <a:t>esponsable Bâti et ombrières – ENGIE</a:t>
            </a:r>
          </a:p>
          <a:p>
            <a:pPr marL="0" indent="0">
              <a:lnSpc>
                <a:spcPct val="100000"/>
              </a:lnSpc>
              <a:spcBef>
                <a:spcPts val="0"/>
              </a:spcBef>
              <a:buNone/>
            </a:pPr>
            <a:r>
              <a:rPr lang="fr-FR" sz="1600" b="1" dirty="0">
                <a:latin typeface="Gadugi"/>
                <a:ea typeface="Gadugi"/>
              </a:rPr>
              <a:t>Définition de l’</a:t>
            </a:r>
            <a:r>
              <a:rPr lang="fr-FR" sz="1600" b="1" dirty="0" err="1">
                <a:latin typeface="Gadugi"/>
                <a:ea typeface="Gadugi"/>
              </a:rPr>
              <a:t>Agrivoltaïsme</a:t>
            </a:r>
            <a:r>
              <a:rPr lang="fr-FR" sz="1600" b="1" dirty="0">
                <a:latin typeface="Gadugi"/>
                <a:ea typeface="Gadugi"/>
              </a:rPr>
              <a:t> </a:t>
            </a:r>
            <a:endParaRPr lang="fr-FR" sz="1600" b="1" dirty="0"/>
          </a:p>
          <a:p>
            <a:pPr marL="0" indent="0" algn="r">
              <a:lnSpc>
                <a:spcPct val="100000"/>
              </a:lnSpc>
              <a:spcBef>
                <a:spcPts val="0"/>
              </a:spcBef>
              <a:buNone/>
            </a:pPr>
            <a:r>
              <a:rPr lang="fr-FR" sz="1600" b="1" dirty="0">
                <a:solidFill>
                  <a:srgbClr val="3AB894"/>
                </a:solidFill>
                <a:latin typeface="+mn-lt"/>
                <a:ea typeface="Gadugi"/>
                <a:cs typeface="Calibri"/>
              </a:rPr>
              <a:t>Alexandre BARBET </a:t>
            </a:r>
            <a:r>
              <a:rPr lang="fr-FR" sz="1600" dirty="0">
                <a:solidFill>
                  <a:srgbClr val="3AB894"/>
                </a:solidFill>
                <a:latin typeface="+mn-lt"/>
                <a:ea typeface="Gadugi"/>
                <a:cs typeface="Calibri"/>
              </a:rPr>
              <a:t>- Référent Agricole Agence d’Amiens – TSE</a:t>
            </a:r>
          </a:p>
          <a:p>
            <a:pPr marL="0" indent="0" algn="r">
              <a:lnSpc>
                <a:spcPct val="100000"/>
              </a:lnSpc>
              <a:spcBef>
                <a:spcPts val="0"/>
              </a:spcBef>
              <a:buNone/>
            </a:pPr>
            <a:endParaRPr lang="fr-FR" sz="1600" dirty="0">
              <a:solidFill>
                <a:srgbClr val="3AB894"/>
              </a:solidFill>
              <a:latin typeface="+mn-lt"/>
              <a:ea typeface="Gadugi"/>
              <a:cs typeface="Calibri"/>
            </a:endParaRPr>
          </a:p>
          <a:p>
            <a:pPr marL="0" indent="0">
              <a:lnSpc>
                <a:spcPct val="100000"/>
              </a:lnSpc>
              <a:spcBef>
                <a:spcPts val="0"/>
              </a:spcBef>
              <a:buNone/>
            </a:pPr>
            <a:r>
              <a:rPr lang="fr-FR" sz="1600" b="1" dirty="0">
                <a:latin typeface="Gadugi"/>
                <a:ea typeface="Gadugi"/>
              </a:rPr>
              <a:t>Impacts en termes d’emplois et de formations dans les Hauts de France</a:t>
            </a:r>
            <a:endParaRPr lang="fr-FR" sz="1600" b="1" dirty="0"/>
          </a:p>
          <a:p>
            <a:pPr marL="0" indent="0" algn="r">
              <a:lnSpc>
                <a:spcPct val="100000"/>
              </a:lnSpc>
              <a:spcBef>
                <a:spcPts val="0"/>
              </a:spcBef>
              <a:buNone/>
            </a:pPr>
            <a:r>
              <a:rPr lang="fr-FR" sz="1600" b="1" dirty="0">
                <a:solidFill>
                  <a:srgbClr val="3AB894"/>
                </a:solidFill>
                <a:effectLst/>
                <a:latin typeface="+mn-lt"/>
                <a:ea typeface="Gadugi"/>
                <a:cs typeface="Calibri"/>
              </a:rPr>
              <a:t>Isabelle COUSIN </a:t>
            </a:r>
            <a:r>
              <a:rPr lang="fr-FR" sz="1600" dirty="0">
                <a:solidFill>
                  <a:srgbClr val="3AB894"/>
                </a:solidFill>
                <a:effectLst/>
                <a:latin typeface="+mn-lt"/>
                <a:ea typeface="Gadugi"/>
                <a:cs typeface="Calibri"/>
              </a:rPr>
              <a:t>- Responsable de projets innovations énergétiques REV3 - Région HDF</a:t>
            </a:r>
            <a:r>
              <a:rPr lang="fr-FR" sz="1600" dirty="0">
                <a:solidFill>
                  <a:srgbClr val="3AB894"/>
                </a:solidFill>
                <a:latin typeface="+mn-lt"/>
                <a:ea typeface="Gadugi"/>
                <a:cs typeface="Calibri"/>
              </a:rPr>
              <a:t> </a:t>
            </a:r>
          </a:p>
          <a:p>
            <a:pPr marL="0" indent="0" algn="r">
              <a:lnSpc>
                <a:spcPct val="100000"/>
              </a:lnSpc>
              <a:spcBef>
                <a:spcPts val="0"/>
              </a:spcBef>
              <a:buNone/>
            </a:pPr>
            <a:r>
              <a:rPr lang="fr-FR" sz="1600" dirty="0">
                <a:solidFill>
                  <a:srgbClr val="3AB894"/>
                </a:solidFill>
                <a:latin typeface="+mn-lt"/>
                <a:ea typeface="Gadugi"/>
                <a:cs typeface="Calibri"/>
              </a:rPr>
              <a:t> </a:t>
            </a:r>
            <a:endParaRPr lang="fr-FR" sz="1600" dirty="0">
              <a:solidFill>
                <a:srgbClr val="3AB894"/>
              </a:solidFill>
              <a:effectLst/>
              <a:latin typeface="+mn-lt"/>
              <a:cs typeface="Times New Roman" panose="02020603050405020304" pitchFamily="18" charset="0"/>
            </a:endParaRPr>
          </a:p>
          <a:p>
            <a:pPr marL="0" indent="0">
              <a:lnSpc>
                <a:spcPct val="100000"/>
              </a:lnSpc>
              <a:spcBef>
                <a:spcPts val="0"/>
              </a:spcBef>
              <a:buNone/>
            </a:pPr>
            <a:r>
              <a:rPr lang="fr-FR" sz="1600" b="1" dirty="0">
                <a:latin typeface="Gadugi"/>
                <a:ea typeface="Gadugi"/>
              </a:rPr>
              <a:t>Les acteurs de conseils</a:t>
            </a:r>
          </a:p>
          <a:p>
            <a:pPr marL="0" indent="0" algn="r">
              <a:lnSpc>
                <a:spcPct val="100000"/>
              </a:lnSpc>
              <a:spcBef>
                <a:spcPts val="0"/>
              </a:spcBef>
              <a:buNone/>
            </a:pPr>
            <a:r>
              <a:rPr lang="fr-FR" sz="1600" b="1" dirty="0">
                <a:solidFill>
                  <a:srgbClr val="3AB894"/>
                </a:solidFill>
                <a:effectLst/>
                <a:latin typeface="+mn-lt"/>
                <a:ea typeface="Gadugi"/>
                <a:cs typeface="Calibri"/>
              </a:rPr>
              <a:t>Manon FRUIT </a:t>
            </a:r>
            <a:r>
              <a:rPr lang="fr-FR" sz="1600" dirty="0">
                <a:solidFill>
                  <a:srgbClr val="3AB894"/>
                </a:solidFill>
                <a:effectLst/>
                <a:latin typeface="+mn-lt"/>
                <a:ea typeface="Gadugi"/>
                <a:cs typeface="Calibri"/>
              </a:rPr>
              <a:t>– Consultante ENR - CD2E</a:t>
            </a:r>
          </a:p>
          <a:p>
            <a:pPr marL="0" indent="0" algn="r">
              <a:lnSpc>
                <a:spcPct val="100000"/>
              </a:lnSpc>
              <a:spcBef>
                <a:spcPts val="0"/>
              </a:spcBef>
              <a:buNone/>
            </a:pPr>
            <a:endParaRPr lang="fr-FR" sz="1600" dirty="0">
              <a:solidFill>
                <a:srgbClr val="3AB894"/>
              </a:solidFill>
              <a:effectLst/>
              <a:latin typeface="+mn-lt"/>
              <a:ea typeface="Gadugi"/>
              <a:cs typeface="Calibri"/>
            </a:endParaRPr>
          </a:p>
          <a:p>
            <a:pPr marL="0" indent="0">
              <a:lnSpc>
                <a:spcPct val="100000"/>
              </a:lnSpc>
              <a:spcBef>
                <a:spcPts val="0"/>
              </a:spcBef>
              <a:buNone/>
            </a:pPr>
            <a:r>
              <a:rPr lang="fr-FR" sz="1600" b="1" dirty="0">
                <a:latin typeface="Gadugi"/>
                <a:ea typeface="Gadugi"/>
              </a:rPr>
              <a:t>Echanges et QR</a:t>
            </a:r>
          </a:p>
        </p:txBody>
      </p:sp>
      <p:sp>
        <p:nvSpPr>
          <p:cNvPr id="2" name="Espace réservé du numéro de diapositive 1">
            <a:extLst>
              <a:ext uri="{FF2B5EF4-FFF2-40B4-BE49-F238E27FC236}">
                <a16:creationId xmlns:a16="http://schemas.microsoft.com/office/drawing/2014/main" id="{36FA5F3E-1C4F-FCDE-9820-18458E889095}"/>
              </a:ext>
            </a:extLst>
          </p:cNvPr>
          <p:cNvSpPr>
            <a:spLocks noGrp="1"/>
          </p:cNvSpPr>
          <p:nvPr>
            <p:ph type="sldNum" sz="quarter" idx="12"/>
          </p:nvPr>
        </p:nvSpPr>
        <p:spPr/>
        <p:txBody>
          <a:bodyPr/>
          <a:lstStyle/>
          <a:p>
            <a:fld id="{E11C3B12-AB67-4FA6-A46D-8415232B9398}" type="slidenum">
              <a:rPr lang="fr-FR" smtClean="0"/>
              <a:t>2</a:t>
            </a:fld>
            <a:endParaRPr lang="fr-FR"/>
          </a:p>
        </p:txBody>
      </p:sp>
    </p:spTree>
    <p:extLst>
      <p:ext uri="{BB962C8B-B14F-4D97-AF65-F5344CB8AC3E}">
        <p14:creationId xmlns:p14="http://schemas.microsoft.com/office/powerpoint/2010/main" val="1728286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FA4E23C-59AB-ECBB-C6A7-EFD41BDB95A5}"/>
              </a:ext>
            </a:extLst>
          </p:cNvPr>
          <p:cNvSpPr>
            <a:spLocks noGrp="1"/>
          </p:cNvSpPr>
          <p:nvPr>
            <p:ph type="sldNum" sz="quarter" idx="12"/>
          </p:nvPr>
        </p:nvSpPr>
        <p:spPr/>
        <p:txBody>
          <a:bodyPr/>
          <a:lstStyle/>
          <a:p>
            <a:fld id="{E11C3B12-AB67-4FA6-A46D-8415232B9398}" type="slidenum">
              <a:rPr lang="fr-FR" smtClean="0"/>
              <a:pPr/>
              <a:t>20</a:t>
            </a:fld>
            <a:endParaRPr lang="fr-FR"/>
          </a:p>
        </p:txBody>
      </p:sp>
      <p:pic>
        <p:nvPicPr>
          <p:cNvPr id="3" name="Image 2">
            <a:extLst>
              <a:ext uri="{FF2B5EF4-FFF2-40B4-BE49-F238E27FC236}">
                <a16:creationId xmlns:a16="http://schemas.microsoft.com/office/drawing/2014/main" id="{15B6BAB4-60F3-ACE3-68E0-E79B638AF766}"/>
              </a:ext>
            </a:extLst>
          </p:cNvPr>
          <p:cNvPicPr>
            <a:picLocks noChangeAspect="1"/>
          </p:cNvPicPr>
          <p:nvPr/>
        </p:nvPicPr>
        <p:blipFill>
          <a:blip r:embed="rId3"/>
          <a:stretch>
            <a:fillRect/>
          </a:stretch>
        </p:blipFill>
        <p:spPr>
          <a:xfrm>
            <a:off x="0" y="-3146"/>
            <a:ext cx="12192000" cy="536895"/>
          </a:xfrm>
          <a:prstGeom prst="rect">
            <a:avLst/>
          </a:prstGeom>
        </p:spPr>
      </p:pic>
      <p:pic>
        <p:nvPicPr>
          <p:cNvPr id="6" name="Image 5">
            <a:extLst>
              <a:ext uri="{FF2B5EF4-FFF2-40B4-BE49-F238E27FC236}">
                <a16:creationId xmlns:a16="http://schemas.microsoft.com/office/drawing/2014/main" id="{5441116A-D0A7-1B91-461C-1A459C15EC9D}"/>
              </a:ext>
            </a:extLst>
          </p:cNvPr>
          <p:cNvPicPr>
            <a:picLocks noChangeAspect="1"/>
          </p:cNvPicPr>
          <p:nvPr/>
        </p:nvPicPr>
        <p:blipFill>
          <a:blip r:embed="rId3"/>
          <a:stretch>
            <a:fillRect/>
          </a:stretch>
        </p:blipFill>
        <p:spPr>
          <a:xfrm>
            <a:off x="0" y="6321105"/>
            <a:ext cx="12192000" cy="536895"/>
          </a:xfrm>
          <a:prstGeom prst="rect">
            <a:avLst/>
          </a:prstGeom>
        </p:spPr>
      </p:pic>
      <p:pic>
        <p:nvPicPr>
          <p:cNvPr id="9" name="Image 8">
            <a:extLst>
              <a:ext uri="{FF2B5EF4-FFF2-40B4-BE49-F238E27FC236}">
                <a16:creationId xmlns:a16="http://schemas.microsoft.com/office/drawing/2014/main" id="{902DC0ED-DAF5-A3B4-879E-4DE0EFEFE22B}"/>
              </a:ext>
            </a:extLst>
          </p:cNvPr>
          <p:cNvPicPr>
            <a:picLocks noChangeAspect="1"/>
          </p:cNvPicPr>
          <p:nvPr/>
        </p:nvPicPr>
        <p:blipFill>
          <a:blip r:embed="rId4"/>
          <a:stretch>
            <a:fillRect/>
          </a:stretch>
        </p:blipFill>
        <p:spPr>
          <a:xfrm>
            <a:off x="0" y="539277"/>
            <a:ext cx="1636544" cy="1182848"/>
          </a:xfrm>
          <a:prstGeom prst="rect">
            <a:avLst/>
          </a:prstGeom>
        </p:spPr>
      </p:pic>
      <p:sp>
        <p:nvSpPr>
          <p:cNvPr id="14" name="ZoneTexte 13">
            <a:extLst>
              <a:ext uri="{FF2B5EF4-FFF2-40B4-BE49-F238E27FC236}">
                <a16:creationId xmlns:a16="http://schemas.microsoft.com/office/drawing/2014/main" id="{7FFE4BD3-5AB2-3A30-7D7A-2115BC26FB72}"/>
              </a:ext>
            </a:extLst>
          </p:cNvPr>
          <p:cNvSpPr txBox="1"/>
          <p:nvPr/>
        </p:nvSpPr>
        <p:spPr>
          <a:xfrm>
            <a:off x="9572624" y="529609"/>
            <a:ext cx="2543175" cy="1297235"/>
          </a:xfrm>
          <a:prstGeom prst="rect">
            <a:avLst/>
          </a:prstGeom>
          <a:solidFill>
            <a:schemeClr val="bg1"/>
          </a:solidFill>
        </p:spPr>
        <p:txBody>
          <a:bodyPr wrap="square" rtlCol="0">
            <a:spAutoFit/>
          </a:bodyPr>
          <a:lstStyle/>
          <a:p>
            <a:endParaRPr lang="fr-FR" dirty="0"/>
          </a:p>
        </p:txBody>
      </p:sp>
      <p:sp>
        <p:nvSpPr>
          <p:cNvPr id="4" name="Rectangle : coins arrondis 3">
            <a:extLst>
              <a:ext uri="{FF2B5EF4-FFF2-40B4-BE49-F238E27FC236}">
                <a16:creationId xmlns:a16="http://schemas.microsoft.com/office/drawing/2014/main" id="{513DFA63-3CC0-DEE9-ACF4-02B7FCF6295B}"/>
              </a:ext>
            </a:extLst>
          </p:cNvPr>
          <p:cNvSpPr/>
          <p:nvPr/>
        </p:nvSpPr>
        <p:spPr>
          <a:xfrm>
            <a:off x="1636544" y="2034136"/>
            <a:ext cx="1758704"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200" b="1" dirty="0">
                <a:latin typeface="Century Gothic" panose="020B0502020202020204" pitchFamily="34" charset="0"/>
              </a:rPr>
              <a:t>Dès le</a:t>
            </a:r>
          </a:p>
          <a:p>
            <a:pPr algn="ctr"/>
            <a:endParaRPr lang="fr-FR" sz="1200" b="1" dirty="0">
              <a:latin typeface="Century Gothic" panose="020B0502020202020204" pitchFamily="34" charset="0"/>
            </a:endParaRPr>
          </a:p>
          <a:p>
            <a:pPr algn="ctr"/>
            <a:r>
              <a:rPr lang="fr-FR" sz="1200" b="1" dirty="0">
                <a:latin typeface="Century Gothic" panose="020B0502020202020204" pitchFamily="34" charset="0"/>
              </a:rPr>
              <a:t> 1</a:t>
            </a:r>
            <a:r>
              <a:rPr lang="fr-FR" sz="1200" b="1" baseline="30000" dirty="0">
                <a:latin typeface="Century Gothic" panose="020B0502020202020204" pitchFamily="34" charset="0"/>
              </a:rPr>
              <a:t>er</a:t>
            </a:r>
            <a:r>
              <a:rPr lang="fr-FR" sz="1200" b="1" dirty="0">
                <a:latin typeface="Century Gothic" panose="020B0502020202020204" pitchFamily="34" charset="0"/>
              </a:rPr>
              <a:t> janvier 2025</a:t>
            </a:r>
          </a:p>
        </p:txBody>
      </p:sp>
      <p:sp>
        <p:nvSpPr>
          <p:cNvPr id="5" name="Rectangle : coins arrondis 4">
            <a:extLst>
              <a:ext uri="{FF2B5EF4-FFF2-40B4-BE49-F238E27FC236}">
                <a16:creationId xmlns:a16="http://schemas.microsoft.com/office/drawing/2014/main" id="{BA97A639-E28D-7BC6-0DC0-22A6BF16388F}"/>
              </a:ext>
            </a:extLst>
          </p:cNvPr>
          <p:cNvSpPr/>
          <p:nvPr/>
        </p:nvSpPr>
        <p:spPr>
          <a:xfrm>
            <a:off x="1636545" y="3294207"/>
            <a:ext cx="1758704" cy="9144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1200" b="1">
                <a:latin typeface="Century Gothic" panose="020B0502020202020204" pitchFamily="34" charset="0"/>
              </a:rPr>
              <a:t>Délai de réalisation</a:t>
            </a:r>
          </a:p>
          <a:p>
            <a:pPr algn="ctr"/>
            <a:endParaRPr lang="fr-FR" sz="1200" b="1">
              <a:latin typeface="Century Gothic" panose="020B0502020202020204" pitchFamily="34" charset="0"/>
            </a:endParaRPr>
          </a:p>
          <a:p>
            <a:pPr algn="ctr"/>
            <a:r>
              <a:rPr lang="fr-FR" sz="1200" b="1">
                <a:latin typeface="Century Gothic" panose="020B0502020202020204" pitchFamily="34" charset="0"/>
              </a:rPr>
              <a:t>1</a:t>
            </a:r>
            <a:r>
              <a:rPr lang="fr-FR" sz="1200" b="1" baseline="30000">
                <a:latin typeface="Century Gothic" panose="020B0502020202020204" pitchFamily="34" charset="0"/>
              </a:rPr>
              <a:t>er</a:t>
            </a:r>
            <a:r>
              <a:rPr lang="fr-FR" sz="1200" b="1">
                <a:latin typeface="Century Gothic" panose="020B0502020202020204" pitchFamily="34" charset="0"/>
              </a:rPr>
              <a:t> janvier 2028</a:t>
            </a:r>
          </a:p>
        </p:txBody>
      </p:sp>
      <p:sp>
        <p:nvSpPr>
          <p:cNvPr id="15" name="Rectangle : coins arrondis 14">
            <a:extLst>
              <a:ext uri="{FF2B5EF4-FFF2-40B4-BE49-F238E27FC236}">
                <a16:creationId xmlns:a16="http://schemas.microsoft.com/office/drawing/2014/main" id="{5906798F-50C1-D66F-ED9E-96E4AB56251A}"/>
              </a:ext>
            </a:extLst>
          </p:cNvPr>
          <p:cNvSpPr/>
          <p:nvPr/>
        </p:nvSpPr>
        <p:spPr>
          <a:xfrm>
            <a:off x="3573710" y="2037476"/>
            <a:ext cx="8053431" cy="914400"/>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fr-FR" sz="1200" b="1" dirty="0">
                <a:solidFill>
                  <a:schemeClr val="bg1"/>
                </a:solidFill>
                <a:latin typeface="Century Gothic" panose="020B0502020202020204" pitchFamily="34" charset="0"/>
              </a:rPr>
              <a:t>Bâtiments nouveaux :</a:t>
            </a:r>
          </a:p>
          <a:p>
            <a:endParaRPr lang="fr-FR" sz="1200" dirty="0">
              <a:solidFill>
                <a:schemeClr val="bg1"/>
              </a:solidFill>
              <a:latin typeface="Century Gothic" panose="020B0502020202020204" pitchFamily="34" charset="0"/>
            </a:endParaRPr>
          </a:p>
          <a:p>
            <a:r>
              <a:rPr lang="fr-FR" sz="1200" dirty="0">
                <a:solidFill>
                  <a:schemeClr val="bg1"/>
                </a:solidFill>
                <a:latin typeface="Century Gothic" panose="020B0502020202020204" pitchFamily="34" charset="0"/>
              </a:rPr>
              <a:t>Taux de couverture minimal des toitures : trajectoire cible passant de 30% (à compter du 1</a:t>
            </a:r>
            <a:r>
              <a:rPr lang="fr-FR" sz="1200" baseline="30000" dirty="0">
                <a:solidFill>
                  <a:schemeClr val="bg1"/>
                </a:solidFill>
                <a:latin typeface="Century Gothic" panose="020B0502020202020204" pitchFamily="34" charset="0"/>
              </a:rPr>
              <a:t>er</a:t>
            </a:r>
            <a:r>
              <a:rPr lang="fr-FR" sz="1200" dirty="0">
                <a:solidFill>
                  <a:schemeClr val="bg1"/>
                </a:solidFill>
                <a:latin typeface="Century Gothic" panose="020B0502020202020204" pitchFamily="34" charset="0"/>
              </a:rPr>
              <a:t> juillet 2023) à </a:t>
            </a:r>
            <a:r>
              <a:rPr lang="fr-FR" sz="1200" b="1" dirty="0">
                <a:solidFill>
                  <a:schemeClr val="bg1"/>
                </a:solidFill>
                <a:latin typeface="Century Gothic" panose="020B0502020202020204" pitchFamily="34" charset="0"/>
              </a:rPr>
              <a:t>50% </a:t>
            </a:r>
            <a:r>
              <a:rPr lang="fr-FR" sz="1200" dirty="0">
                <a:solidFill>
                  <a:schemeClr val="bg1"/>
                </a:solidFill>
                <a:latin typeface="Century Gothic" panose="020B0502020202020204" pitchFamily="34" charset="0"/>
              </a:rPr>
              <a:t>(à compter du 1</a:t>
            </a:r>
            <a:r>
              <a:rPr lang="fr-FR" sz="1200" baseline="30000" dirty="0">
                <a:solidFill>
                  <a:schemeClr val="bg1"/>
                </a:solidFill>
                <a:latin typeface="Century Gothic" panose="020B0502020202020204" pitchFamily="34" charset="0"/>
              </a:rPr>
              <a:t>er</a:t>
            </a:r>
            <a:r>
              <a:rPr lang="fr-FR" sz="1200" dirty="0">
                <a:solidFill>
                  <a:schemeClr val="bg1"/>
                </a:solidFill>
                <a:latin typeface="Century Gothic" panose="020B0502020202020204" pitchFamily="34" charset="0"/>
              </a:rPr>
              <a:t> juillet 2027</a:t>
            </a:r>
          </a:p>
        </p:txBody>
      </p:sp>
      <p:sp>
        <p:nvSpPr>
          <p:cNvPr id="16" name="Rectangle : coins arrondis 15">
            <a:extLst>
              <a:ext uri="{FF2B5EF4-FFF2-40B4-BE49-F238E27FC236}">
                <a16:creationId xmlns:a16="http://schemas.microsoft.com/office/drawing/2014/main" id="{AB000D11-D0AA-ABD1-4BA8-26E322F35799}"/>
              </a:ext>
            </a:extLst>
          </p:cNvPr>
          <p:cNvSpPr/>
          <p:nvPr/>
        </p:nvSpPr>
        <p:spPr>
          <a:xfrm>
            <a:off x="3573710" y="3206406"/>
            <a:ext cx="8053432" cy="1090001"/>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endParaRPr lang="fr-FR" sz="1200" dirty="0">
              <a:solidFill>
                <a:schemeClr val="bg1"/>
              </a:solidFill>
              <a:latin typeface="Century Gothic" panose="020B0502020202020204" pitchFamily="34" charset="0"/>
            </a:endParaRPr>
          </a:p>
          <a:p>
            <a:r>
              <a:rPr lang="fr-FR" sz="1200" b="1" dirty="0">
                <a:solidFill>
                  <a:schemeClr val="bg1"/>
                </a:solidFill>
                <a:latin typeface="Century Gothic" panose="020B0502020202020204" pitchFamily="34" charset="0"/>
              </a:rPr>
              <a:t>Bâtiments existants : </a:t>
            </a:r>
          </a:p>
          <a:p>
            <a:endParaRPr lang="fr-FR" sz="1200" b="1" dirty="0">
              <a:solidFill>
                <a:schemeClr val="bg1"/>
              </a:solidFill>
              <a:latin typeface="Century Gothic" panose="020B0502020202020204" pitchFamily="34" charset="0"/>
            </a:endParaRPr>
          </a:p>
          <a:p>
            <a:r>
              <a:rPr lang="fr-FR" sz="1200" dirty="0">
                <a:solidFill>
                  <a:schemeClr val="bg1"/>
                </a:solidFill>
                <a:latin typeface="Century Gothic" panose="020B0502020202020204" pitchFamily="34" charset="0"/>
              </a:rPr>
              <a:t>Au 1</a:t>
            </a:r>
            <a:r>
              <a:rPr lang="fr-FR" sz="1200" baseline="30000" dirty="0">
                <a:solidFill>
                  <a:schemeClr val="bg1"/>
                </a:solidFill>
                <a:latin typeface="Century Gothic" panose="020B0502020202020204" pitchFamily="34" charset="0"/>
              </a:rPr>
              <a:t>er</a:t>
            </a:r>
            <a:r>
              <a:rPr lang="fr-FR" sz="1200" dirty="0">
                <a:solidFill>
                  <a:schemeClr val="bg1"/>
                </a:solidFill>
                <a:latin typeface="Century Gothic" panose="020B0502020202020204" pitchFamily="34" charset="0"/>
              </a:rPr>
              <a:t> juillet 2023 et ceux dont la demande d’autorisation d’urbanisme a été déposée à compter du 10 mars 2023 (promulgation de la loi) et avant le 1</a:t>
            </a:r>
            <a:r>
              <a:rPr lang="fr-FR" sz="1200" baseline="30000" dirty="0">
                <a:solidFill>
                  <a:schemeClr val="bg1"/>
                </a:solidFill>
                <a:latin typeface="Century Gothic" panose="020B0502020202020204" pitchFamily="34" charset="0"/>
              </a:rPr>
              <a:t>er</a:t>
            </a:r>
            <a:r>
              <a:rPr lang="fr-FR" sz="1200" dirty="0">
                <a:solidFill>
                  <a:schemeClr val="bg1"/>
                </a:solidFill>
                <a:latin typeface="Century Gothic" panose="020B0502020202020204" pitchFamily="34" charset="0"/>
              </a:rPr>
              <a:t> juillet 2023</a:t>
            </a:r>
          </a:p>
          <a:p>
            <a:r>
              <a:rPr lang="fr-FR" sz="1200" dirty="0">
                <a:solidFill>
                  <a:schemeClr val="bg1"/>
                </a:solidFill>
                <a:latin typeface="Century Gothic" panose="020B0502020202020204" pitchFamily="34" charset="0"/>
              </a:rPr>
              <a:t>Surface de toitures </a:t>
            </a:r>
            <a:r>
              <a:rPr lang="fr-FR" sz="1200" b="1" dirty="0">
                <a:solidFill>
                  <a:schemeClr val="bg1"/>
                </a:solidFill>
                <a:latin typeface="Century Gothic" panose="020B0502020202020204" pitchFamily="34" charset="0"/>
              </a:rPr>
              <a:t>de plus de 500 m² </a:t>
            </a:r>
            <a:r>
              <a:rPr lang="fr-FR" sz="1200" dirty="0">
                <a:solidFill>
                  <a:schemeClr val="bg1"/>
                </a:solidFill>
                <a:latin typeface="Century Gothic" panose="020B0502020202020204" pitchFamily="34" charset="0"/>
              </a:rPr>
              <a:t>(Taux de couverture à définir par décret)</a:t>
            </a:r>
          </a:p>
          <a:p>
            <a:pPr algn="ctr"/>
            <a:r>
              <a:rPr lang="fr-FR" sz="1200" dirty="0">
                <a:solidFill>
                  <a:schemeClr val="bg1"/>
                </a:solidFill>
                <a:latin typeface="Century Gothic" panose="020B0502020202020204" pitchFamily="34" charset="0"/>
              </a:rPr>
              <a:t>  </a:t>
            </a:r>
          </a:p>
        </p:txBody>
      </p:sp>
      <p:sp>
        <p:nvSpPr>
          <p:cNvPr id="17" name="Rectangle 16">
            <a:extLst>
              <a:ext uri="{FF2B5EF4-FFF2-40B4-BE49-F238E27FC236}">
                <a16:creationId xmlns:a16="http://schemas.microsoft.com/office/drawing/2014/main" id="{94B32A94-BB37-730A-7168-3E8DADFCC988}"/>
              </a:ext>
            </a:extLst>
          </p:cNvPr>
          <p:cNvSpPr/>
          <p:nvPr/>
        </p:nvSpPr>
        <p:spPr>
          <a:xfrm>
            <a:off x="1636544" y="753764"/>
            <a:ext cx="9990598" cy="1090002"/>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fr-FR" b="1" dirty="0">
                <a:solidFill>
                  <a:schemeClr val="bg1"/>
                </a:solidFill>
                <a:latin typeface="Century Gothic" panose="020B0502020202020204" pitchFamily="34" charset="0"/>
              </a:rPr>
              <a:t>BÂTIMENTS</a:t>
            </a:r>
            <a:r>
              <a:rPr lang="fr-FR" dirty="0">
                <a:solidFill>
                  <a:schemeClr val="bg1"/>
                </a:solidFill>
                <a:latin typeface="Century Gothic" panose="020B0502020202020204" pitchFamily="34" charset="0"/>
              </a:rPr>
              <a:t> </a:t>
            </a:r>
          </a:p>
          <a:p>
            <a:pPr algn="ctr"/>
            <a:endParaRPr lang="fr-FR" dirty="0">
              <a:solidFill>
                <a:schemeClr val="bg1"/>
              </a:solidFill>
              <a:latin typeface="Century Gothic" panose="020B0502020202020204" pitchFamily="34" charset="0"/>
            </a:endParaRPr>
          </a:p>
          <a:p>
            <a:pPr algn="ctr"/>
            <a:r>
              <a:rPr lang="fr-FR" sz="1100" dirty="0">
                <a:solidFill>
                  <a:schemeClr val="bg1"/>
                </a:solidFill>
                <a:latin typeface="Century Gothic" panose="020B0502020202020204" pitchFamily="34" charset="0"/>
              </a:rPr>
              <a:t>Obligation d’installation de procédé de production d’énergies renouvelables ou de végétalisation sur les bâtiments non résidentiels </a:t>
            </a:r>
          </a:p>
          <a:p>
            <a:pPr algn="ctr"/>
            <a:r>
              <a:rPr lang="fr-FR" sz="1100" dirty="0">
                <a:solidFill>
                  <a:schemeClr val="bg1"/>
                </a:solidFill>
                <a:latin typeface="Century Gothic" panose="020B0502020202020204" pitchFamily="34" charset="0"/>
              </a:rPr>
              <a:t>(Commerciaux, industriels et publics : bâtiments scolaires ou universitaires, administratifs, hôpitaux, sportifs, récréatifs et de loisirs)</a:t>
            </a:r>
          </a:p>
          <a:p>
            <a:pPr algn="ctr"/>
            <a:endParaRPr lang="fr-FR" sz="1200" dirty="0">
              <a:solidFill>
                <a:schemeClr val="bg1"/>
              </a:solidFill>
            </a:endParaRPr>
          </a:p>
        </p:txBody>
      </p:sp>
      <p:sp>
        <p:nvSpPr>
          <p:cNvPr id="18" name="Rectangle : coins arrondis 17">
            <a:extLst>
              <a:ext uri="{FF2B5EF4-FFF2-40B4-BE49-F238E27FC236}">
                <a16:creationId xmlns:a16="http://schemas.microsoft.com/office/drawing/2014/main" id="{2DE2F4D8-794A-9C84-32BA-3A8C3F3333A2}"/>
              </a:ext>
            </a:extLst>
          </p:cNvPr>
          <p:cNvSpPr/>
          <p:nvPr/>
        </p:nvSpPr>
        <p:spPr>
          <a:xfrm>
            <a:off x="1636544" y="4608418"/>
            <a:ext cx="9990597" cy="1591046"/>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fr-FR" sz="1200" b="1" dirty="0">
                <a:solidFill>
                  <a:schemeClr val="bg1"/>
                </a:solidFill>
                <a:latin typeface="Century Gothic" panose="020B0502020202020204" pitchFamily="34" charset="0"/>
              </a:rPr>
              <a:t>Exonération (Les critères seront précisés par décret ) :</a:t>
            </a:r>
          </a:p>
          <a:p>
            <a:endParaRPr lang="fr-FR" sz="1200" dirty="0">
              <a:solidFill>
                <a:schemeClr val="bg1"/>
              </a:solidFill>
              <a:latin typeface="Century Gothic" panose="020B0502020202020204" pitchFamily="34" charset="0"/>
            </a:endParaRPr>
          </a:p>
          <a:p>
            <a:pPr marL="171450" indent="-171450">
              <a:buFont typeface="Arial" panose="020B0604020202020204" pitchFamily="34" charset="0"/>
              <a:buChar char="•"/>
            </a:pPr>
            <a:r>
              <a:rPr lang="fr-FR" sz="1200" dirty="0">
                <a:solidFill>
                  <a:schemeClr val="bg1"/>
                </a:solidFill>
                <a:latin typeface="Century Gothic" panose="020B0502020202020204" pitchFamily="34" charset="0"/>
              </a:rPr>
              <a:t>Les bâtiments qui ne permettent pas l’installation de ces procédés en raison de contraintes techniques, de sécurité, architecturales ou patrimoniales</a:t>
            </a:r>
          </a:p>
          <a:p>
            <a:pPr marL="171450" indent="-171450">
              <a:buFont typeface="Arial" panose="020B0604020202020204" pitchFamily="34" charset="0"/>
              <a:buChar char="•"/>
            </a:pPr>
            <a:r>
              <a:rPr lang="fr-FR" sz="1200" dirty="0">
                <a:solidFill>
                  <a:schemeClr val="bg1"/>
                </a:solidFill>
                <a:latin typeface="Century Gothic" panose="020B0502020202020204" pitchFamily="34" charset="0"/>
              </a:rPr>
              <a:t>Les bâtiments pour lesquels les travaux permettant de satisfaire cette obligation ne peuvent être réalisés dans des conditions économique acceptables</a:t>
            </a:r>
          </a:p>
          <a:p>
            <a:endParaRPr lang="fr-FR" sz="1200" dirty="0">
              <a:solidFill>
                <a:schemeClr val="bg1"/>
              </a:solidFill>
              <a:latin typeface="Century Gothic" panose="020B0502020202020204" pitchFamily="34" charset="0"/>
            </a:endParaRPr>
          </a:p>
        </p:txBody>
      </p:sp>
      <p:sp>
        <p:nvSpPr>
          <p:cNvPr id="7" name="Espace réservé du numéro de diapositive 3">
            <a:extLst>
              <a:ext uri="{FF2B5EF4-FFF2-40B4-BE49-F238E27FC236}">
                <a16:creationId xmlns:a16="http://schemas.microsoft.com/office/drawing/2014/main" id="{3457A15A-3821-6EEA-612C-405C5AB40797}"/>
              </a:ext>
            </a:extLst>
          </p:cNvPr>
          <p:cNvSpPr txBox="1">
            <a:spLocks/>
          </p:cNvSpPr>
          <p:nvPr/>
        </p:nvSpPr>
        <p:spPr>
          <a:xfrm>
            <a:off x="8763000" y="65087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54B0F7-55DD-40D6-B7F4-70B586885C0B}" type="slidenum">
              <a:rPr lang="fr-FR" sz="1200" smtClean="0">
                <a:solidFill>
                  <a:schemeClr val="tx1">
                    <a:lumMod val="50000"/>
                    <a:lumOff val="50000"/>
                  </a:schemeClr>
                </a:solidFill>
              </a:rPr>
              <a:pPr algn="r"/>
              <a:t>20</a:t>
            </a:fld>
            <a:endParaRPr lang="fr-FR" sz="1200">
              <a:solidFill>
                <a:schemeClr val="tx1">
                  <a:lumMod val="50000"/>
                  <a:lumOff val="50000"/>
                </a:schemeClr>
              </a:solidFill>
            </a:endParaRPr>
          </a:p>
        </p:txBody>
      </p:sp>
    </p:spTree>
    <p:extLst>
      <p:ext uri="{BB962C8B-B14F-4D97-AF65-F5344CB8AC3E}">
        <p14:creationId xmlns:p14="http://schemas.microsoft.com/office/powerpoint/2010/main" val="3704947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FA4E23C-59AB-ECBB-C6A7-EFD41BDB95A5}"/>
              </a:ext>
            </a:extLst>
          </p:cNvPr>
          <p:cNvSpPr>
            <a:spLocks noGrp="1"/>
          </p:cNvSpPr>
          <p:nvPr>
            <p:ph type="sldNum" sz="quarter" idx="12"/>
          </p:nvPr>
        </p:nvSpPr>
        <p:spPr/>
        <p:txBody>
          <a:bodyPr/>
          <a:lstStyle/>
          <a:p>
            <a:fld id="{E11C3B12-AB67-4FA6-A46D-8415232B9398}" type="slidenum">
              <a:rPr lang="fr-FR" smtClean="0"/>
              <a:pPr/>
              <a:t>21</a:t>
            </a:fld>
            <a:endParaRPr lang="fr-FR"/>
          </a:p>
        </p:txBody>
      </p:sp>
      <p:pic>
        <p:nvPicPr>
          <p:cNvPr id="3" name="Image 2">
            <a:extLst>
              <a:ext uri="{FF2B5EF4-FFF2-40B4-BE49-F238E27FC236}">
                <a16:creationId xmlns:a16="http://schemas.microsoft.com/office/drawing/2014/main" id="{15B6BAB4-60F3-ACE3-68E0-E79B638AF766}"/>
              </a:ext>
            </a:extLst>
          </p:cNvPr>
          <p:cNvPicPr>
            <a:picLocks noChangeAspect="1"/>
          </p:cNvPicPr>
          <p:nvPr/>
        </p:nvPicPr>
        <p:blipFill>
          <a:blip r:embed="rId3"/>
          <a:stretch>
            <a:fillRect/>
          </a:stretch>
        </p:blipFill>
        <p:spPr>
          <a:xfrm>
            <a:off x="0" y="-3146"/>
            <a:ext cx="12192000" cy="536895"/>
          </a:xfrm>
          <a:prstGeom prst="rect">
            <a:avLst/>
          </a:prstGeom>
        </p:spPr>
      </p:pic>
      <p:pic>
        <p:nvPicPr>
          <p:cNvPr id="6" name="Image 5">
            <a:extLst>
              <a:ext uri="{FF2B5EF4-FFF2-40B4-BE49-F238E27FC236}">
                <a16:creationId xmlns:a16="http://schemas.microsoft.com/office/drawing/2014/main" id="{5441116A-D0A7-1B91-461C-1A459C15EC9D}"/>
              </a:ext>
            </a:extLst>
          </p:cNvPr>
          <p:cNvPicPr>
            <a:picLocks noChangeAspect="1"/>
          </p:cNvPicPr>
          <p:nvPr/>
        </p:nvPicPr>
        <p:blipFill>
          <a:blip r:embed="rId3"/>
          <a:stretch>
            <a:fillRect/>
          </a:stretch>
        </p:blipFill>
        <p:spPr>
          <a:xfrm>
            <a:off x="0" y="6321105"/>
            <a:ext cx="12192000" cy="536895"/>
          </a:xfrm>
          <a:prstGeom prst="rect">
            <a:avLst/>
          </a:prstGeom>
        </p:spPr>
      </p:pic>
      <p:sp>
        <p:nvSpPr>
          <p:cNvPr id="7" name="Rectangle : coins arrondis 6">
            <a:extLst>
              <a:ext uri="{FF2B5EF4-FFF2-40B4-BE49-F238E27FC236}">
                <a16:creationId xmlns:a16="http://schemas.microsoft.com/office/drawing/2014/main" id="{337106D9-A6D4-0002-A7D5-934DA93E1461}"/>
              </a:ext>
            </a:extLst>
          </p:cNvPr>
          <p:cNvSpPr/>
          <p:nvPr/>
        </p:nvSpPr>
        <p:spPr>
          <a:xfrm>
            <a:off x="1636544" y="2037476"/>
            <a:ext cx="1758704"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200" b="1">
                <a:latin typeface="Century Gothic" panose="020B0502020202020204" pitchFamily="34" charset="0"/>
              </a:rPr>
              <a:t>Délai de réalisation</a:t>
            </a:r>
          </a:p>
          <a:p>
            <a:pPr algn="ctr"/>
            <a:endParaRPr lang="fr-FR" sz="1200" b="1">
              <a:latin typeface="Century Gothic" panose="020B0502020202020204" pitchFamily="34" charset="0"/>
            </a:endParaRPr>
          </a:p>
          <a:p>
            <a:pPr algn="ctr"/>
            <a:r>
              <a:rPr lang="fr-FR" sz="1200" b="1">
                <a:latin typeface="Century Gothic" panose="020B0502020202020204" pitchFamily="34" charset="0"/>
              </a:rPr>
              <a:t>1</a:t>
            </a:r>
            <a:r>
              <a:rPr lang="fr-FR" sz="1200" b="1" baseline="30000">
                <a:latin typeface="Century Gothic" panose="020B0502020202020204" pitchFamily="34" charset="0"/>
              </a:rPr>
              <a:t>er</a:t>
            </a:r>
            <a:r>
              <a:rPr lang="fr-FR" sz="1200" b="1">
                <a:latin typeface="Century Gothic" panose="020B0502020202020204" pitchFamily="34" charset="0"/>
              </a:rPr>
              <a:t> juillet 2026</a:t>
            </a:r>
          </a:p>
        </p:txBody>
      </p:sp>
      <p:sp>
        <p:nvSpPr>
          <p:cNvPr id="8" name="Rectangle : coins arrondis 7">
            <a:extLst>
              <a:ext uri="{FF2B5EF4-FFF2-40B4-BE49-F238E27FC236}">
                <a16:creationId xmlns:a16="http://schemas.microsoft.com/office/drawing/2014/main" id="{48F6209D-3AC9-D273-896E-487E7B25D330}"/>
              </a:ext>
            </a:extLst>
          </p:cNvPr>
          <p:cNvSpPr/>
          <p:nvPr/>
        </p:nvSpPr>
        <p:spPr>
          <a:xfrm>
            <a:off x="1636545" y="3294207"/>
            <a:ext cx="1758704" cy="91440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sz="1200" b="1">
                <a:latin typeface="Century Gothic" panose="020B0502020202020204" pitchFamily="34" charset="0"/>
              </a:rPr>
              <a:t>Délai de réalisation</a:t>
            </a:r>
          </a:p>
          <a:p>
            <a:pPr algn="ctr"/>
            <a:endParaRPr lang="fr-FR" sz="1200" b="1">
              <a:latin typeface="Century Gothic" panose="020B0502020202020204" pitchFamily="34" charset="0"/>
            </a:endParaRPr>
          </a:p>
          <a:p>
            <a:pPr algn="ctr"/>
            <a:r>
              <a:rPr lang="fr-FR" sz="1200" b="1">
                <a:latin typeface="Century Gothic" panose="020B0502020202020204" pitchFamily="34" charset="0"/>
              </a:rPr>
              <a:t>1</a:t>
            </a:r>
            <a:r>
              <a:rPr lang="fr-FR" sz="1200" b="1" baseline="30000">
                <a:latin typeface="Century Gothic" panose="020B0502020202020204" pitchFamily="34" charset="0"/>
              </a:rPr>
              <a:t>er</a:t>
            </a:r>
            <a:r>
              <a:rPr lang="fr-FR" sz="1200" b="1">
                <a:latin typeface="Century Gothic" panose="020B0502020202020204" pitchFamily="34" charset="0"/>
              </a:rPr>
              <a:t> juillet 2028</a:t>
            </a:r>
          </a:p>
        </p:txBody>
      </p:sp>
      <p:pic>
        <p:nvPicPr>
          <p:cNvPr id="9" name="Image 8">
            <a:extLst>
              <a:ext uri="{FF2B5EF4-FFF2-40B4-BE49-F238E27FC236}">
                <a16:creationId xmlns:a16="http://schemas.microsoft.com/office/drawing/2014/main" id="{902DC0ED-DAF5-A3B4-879E-4DE0EFEFE22B}"/>
              </a:ext>
            </a:extLst>
          </p:cNvPr>
          <p:cNvPicPr>
            <a:picLocks noChangeAspect="1"/>
          </p:cNvPicPr>
          <p:nvPr/>
        </p:nvPicPr>
        <p:blipFill>
          <a:blip r:embed="rId4"/>
          <a:stretch>
            <a:fillRect/>
          </a:stretch>
        </p:blipFill>
        <p:spPr>
          <a:xfrm>
            <a:off x="0" y="539277"/>
            <a:ext cx="1636544" cy="1182848"/>
          </a:xfrm>
          <a:prstGeom prst="rect">
            <a:avLst/>
          </a:prstGeom>
        </p:spPr>
      </p:pic>
      <p:sp>
        <p:nvSpPr>
          <p:cNvPr id="10" name="Rectangle : coins arrondis 9">
            <a:extLst>
              <a:ext uri="{FF2B5EF4-FFF2-40B4-BE49-F238E27FC236}">
                <a16:creationId xmlns:a16="http://schemas.microsoft.com/office/drawing/2014/main" id="{29073DFE-752D-F83C-7801-EA8F7BCC2B3A}"/>
              </a:ext>
            </a:extLst>
          </p:cNvPr>
          <p:cNvSpPr/>
          <p:nvPr/>
        </p:nvSpPr>
        <p:spPr>
          <a:xfrm>
            <a:off x="3573710" y="2037476"/>
            <a:ext cx="8053431" cy="914400"/>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200" dirty="0">
                <a:solidFill>
                  <a:schemeClr val="bg1"/>
                </a:solidFill>
                <a:latin typeface="Century Gothic" panose="020B0502020202020204" pitchFamily="34" charset="0"/>
              </a:rPr>
              <a:t>Parcs de stationnement existants d’une superficie </a:t>
            </a:r>
            <a:r>
              <a:rPr lang="fr-FR" sz="1200" b="1" dirty="0">
                <a:solidFill>
                  <a:schemeClr val="bg1"/>
                </a:solidFill>
                <a:latin typeface="Century Gothic" panose="020B0502020202020204" pitchFamily="34" charset="0"/>
              </a:rPr>
              <a:t>supérieure à 10 000 m²</a:t>
            </a:r>
            <a:r>
              <a:rPr lang="fr-FR" sz="1200" dirty="0">
                <a:solidFill>
                  <a:schemeClr val="bg1"/>
                </a:solidFill>
                <a:latin typeface="Century Gothic" panose="020B0502020202020204" pitchFamily="34" charset="0"/>
              </a:rPr>
              <a:t> à la date du 1</a:t>
            </a:r>
            <a:r>
              <a:rPr lang="fr-FR" sz="1200" baseline="30000" dirty="0">
                <a:solidFill>
                  <a:schemeClr val="bg1"/>
                </a:solidFill>
                <a:latin typeface="Century Gothic" panose="020B0502020202020204" pitchFamily="34" charset="0"/>
              </a:rPr>
              <a:t>er</a:t>
            </a:r>
            <a:r>
              <a:rPr lang="fr-FR" sz="1200" dirty="0">
                <a:solidFill>
                  <a:schemeClr val="bg1"/>
                </a:solidFill>
                <a:latin typeface="Century Gothic" panose="020B0502020202020204" pitchFamily="34" charset="0"/>
              </a:rPr>
              <a:t> juillet 2023 ou ayant déposés une demande d’autorisation d’urbanisme après </a:t>
            </a:r>
            <a:r>
              <a:rPr lang="fr-FR" sz="1200" b="1" dirty="0">
                <a:solidFill>
                  <a:schemeClr val="bg1"/>
                </a:solidFill>
                <a:latin typeface="Century Gothic" panose="020B0502020202020204" pitchFamily="34" charset="0"/>
              </a:rPr>
              <a:t>le 10 mars 2023 </a:t>
            </a:r>
            <a:r>
              <a:rPr lang="fr-FR" sz="1200" dirty="0">
                <a:solidFill>
                  <a:schemeClr val="bg1"/>
                </a:solidFill>
                <a:latin typeface="Century Gothic" panose="020B0502020202020204" pitchFamily="34" charset="0"/>
              </a:rPr>
              <a:t>(promulgation de la loi)</a:t>
            </a:r>
          </a:p>
        </p:txBody>
      </p:sp>
      <p:sp>
        <p:nvSpPr>
          <p:cNvPr id="11" name="Rectangle : coins arrondis 10">
            <a:extLst>
              <a:ext uri="{FF2B5EF4-FFF2-40B4-BE49-F238E27FC236}">
                <a16:creationId xmlns:a16="http://schemas.microsoft.com/office/drawing/2014/main" id="{87D7EC6E-C4A5-820E-C67F-C65BA8D79BF4}"/>
              </a:ext>
            </a:extLst>
          </p:cNvPr>
          <p:cNvSpPr/>
          <p:nvPr/>
        </p:nvSpPr>
        <p:spPr>
          <a:xfrm>
            <a:off x="3573710" y="3294207"/>
            <a:ext cx="8053432" cy="914400"/>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200" dirty="0">
                <a:solidFill>
                  <a:schemeClr val="bg1"/>
                </a:solidFill>
                <a:latin typeface="Century Gothic" panose="020B0502020202020204" pitchFamily="34" charset="0"/>
              </a:rPr>
              <a:t>Parcs de stationnement existants d’une superficie </a:t>
            </a:r>
            <a:r>
              <a:rPr lang="fr-FR" sz="1200" b="1" dirty="0">
                <a:solidFill>
                  <a:schemeClr val="bg1"/>
                </a:solidFill>
                <a:latin typeface="Century Gothic" panose="020B0502020202020204" pitchFamily="34" charset="0"/>
              </a:rPr>
              <a:t>supérieure à 1 500 m²</a:t>
            </a:r>
            <a:r>
              <a:rPr lang="fr-FR" sz="1200" dirty="0">
                <a:solidFill>
                  <a:schemeClr val="bg1"/>
                </a:solidFill>
                <a:latin typeface="Century Gothic" panose="020B0502020202020204" pitchFamily="34" charset="0"/>
              </a:rPr>
              <a:t> </a:t>
            </a:r>
            <a:r>
              <a:rPr lang="fr-FR" sz="1200" b="1" dirty="0">
                <a:solidFill>
                  <a:schemeClr val="bg1"/>
                </a:solidFill>
                <a:latin typeface="Century Gothic" panose="020B0502020202020204" pitchFamily="34" charset="0"/>
              </a:rPr>
              <a:t>et inférieur à10 000 m² </a:t>
            </a:r>
            <a:r>
              <a:rPr lang="fr-FR" sz="1200" dirty="0">
                <a:solidFill>
                  <a:schemeClr val="bg1"/>
                </a:solidFill>
                <a:latin typeface="Century Gothic" panose="020B0502020202020204" pitchFamily="34" charset="0"/>
              </a:rPr>
              <a:t>à la date du 1</a:t>
            </a:r>
            <a:r>
              <a:rPr lang="fr-FR" sz="1200" baseline="30000" dirty="0">
                <a:solidFill>
                  <a:schemeClr val="bg1"/>
                </a:solidFill>
                <a:latin typeface="Century Gothic" panose="020B0502020202020204" pitchFamily="34" charset="0"/>
              </a:rPr>
              <a:t>er</a:t>
            </a:r>
            <a:r>
              <a:rPr lang="fr-FR" sz="1200" dirty="0">
                <a:solidFill>
                  <a:schemeClr val="bg1"/>
                </a:solidFill>
                <a:latin typeface="Century Gothic" panose="020B0502020202020204" pitchFamily="34" charset="0"/>
              </a:rPr>
              <a:t> juillet 2023 ou ayant déposés une demande d’autorisation d’urbanisme après le </a:t>
            </a:r>
            <a:r>
              <a:rPr lang="fr-FR" sz="1200" b="1" dirty="0">
                <a:solidFill>
                  <a:schemeClr val="bg1"/>
                </a:solidFill>
                <a:latin typeface="Century Gothic" panose="020B0502020202020204" pitchFamily="34" charset="0"/>
              </a:rPr>
              <a:t>10 mars 2023 </a:t>
            </a:r>
          </a:p>
        </p:txBody>
      </p:sp>
      <p:sp>
        <p:nvSpPr>
          <p:cNvPr id="14" name="ZoneTexte 13">
            <a:extLst>
              <a:ext uri="{FF2B5EF4-FFF2-40B4-BE49-F238E27FC236}">
                <a16:creationId xmlns:a16="http://schemas.microsoft.com/office/drawing/2014/main" id="{7FFE4BD3-5AB2-3A30-7D7A-2115BC26FB72}"/>
              </a:ext>
            </a:extLst>
          </p:cNvPr>
          <p:cNvSpPr txBox="1"/>
          <p:nvPr/>
        </p:nvSpPr>
        <p:spPr>
          <a:xfrm>
            <a:off x="9572624" y="529609"/>
            <a:ext cx="2543175" cy="1297235"/>
          </a:xfrm>
          <a:prstGeom prst="rect">
            <a:avLst/>
          </a:prstGeom>
          <a:solidFill>
            <a:schemeClr val="bg1"/>
          </a:solidFill>
        </p:spPr>
        <p:txBody>
          <a:bodyPr wrap="square" rtlCol="0">
            <a:spAutoFit/>
          </a:bodyPr>
          <a:lstStyle/>
          <a:p>
            <a:endParaRPr lang="fr-FR" dirty="0"/>
          </a:p>
        </p:txBody>
      </p:sp>
      <p:sp>
        <p:nvSpPr>
          <p:cNvPr id="12" name="Rectangle 11">
            <a:extLst>
              <a:ext uri="{FF2B5EF4-FFF2-40B4-BE49-F238E27FC236}">
                <a16:creationId xmlns:a16="http://schemas.microsoft.com/office/drawing/2014/main" id="{E2E9C62B-4BA3-6A6A-14E1-16B9A3CE5929}"/>
              </a:ext>
            </a:extLst>
          </p:cNvPr>
          <p:cNvSpPr/>
          <p:nvPr/>
        </p:nvSpPr>
        <p:spPr>
          <a:xfrm>
            <a:off x="1636544" y="780745"/>
            <a:ext cx="9990598" cy="914400"/>
          </a:xfrm>
          <a:prstGeom prst="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fr-FR" b="1" dirty="0">
                <a:solidFill>
                  <a:schemeClr val="bg1"/>
                </a:solidFill>
                <a:latin typeface="Century Gothic" panose="020B0502020202020204" pitchFamily="34" charset="0"/>
              </a:rPr>
              <a:t>PARCS DE STATIONNEMENT EXTERIEURS </a:t>
            </a:r>
          </a:p>
          <a:p>
            <a:pPr algn="ctr"/>
            <a:endParaRPr lang="fr-FR" dirty="0">
              <a:solidFill>
                <a:schemeClr val="bg1"/>
              </a:solidFill>
              <a:latin typeface="Century Gothic" panose="020B0502020202020204" pitchFamily="34" charset="0"/>
            </a:endParaRPr>
          </a:p>
          <a:p>
            <a:pPr algn="ctr"/>
            <a:r>
              <a:rPr lang="fr-FR" sz="1100" dirty="0">
                <a:solidFill>
                  <a:schemeClr val="bg1"/>
                </a:solidFill>
                <a:latin typeface="Century Gothic" panose="020B0502020202020204" pitchFamily="34" charset="0"/>
              </a:rPr>
              <a:t>Obligation de solarisation des parcs de stationnement (ombrières) d’une superficie supérieure à 1500 m² sur 50% au moins de cette superficie</a:t>
            </a:r>
          </a:p>
        </p:txBody>
      </p:sp>
      <p:sp>
        <p:nvSpPr>
          <p:cNvPr id="13" name="Rectangle : coins arrondis 12">
            <a:extLst>
              <a:ext uri="{FF2B5EF4-FFF2-40B4-BE49-F238E27FC236}">
                <a16:creationId xmlns:a16="http://schemas.microsoft.com/office/drawing/2014/main" id="{55516A80-C0DB-F4F9-86DC-769830FCEEAD}"/>
              </a:ext>
            </a:extLst>
          </p:cNvPr>
          <p:cNvSpPr/>
          <p:nvPr/>
        </p:nvSpPr>
        <p:spPr>
          <a:xfrm>
            <a:off x="1636544" y="4608418"/>
            <a:ext cx="9990597" cy="1591046"/>
          </a:xfrm>
          <a:prstGeom prst="round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fr-FR" sz="1200" b="1">
                <a:solidFill>
                  <a:schemeClr val="bg1"/>
                </a:solidFill>
                <a:latin typeface="Century Gothic" panose="020B0502020202020204" pitchFamily="34" charset="0"/>
              </a:rPr>
              <a:t>Exonération - Ces obligations ne s’appliquent pas :</a:t>
            </a:r>
          </a:p>
          <a:p>
            <a:endParaRPr lang="fr-FR" sz="1200">
              <a:solidFill>
                <a:schemeClr val="bg1"/>
              </a:solidFill>
              <a:latin typeface="Century Gothic" panose="020B0502020202020204" pitchFamily="34" charset="0"/>
            </a:endParaRPr>
          </a:p>
          <a:p>
            <a:pPr marL="171450" indent="-171450">
              <a:buFont typeface="Arial" panose="020B0604020202020204" pitchFamily="34" charset="0"/>
              <a:buChar char="•"/>
            </a:pPr>
            <a:r>
              <a:rPr lang="fr-FR" sz="1000">
                <a:solidFill>
                  <a:schemeClr val="bg1"/>
                </a:solidFill>
                <a:latin typeface="Century Gothic" panose="020B0502020202020204" pitchFamily="34" charset="0"/>
              </a:rPr>
              <a:t>Si le gestionnaire du parc de stationnement met en place, sur l’unité foncière, des procédés de production d’énergies renouvelables, dès lors qu’elles permettent une production équivalente d’énergie</a:t>
            </a:r>
          </a:p>
          <a:p>
            <a:pPr marL="171450" indent="-171450">
              <a:buFont typeface="Arial" panose="020B0604020202020204" pitchFamily="34" charset="0"/>
              <a:buChar char="•"/>
            </a:pPr>
            <a:r>
              <a:rPr lang="fr-FR" sz="1000">
                <a:solidFill>
                  <a:schemeClr val="bg1"/>
                </a:solidFill>
                <a:latin typeface="Century Gothic" panose="020B0502020202020204" pitchFamily="34" charset="0"/>
              </a:rPr>
              <a:t>En cas de contraintes techniques, de sécurité, architecturales, patrimoniales et environnementales ou relative aux sites et aux paysages</a:t>
            </a:r>
          </a:p>
          <a:p>
            <a:pPr marL="171450" indent="-171450">
              <a:buFont typeface="Arial" panose="020B0604020202020204" pitchFamily="34" charset="0"/>
              <a:buChar char="•"/>
            </a:pPr>
            <a:r>
              <a:rPr lang="fr-FR" sz="1000">
                <a:solidFill>
                  <a:schemeClr val="bg1"/>
                </a:solidFill>
                <a:latin typeface="Century Gothic" panose="020B0502020202020204" pitchFamily="34" charset="0"/>
              </a:rPr>
              <a:t>Lorsque ces obligations ne peuvent pas être satisfaites dans des conditions économiques acceptables</a:t>
            </a:r>
          </a:p>
          <a:p>
            <a:pPr marL="171450" indent="-171450">
              <a:buFont typeface="Arial" panose="020B0604020202020204" pitchFamily="34" charset="0"/>
              <a:buChar char="•"/>
            </a:pPr>
            <a:r>
              <a:rPr lang="fr-FR" sz="1000">
                <a:solidFill>
                  <a:schemeClr val="bg1"/>
                </a:solidFill>
                <a:latin typeface="Century Gothic" panose="020B0502020202020204" pitchFamily="34" charset="0"/>
              </a:rPr>
              <a:t>Lorsque le parc de stationnement est ombragé par des arbres sur au moins la moitié de la superficie</a:t>
            </a:r>
          </a:p>
          <a:p>
            <a:pPr marL="171450" indent="-171450">
              <a:buFont typeface="Arial" panose="020B0604020202020204" pitchFamily="34" charset="0"/>
              <a:buChar char="•"/>
            </a:pPr>
            <a:r>
              <a:rPr lang="fr-FR" sz="1000">
                <a:solidFill>
                  <a:schemeClr val="bg1"/>
                </a:solidFill>
                <a:latin typeface="Century Gothic" panose="020B0502020202020204" pitchFamily="34" charset="0"/>
              </a:rPr>
              <a:t>Aux parcs de stationnement dont la suppression ou la transformation totale ou partielle est prévue</a:t>
            </a:r>
          </a:p>
          <a:p>
            <a:endParaRPr lang="fr-FR" sz="1200">
              <a:solidFill>
                <a:schemeClr val="bg1"/>
              </a:solidFill>
              <a:latin typeface="Century Gothic" panose="020B0502020202020204" pitchFamily="34" charset="0"/>
            </a:endParaRPr>
          </a:p>
        </p:txBody>
      </p:sp>
      <p:sp>
        <p:nvSpPr>
          <p:cNvPr id="4" name="Espace réservé du numéro de diapositive 3">
            <a:extLst>
              <a:ext uri="{FF2B5EF4-FFF2-40B4-BE49-F238E27FC236}">
                <a16:creationId xmlns:a16="http://schemas.microsoft.com/office/drawing/2014/main" id="{C35BBA39-8E5E-2CD0-C110-2874A7F9F9BB}"/>
              </a:ext>
            </a:extLst>
          </p:cNvPr>
          <p:cNvSpPr txBox="1">
            <a:spLocks/>
          </p:cNvSpPr>
          <p:nvPr/>
        </p:nvSpPr>
        <p:spPr>
          <a:xfrm>
            <a:off x="8763000" y="65087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54B0F7-55DD-40D6-B7F4-70B586885C0B}" type="slidenum">
              <a:rPr lang="fr-FR" sz="1200" smtClean="0">
                <a:solidFill>
                  <a:schemeClr val="tx1">
                    <a:lumMod val="50000"/>
                    <a:lumOff val="50000"/>
                  </a:schemeClr>
                </a:solidFill>
              </a:rPr>
              <a:pPr algn="r"/>
              <a:t>21</a:t>
            </a:fld>
            <a:endParaRPr lang="fr-FR" sz="1200">
              <a:solidFill>
                <a:schemeClr val="tx1">
                  <a:lumMod val="50000"/>
                  <a:lumOff val="50000"/>
                </a:schemeClr>
              </a:solidFill>
            </a:endParaRPr>
          </a:p>
        </p:txBody>
      </p:sp>
    </p:spTree>
    <p:extLst>
      <p:ext uri="{BB962C8B-B14F-4D97-AF65-F5344CB8AC3E}">
        <p14:creationId xmlns:p14="http://schemas.microsoft.com/office/powerpoint/2010/main" val="369287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24ABDF99-2AA8-784D-9F10-22AA8168841B}"/>
              </a:ext>
            </a:extLst>
          </p:cNvPr>
          <p:cNvSpPr>
            <a:spLocks noGrp="1"/>
          </p:cNvSpPr>
          <p:nvPr>
            <p:ph type="sldNum" sz="quarter" idx="4"/>
            <p:custDataLst>
              <p:tags r:id="rId1"/>
            </p:custDataLst>
          </p:nvPr>
        </p:nvSpPr>
        <p:spPr/>
        <p:txBody>
          <a:bodyPr/>
          <a:lstStyle/>
          <a:p>
            <a:fld id="{BC367B2E-B9DF-44EB-A21A-64C9723206C9}" type="slidenum">
              <a:rPr lang="fr-FR" smtClean="0"/>
              <a:pPr/>
              <a:t>22</a:t>
            </a:fld>
            <a:endParaRPr lang="fr-FR"/>
          </a:p>
        </p:txBody>
      </p:sp>
      <p:sp>
        <p:nvSpPr>
          <p:cNvPr id="15" name="Title 14">
            <a:extLst>
              <a:ext uri="{FF2B5EF4-FFF2-40B4-BE49-F238E27FC236}">
                <a16:creationId xmlns:a16="http://schemas.microsoft.com/office/drawing/2014/main" id="{05D6F0F1-A895-EC37-1F0A-A37A20FB1DC6}"/>
              </a:ext>
            </a:extLst>
          </p:cNvPr>
          <p:cNvSpPr>
            <a:spLocks noGrp="1"/>
          </p:cNvSpPr>
          <p:nvPr>
            <p:ph type="title"/>
            <p:custDataLst>
              <p:tags r:id="rId2"/>
            </p:custDataLst>
          </p:nvPr>
        </p:nvSpPr>
        <p:spPr>
          <a:xfrm>
            <a:off x="266762" y="342179"/>
            <a:ext cx="6560758" cy="811314"/>
          </a:xfrm>
        </p:spPr>
        <p:txBody>
          <a:bodyPr>
            <a:normAutofit/>
          </a:bodyPr>
          <a:lstStyle/>
          <a:p>
            <a:r>
              <a:rPr lang="fr-FR" sz="1800" b="1">
                <a:solidFill>
                  <a:srgbClr val="069CD8"/>
                </a:solidFill>
              </a:rPr>
              <a:t>ENGIE Green </a:t>
            </a:r>
            <a:r>
              <a:rPr lang="fr-FR" sz="1800"/>
              <a:t>dans votre région</a:t>
            </a:r>
            <a:br>
              <a:rPr lang="fr-FR" sz="2800"/>
            </a:br>
            <a:r>
              <a:rPr lang="fr-FR" sz="2800" b="1"/>
              <a:t>Un fort ancrage territorial</a:t>
            </a:r>
          </a:p>
        </p:txBody>
      </p:sp>
      <p:pic>
        <p:nvPicPr>
          <p:cNvPr id="3" name="Image 2" descr="Une image contenant carte&#10;&#10;Description générée automatiquement">
            <a:extLst>
              <a:ext uri="{FF2B5EF4-FFF2-40B4-BE49-F238E27FC236}">
                <a16:creationId xmlns:a16="http://schemas.microsoft.com/office/drawing/2014/main" id="{6152EE7D-FA27-84AB-6EA3-37E979343D66}"/>
              </a:ext>
            </a:extLst>
          </p:cNvPr>
          <p:cNvPicPr>
            <a:picLocks noChangeAspect="1"/>
          </p:cNvPicPr>
          <p:nvPr>
            <p:custDataLst>
              <p:tags r:id="rId3"/>
            </p:custDataLst>
          </p:nvPr>
        </p:nvPicPr>
        <p:blipFill rotWithShape="1">
          <a:blip r:embed="rId20" cstate="email">
            <a:extLst>
              <a:ext uri="{28A0092B-C50C-407E-A947-70E740481C1C}">
                <a14:useLocalDpi xmlns:a14="http://schemas.microsoft.com/office/drawing/2010/main"/>
              </a:ext>
            </a:extLst>
          </a:blip>
          <a:srcRect/>
          <a:stretch/>
        </p:blipFill>
        <p:spPr>
          <a:xfrm>
            <a:off x="9897" y="1358720"/>
            <a:ext cx="7344685" cy="5157101"/>
          </a:xfrm>
          <a:prstGeom prst="rect">
            <a:avLst/>
          </a:prstGeom>
        </p:spPr>
      </p:pic>
      <p:sp>
        <p:nvSpPr>
          <p:cNvPr id="2" name="Text Placeholder 6">
            <a:extLst>
              <a:ext uri="{FF2B5EF4-FFF2-40B4-BE49-F238E27FC236}">
                <a16:creationId xmlns:a16="http://schemas.microsoft.com/office/drawing/2014/main" id="{6C72456B-6253-45E1-44A9-BB92EF1802EF}"/>
              </a:ext>
            </a:extLst>
          </p:cNvPr>
          <p:cNvSpPr txBox="1">
            <a:spLocks/>
          </p:cNvSpPr>
          <p:nvPr>
            <p:custDataLst>
              <p:tags r:id="rId4"/>
            </p:custDataLst>
          </p:nvPr>
        </p:nvSpPr>
        <p:spPr>
          <a:xfrm>
            <a:off x="8685676" y="3231659"/>
            <a:ext cx="3454128" cy="338554"/>
          </a:xfrm>
          <a:prstGeom prst="rect">
            <a:avLst/>
          </a:prstGeom>
        </p:spPr>
        <p:txBody>
          <a:bodyPr vert="horz" wrap="square" lIns="91440" tIns="45720" rIns="91440" bIns="45720" rtlCol="0">
            <a:spAutoFit/>
          </a:bodyPr>
          <a:lstStyle>
            <a:lvl1pPr marL="180000" indent="-180000" algn="l" defTabSz="914400" rtl="0" eaLnBrk="1" latinLnBrk="0" hangingPunct="1">
              <a:lnSpc>
                <a:spcPct val="100000"/>
              </a:lnSpc>
              <a:spcBef>
                <a:spcPts val="1000"/>
              </a:spcBef>
              <a:buSzPct val="50000"/>
              <a:buFontTx/>
              <a:buBlip>
                <a:blip r:embed="rId21"/>
              </a:buBlip>
              <a:defRPr sz="1500" kern="1200" spc="2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fr-FR" sz="1600" b="1">
                <a:solidFill>
                  <a:schemeClr val="accent1"/>
                </a:solidFill>
                <a:latin typeface="+mj-lt"/>
              </a:rPr>
              <a:t>3 agences multi-expertises </a:t>
            </a:r>
            <a:endParaRPr lang="fr-FR">
              <a:highlight>
                <a:srgbClr val="FFFF00"/>
              </a:highlight>
              <a:latin typeface="+mn-lt"/>
            </a:endParaRPr>
          </a:p>
        </p:txBody>
      </p:sp>
      <p:sp>
        <p:nvSpPr>
          <p:cNvPr id="4" name="Text Placeholder 6">
            <a:extLst>
              <a:ext uri="{FF2B5EF4-FFF2-40B4-BE49-F238E27FC236}">
                <a16:creationId xmlns:a16="http://schemas.microsoft.com/office/drawing/2014/main" id="{7ECEB292-8823-78AF-090A-548688A05697}"/>
              </a:ext>
            </a:extLst>
          </p:cNvPr>
          <p:cNvSpPr txBox="1">
            <a:spLocks/>
          </p:cNvSpPr>
          <p:nvPr>
            <p:custDataLst>
              <p:tags r:id="rId5"/>
            </p:custDataLst>
          </p:nvPr>
        </p:nvSpPr>
        <p:spPr>
          <a:xfrm>
            <a:off x="8523689" y="2075050"/>
            <a:ext cx="3438591" cy="815608"/>
          </a:xfrm>
          <a:prstGeom prst="rect">
            <a:avLst/>
          </a:prstGeom>
        </p:spPr>
        <p:txBody>
          <a:bodyPr vert="horz" wrap="square" lIns="91440" tIns="45720" rIns="91440" bIns="45720" rtlCol="0" anchor="t">
            <a:spAutoFit/>
          </a:bodyPr>
          <a:lstStyle>
            <a:lvl1pPr marL="180000" indent="-180000" algn="l" defTabSz="914400" rtl="0" eaLnBrk="1" latinLnBrk="0" hangingPunct="1">
              <a:lnSpc>
                <a:spcPct val="100000"/>
              </a:lnSpc>
              <a:spcBef>
                <a:spcPts val="1000"/>
              </a:spcBef>
              <a:buSzPct val="50000"/>
              <a:buFontTx/>
              <a:buBlip>
                <a:blip r:embed="rId21"/>
              </a:buBlip>
              <a:defRPr sz="1500" kern="1200" spc="2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b="1">
                <a:solidFill>
                  <a:schemeClr val="accent1"/>
                </a:solidFill>
                <a:latin typeface="+mj-lt"/>
                <a:cs typeface="Arial"/>
              </a:rPr>
              <a:t>2 </a:t>
            </a:r>
            <a:r>
              <a:rPr lang="fr-FR">
                <a:latin typeface="+mn-lt"/>
                <a:cs typeface="Arial"/>
              </a:rPr>
              <a:t>campagnes de </a:t>
            </a:r>
            <a:r>
              <a:rPr lang="fr-FR" sz="1600" b="1">
                <a:solidFill>
                  <a:schemeClr val="accent1"/>
                </a:solidFill>
                <a:latin typeface="+mj-lt"/>
                <a:cs typeface="Arial"/>
              </a:rPr>
              <a:t>financement participatif</a:t>
            </a:r>
            <a:r>
              <a:rPr lang="fr-FR">
                <a:latin typeface="+mn-lt"/>
                <a:cs typeface="Arial"/>
              </a:rPr>
              <a:t>, pour près de 3M€ collectés et 342 investisseurs</a:t>
            </a:r>
          </a:p>
        </p:txBody>
      </p:sp>
      <p:sp>
        <p:nvSpPr>
          <p:cNvPr id="5" name="Text Placeholder 6">
            <a:extLst>
              <a:ext uri="{FF2B5EF4-FFF2-40B4-BE49-F238E27FC236}">
                <a16:creationId xmlns:a16="http://schemas.microsoft.com/office/drawing/2014/main" id="{A6CD0C85-B537-9914-CA46-ED6C0E3C0ACD}"/>
              </a:ext>
            </a:extLst>
          </p:cNvPr>
          <p:cNvSpPr txBox="1">
            <a:spLocks/>
          </p:cNvSpPr>
          <p:nvPr>
            <p:custDataLst>
              <p:tags r:id="rId6"/>
            </p:custDataLst>
          </p:nvPr>
        </p:nvSpPr>
        <p:spPr>
          <a:xfrm>
            <a:off x="8709467" y="3982118"/>
            <a:ext cx="3262897" cy="569387"/>
          </a:xfrm>
          <a:prstGeom prst="rect">
            <a:avLst/>
          </a:prstGeom>
        </p:spPr>
        <p:txBody>
          <a:bodyPr vert="horz" wrap="square" lIns="91440" tIns="45720" rIns="91440" bIns="45720" rtlCol="0">
            <a:spAutoFit/>
          </a:bodyPr>
          <a:lstStyle>
            <a:lvl1pPr marL="180000" indent="-180000" algn="l" defTabSz="914400" rtl="0" eaLnBrk="1" latinLnBrk="0" hangingPunct="1">
              <a:lnSpc>
                <a:spcPct val="100000"/>
              </a:lnSpc>
              <a:spcBef>
                <a:spcPts val="1000"/>
              </a:spcBef>
              <a:buSzPct val="50000"/>
              <a:buFontTx/>
              <a:buBlip>
                <a:blip r:embed="rId21"/>
              </a:buBlip>
              <a:defRPr sz="1500" kern="1200" spc="2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fr-FR" sz="1600" b="1">
                <a:solidFill>
                  <a:schemeClr val="accent1"/>
                </a:solidFill>
                <a:latin typeface="+mj-lt"/>
              </a:rPr>
              <a:t>468 MW de </a:t>
            </a:r>
            <a:r>
              <a:rPr lang="fr-FR">
                <a:solidFill>
                  <a:schemeClr val="accent1"/>
                </a:solidFill>
                <a:latin typeface="+mj-lt"/>
              </a:rPr>
              <a:t>projets</a:t>
            </a:r>
            <a:r>
              <a:rPr lang="fr-FR"/>
              <a:t> </a:t>
            </a:r>
            <a:r>
              <a:rPr lang="fr-FR">
                <a:latin typeface="+mn-lt"/>
                <a:cs typeface="Arial"/>
              </a:rPr>
              <a:t>éoliens et Photovoltaïques</a:t>
            </a:r>
          </a:p>
        </p:txBody>
      </p:sp>
      <p:sp>
        <p:nvSpPr>
          <p:cNvPr id="7" name="Text Placeholder 6">
            <a:extLst>
              <a:ext uri="{FF2B5EF4-FFF2-40B4-BE49-F238E27FC236}">
                <a16:creationId xmlns:a16="http://schemas.microsoft.com/office/drawing/2014/main" id="{764BB609-3A64-5C5A-9AAD-AE8CCA5C9B49}"/>
              </a:ext>
            </a:extLst>
          </p:cNvPr>
          <p:cNvSpPr txBox="1">
            <a:spLocks/>
          </p:cNvSpPr>
          <p:nvPr>
            <p:custDataLst>
              <p:tags r:id="rId7"/>
            </p:custDataLst>
          </p:nvPr>
        </p:nvSpPr>
        <p:spPr>
          <a:xfrm>
            <a:off x="8542551" y="265293"/>
            <a:ext cx="3509917" cy="569387"/>
          </a:xfrm>
          <a:prstGeom prst="rect">
            <a:avLst/>
          </a:prstGeom>
        </p:spPr>
        <p:txBody>
          <a:bodyPr vert="horz" wrap="square" lIns="91440" tIns="45720" rIns="91440" bIns="45720" rtlCol="0">
            <a:spAutoFit/>
          </a:bodyPr>
          <a:lstStyle>
            <a:lvl1pPr marL="180000" indent="-180000" algn="l" defTabSz="914400" rtl="0" eaLnBrk="1" latinLnBrk="0" hangingPunct="1">
              <a:lnSpc>
                <a:spcPct val="100000"/>
              </a:lnSpc>
              <a:spcBef>
                <a:spcPts val="1000"/>
              </a:spcBef>
              <a:buSzPct val="50000"/>
              <a:buFontTx/>
              <a:buBlip>
                <a:blip r:embed="rId21"/>
              </a:buBlip>
              <a:defRPr sz="1500" kern="1200" spc="2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fr-FR" sz="1600" b="1">
                <a:solidFill>
                  <a:schemeClr val="accent1"/>
                </a:solidFill>
                <a:latin typeface="+mj-lt"/>
              </a:rPr>
              <a:t>605 000 habitants </a:t>
            </a:r>
            <a:r>
              <a:rPr lang="fr-FR">
                <a:latin typeface="+mn-lt"/>
              </a:rPr>
              <a:t>alimentés en électricité verte par an</a:t>
            </a:r>
          </a:p>
        </p:txBody>
      </p:sp>
      <p:sp>
        <p:nvSpPr>
          <p:cNvPr id="8" name="Text Placeholder 6">
            <a:extLst>
              <a:ext uri="{FF2B5EF4-FFF2-40B4-BE49-F238E27FC236}">
                <a16:creationId xmlns:a16="http://schemas.microsoft.com/office/drawing/2014/main" id="{39463ED1-E28F-6282-798B-519891FF8D3F}"/>
              </a:ext>
            </a:extLst>
          </p:cNvPr>
          <p:cNvSpPr txBox="1">
            <a:spLocks/>
          </p:cNvSpPr>
          <p:nvPr>
            <p:custDataLst>
              <p:tags r:id="rId8"/>
            </p:custDataLst>
          </p:nvPr>
        </p:nvSpPr>
        <p:spPr>
          <a:xfrm>
            <a:off x="8570444" y="988194"/>
            <a:ext cx="3454129" cy="830997"/>
          </a:xfrm>
          <a:prstGeom prst="rect">
            <a:avLst/>
          </a:prstGeom>
        </p:spPr>
        <p:txBody>
          <a:bodyPr vert="horz" wrap="square" lIns="91440" tIns="45720" rIns="91440" bIns="45720" rtlCol="0">
            <a:spAutoFit/>
          </a:bodyPr>
          <a:lstStyle>
            <a:lvl1pPr marL="180000" indent="-180000" algn="l" defTabSz="914400" rtl="0" eaLnBrk="1" latinLnBrk="0" hangingPunct="1">
              <a:lnSpc>
                <a:spcPct val="100000"/>
              </a:lnSpc>
              <a:spcBef>
                <a:spcPts val="1000"/>
              </a:spcBef>
              <a:buSzPct val="50000"/>
              <a:buFontTx/>
              <a:buBlip>
                <a:blip r:embed="rId21"/>
              </a:buBlip>
              <a:defRPr sz="1500" kern="1200" spc="2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fr-FR" sz="1600" b="1">
                <a:solidFill>
                  <a:schemeClr val="accent1"/>
                </a:solidFill>
                <a:latin typeface="+mj-lt"/>
              </a:rPr>
              <a:t>69 communes </a:t>
            </a:r>
            <a:r>
              <a:rPr lang="fr-FR">
                <a:solidFill>
                  <a:schemeClr val="accent1"/>
                </a:solidFill>
                <a:latin typeface="+mn-lt"/>
              </a:rPr>
              <a:t>partenaires</a:t>
            </a:r>
            <a:r>
              <a:rPr lang="fr-FR" sz="1600" b="1">
                <a:solidFill>
                  <a:schemeClr val="accent1"/>
                </a:solidFill>
                <a:latin typeface="+mj-lt"/>
              </a:rPr>
              <a:t> </a:t>
            </a:r>
            <a:r>
              <a:rPr lang="fr-FR">
                <a:latin typeface="+mn-lt"/>
              </a:rPr>
              <a:t>et des projets avec des </a:t>
            </a:r>
            <a:r>
              <a:rPr lang="fr-FR" sz="1600" b="1">
                <a:solidFill>
                  <a:schemeClr val="accent1"/>
                </a:solidFill>
                <a:latin typeface="+mj-lt"/>
              </a:rPr>
              <a:t>industriels emblématiques </a:t>
            </a:r>
            <a:r>
              <a:rPr lang="fr-FR">
                <a:latin typeface="+mn-lt"/>
              </a:rPr>
              <a:t>du territoire</a:t>
            </a:r>
          </a:p>
        </p:txBody>
      </p:sp>
      <p:sp>
        <p:nvSpPr>
          <p:cNvPr id="9" name="Text Placeholder 6">
            <a:extLst>
              <a:ext uri="{FF2B5EF4-FFF2-40B4-BE49-F238E27FC236}">
                <a16:creationId xmlns:a16="http://schemas.microsoft.com/office/drawing/2014/main" id="{FA37734B-3B14-066A-A6C4-29E200B0FF62}"/>
              </a:ext>
            </a:extLst>
          </p:cNvPr>
          <p:cNvSpPr>
            <a:spLocks noGrp="1"/>
          </p:cNvSpPr>
          <p:nvPr>
            <p:ph type="body" sz="quarter" idx="11"/>
            <p:custDataLst>
              <p:tags r:id="rId9"/>
            </p:custDataLst>
          </p:nvPr>
        </p:nvSpPr>
        <p:spPr>
          <a:xfrm>
            <a:off x="8736397" y="4854778"/>
            <a:ext cx="3108502" cy="580480"/>
          </a:xfrm>
        </p:spPr>
        <p:txBody>
          <a:bodyPr>
            <a:normAutofit lnSpcReduction="10000"/>
          </a:bodyPr>
          <a:lstStyle/>
          <a:p>
            <a:pPr marL="0" indent="0">
              <a:buNone/>
            </a:pPr>
            <a:r>
              <a:rPr lang="fr-FR">
                <a:solidFill>
                  <a:schemeClr val="accent1"/>
                </a:solidFill>
              </a:rPr>
              <a:t>2 partenariats locaux </a:t>
            </a:r>
            <a:r>
              <a:rPr lang="fr-FR">
                <a:solidFill>
                  <a:schemeClr val="tx1"/>
                </a:solidFill>
                <a:latin typeface="+mn-lt"/>
              </a:rPr>
              <a:t>avec l’Aéroplane de Cambrai et e-</a:t>
            </a:r>
            <a:r>
              <a:rPr lang="fr-FR" err="1">
                <a:solidFill>
                  <a:schemeClr val="tx1"/>
                </a:solidFill>
                <a:latin typeface="+mn-lt"/>
              </a:rPr>
              <a:t>valley</a:t>
            </a:r>
            <a:endParaRPr lang="fr-FR" b="1">
              <a:solidFill>
                <a:schemeClr val="tx1"/>
              </a:solidFill>
              <a:latin typeface="+mn-lt"/>
            </a:endParaRPr>
          </a:p>
        </p:txBody>
      </p:sp>
      <p:pic>
        <p:nvPicPr>
          <p:cNvPr id="11" name="Image 10">
            <a:extLst>
              <a:ext uri="{FF2B5EF4-FFF2-40B4-BE49-F238E27FC236}">
                <a16:creationId xmlns:a16="http://schemas.microsoft.com/office/drawing/2014/main" id="{863D62BF-392B-2B21-1435-EC521D66F3DA}"/>
              </a:ext>
            </a:extLst>
          </p:cNvPr>
          <p:cNvPicPr>
            <a:picLocks noChangeAspect="1"/>
          </p:cNvPicPr>
          <p:nvPr>
            <p:custDataLst>
              <p:tags r:id="rId10"/>
            </p:custDataLst>
          </p:nvPr>
        </p:nvPicPr>
        <p:blipFill>
          <a:blip r:embed="rId22" cstate="email">
            <a:extLst>
              <a:ext uri="{28A0092B-C50C-407E-A947-70E740481C1C}">
                <a14:useLocalDpi xmlns:a14="http://schemas.microsoft.com/office/drawing/2010/main"/>
              </a:ext>
            </a:extLst>
          </a:blip>
          <a:stretch>
            <a:fillRect/>
          </a:stretch>
        </p:blipFill>
        <p:spPr>
          <a:xfrm>
            <a:off x="7711223" y="4836474"/>
            <a:ext cx="641602" cy="503777"/>
          </a:xfrm>
          <a:prstGeom prst="rect">
            <a:avLst/>
          </a:prstGeom>
        </p:spPr>
      </p:pic>
      <p:pic>
        <p:nvPicPr>
          <p:cNvPr id="12" name="Image 11">
            <a:extLst>
              <a:ext uri="{FF2B5EF4-FFF2-40B4-BE49-F238E27FC236}">
                <a16:creationId xmlns:a16="http://schemas.microsoft.com/office/drawing/2014/main" id="{3A299C60-ACC6-E94A-3A18-B451CD2B272F}"/>
              </a:ext>
            </a:extLst>
          </p:cNvPr>
          <p:cNvPicPr>
            <a:picLocks noChangeAspect="1"/>
          </p:cNvPicPr>
          <p:nvPr>
            <p:custDataLst>
              <p:tags r:id="rId11"/>
            </p:custDataLst>
          </p:nvPr>
        </p:nvPicPr>
        <p:blipFill>
          <a:blip r:embed="rId23" cstate="email">
            <a:extLst>
              <a:ext uri="{28A0092B-C50C-407E-A947-70E740481C1C}">
                <a14:useLocalDpi xmlns:a14="http://schemas.microsoft.com/office/drawing/2010/main"/>
              </a:ext>
            </a:extLst>
          </a:blip>
          <a:stretch>
            <a:fillRect/>
          </a:stretch>
        </p:blipFill>
        <p:spPr>
          <a:xfrm>
            <a:off x="7677706" y="169871"/>
            <a:ext cx="619090" cy="632391"/>
          </a:xfrm>
          <a:prstGeom prst="rect">
            <a:avLst/>
          </a:prstGeom>
        </p:spPr>
      </p:pic>
      <p:pic>
        <p:nvPicPr>
          <p:cNvPr id="13" name="Image 12">
            <a:extLst>
              <a:ext uri="{FF2B5EF4-FFF2-40B4-BE49-F238E27FC236}">
                <a16:creationId xmlns:a16="http://schemas.microsoft.com/office/drawing/2014/main" id="{E3F66DB7-8B43-4EC6-1FA5-5DFADDE2F7FE}"/>
              </a:ext>
            </a:extLst>
          </p:cNvPr>
          <p:cNvPicPr>
            <a:picLocks noChangeAspect="1"/>
          </p:cNvPicPr>
          <p:nvPr>
            <p:custDataLst>
              <p:tags r:id="rId12"/>
            </p:custDataLst>
          </p:nvPr>
        </p:nvPicPr>
        <p:blipFill>
          <a:blip r:embed="rId24" cstate="email">
            <a:extLst>
              <a:ext uri="{28A0092B-C50C-407E-A947-70E740481C1C}">
                <a14:useLocalDpi xmlns:a14="http://schemas.microsoft.com/office/drawing/2010/main"/>
              </a:ext>
            </a:extLst>
          </a:blip>
          <a:stretch>
            <a:fillRect/>
          </a:stretch>
        </p:blipFill>
        <p:spPr>
          <a:xfrm>
            <a:off x="7677706" y="1153494"/>
            <a:ext cx="619089" cy="486100"/>
          </a:xfrm>
          <a:prstGeom prst="rect">
            <a:avLst/>
          </a:prstGeom>
        </p:spPr>
      </p:pic>
      <p:pic>
        <p:nvPicPr>
          <p:cNvPr id="14" name="Image 13">
            <a:extLst>
              <a:ext uri="{FF2B5EF4-FFF2-40B4-BE49-F238E27FC236}">
                <a16:creationId xmlns:a16="http://schemas.microsoft.com/office/drawing/2014/main" id="{792D1CEB-8504-773C-BB61-F323DEA6DB96}"/>
              </a:ext>
            </a:extLst>
          </p:cNvPr>
          <p:cNvPicPr>
            <a:picLocks noChangeAspect="1"/>
          </p:cNvPicPr>
          <p:nvPr>
            <p:custDataLst>
              <p:tags r:id="rId13"/>
            </p:custDataLst>
          </p:nvPr>
        </p:nvPicPr>
        <p:blipFill>
          <a:blip r:embed="rId25" cstate="email">
            <a:extLst>
              <a:ext uri="{28A0092B-C50C-407E-A947-70E740481C1C}">
                <a14:useLocalDpi xmlns:a14="http://schemas.microsoft.com/office/drawing/2010/main"/>
              </a:ext>
            </a:extLst>
          </a:blip>
          <a:stretch>
            <a:fillRect/>
          </a:stretch>
        </p:blipFill>
        <p:spPr>
          <a:xfrm>
            <a:off x="7767254" y="3934102"/>
            <a:ext cx="529541" cy="665418"/>
          </a:xfrm>
          <a:prstGeom prst="rect">
            <a:avLst/>
          </a:prstGeom>
        </p:spPr>
      </p:pic>
      <p:pic>
        <p:nvPicPr>
          <p:cNvPr id="16" name="Image 15">
            <a:extLst>
              <a:ext uri="{FF2B5EF4-FFF2-40B4-BE49-F238E27FC236}">
                <a16:creationId xmlns:a16="http://schemas.microsoft.com/office/drawing/2014/main" id="{B68730B6-9261-7851-2036-15BFE5422FFF}"/>
              </a:ext>
            </a:extLst>
          </p:cNvPr>
          <p:cNvPicPr>
            <a:picLocks noChangeAspect="1"/>
          </p:cNvPicPr>
          <p:nvPr>
            <p:custDataLst>
              <p:tags r:id="rId14"/>
            </p:custDataLst>
          </p:nvPr>
        </p:nvPicPr>
        <p:blipFill>
          <a:blip r:embed="rId26" cstate="email">
            <a:extLst>
              <a:ext uri="{28A0092B-C50C-407E-A947-70E740481C1C}">
                <a14:useLocalDpi xmlns:a14="http://schemas.microsoft.com/office/drawing/2010/main"/>
              </a:ext>
            </a:extLst>
          </a:blip>
          <a:stretch>
            <a:fillRect/>
          </a:stretch>
        </p:blipFill>
        <p:spPr>
          <a:xfrm>
            <a:off x="7628355" y="3071967"/>
            <a:ext cx="717790" cy="497650"/>
          </a:xfrm>
          <a:prstGeom prst="rect">
            <a:avLst/>
          </a:prstGeom>
        </p:spPr>
      </p:pic>
      <p:pic>
        <p:nvPicPr>
          <p:cNvPr id="18" name="Image 17">
            <a:extLst>
              <a:ext uri="{FF2B5EF4-FFF2-40B4-BE49-F238E27FC236}">
                <a16:creationId xmlns:a16="http://schemas.microsoft.com/office/drawing/2014/main" id="{EB094192-DBF4-B9CC-14FE-BDA443400039}"/>
              </a:ext>
            </a:extLst>
          </p:cNvPr>
          <p:cNvPicPr>
            <a:picLocks noChangeAspect="1"/>
          </p:cNvPicPr>
          <p:nvPr>
            <p:custDataLst>
              <p:tags r:id="rId15"/>
            </p:custDataLst>
          </p:nvPr>
        </p:nvPicPr>
        <p:blipFill>
          <a:blip r:embed="rId27" cstate="email">
            <a:extLst>
              <a:ext uri="{28A0092B-C50C-407E-A947-70E740481C1C}">
                <a14:useLocalDpi xmlns:a14="http://schemas.microsoft.com/office/drawing/2010/main"/>
              </a:ext>
            </a:extLst>
          </a:blip>
          <a:stretch>
            <a:fillRect/>
          </a:stretch>
        </p:blipFill>
        <p:spPr>
          <a:xfrm>
            <a:off x="7662502" y="2099237"/>
            <a:ext cx="634293" cy="608824"/>
          </a:xfrm>
          <a:prstGeom prst="rect">
            <a:avLst/>
          </a:prstGeom>
        </p:spPr>
      </p:pic>
      <p:sp>
        <p:nvSpPr>
          <p:cNvPr id="10" name="Text Placeholder 6">
            <a:extLst>
              <a:ext uri="{FF2B5EF4-FFF2-40B4-BE49-F238E27FC236}">
                <a16:creationId xmlns:a16="http://schemas.microsoft.com/office/drawing/2014/main" id="{B3A3B99D-A462-B91E-6A95-F75F069FB1E3}"/>
              </a:ext>
            </a:extLst>
          </p:cNvPr>
          <p:cNvSpPr txBox="1">
            <a:spLocks/>
          </p:cNvSpPr>
          <p:nvPr>
            <p:custDataLst>
              <p:tags r:id="rId16"/>
            </p:custDataLst>
          </p:nvPr>
        </p:nvSpPr>
        <p:spPr>
          <a:xfrm>
            <a:off x="8685676" y="5738531"/>
            <a:ext cx="3245771" cy="784830"/>
          </a:xfrm>
          <a:prstGeom prst="rect">
            <a:avLst/>
          </a:prstGeom>
        </p:spPr>
        <p:txBody>
          <a:bodyPr vert="horz" wrap="square" lIns="91440" tIns="45720" rIns="91440" bIns="45720" rtlCol="0">
            <a:spAutoFit/>
          </a:bodyPr>
          <a:lstStyle>
            <a:lvl1pPr marL="180000" indent="-180000" algn="l" defTabSz="914400" rtl="0" eaLnBrk="1" latinLnBrk="0" hangingPunct="1">
              <a:lnSpc>
                <a:spcPct val="100000"/>
              </a:lnSpc>
              <a:spcBef>
                <a:spcPts val="1000"/>
              </a:spcBef>
              <a:buSzPct val="50000"/>
              <a:buFontTx/>
              <a:buBlip>
                <a:blip r:embed="rId21"/>
              </a:buBlip>
              <a:defRPr sz="1500" kern="1200" spc="2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fr-FR">
                <a:solidFill>
                  <a:schemeClr val="accent1"/>
                </a:solidFill>
                <a:latin typeface="+mj-lt"/>
              </a:rPr>
              <a:t>Les parcs installés </a:t>
            </a:r>
            <a:r>
              <a:rPr lang="fr-FR">
                <a:latin typeface="+mn-lt"/>
              </a:rPr>
              <a:t>dans votre région représentent plus de </a:t>
            </a:r>
            <a:r>
              <a:rPr lang="fr-FR" b="1">
                <a:solidFill>
                  <a:schemeClr val="accent1"/>
                </a:solidFill>
                <a:latin typeface="+mj-lt"/>
              </a:rPr>
              <a:t>470 000 </a:t>
            </a:r>
            <a:r>
              <a:rPr lang="fr-FR">
                <a:latin typeface="+mn-lt"/>
              </a:rPr>
              <a:t>tonnes de </a:t>
            </a:r>
            <a:r>
              <a:rPr lang="fr-FR">
                <a:solidFill>
                  <a:schemeClr val="accent1"/>
                </a:solidFill>
                <a:latin typeface="+mj-lt"/>
              </a:rPr>
              <a:t>CO</a:t>
            </a:r>
            <a:r>
              <a:rPr lang="fr-FR" baseline="-25000">
                <a:solidFill>
                  <a:schemeClr val="accent1"/>
                </a:solidFill>
                <a:latin typeface="+mj-lt"/>
              </a:rPr>
              <a:t>2</a:t>
            </a:r>
            <a:r>
              <a:rPr lang="fr-FR">
                <a:solidFill>
                  <a:schemeClr val="accent1"/>
                </a:solidFill>
                <a:latin typeface="+mj-lt"/>
              </a:rPr>
              <a:t> évitées </a:t>
            </a:r>
            <a:r>
              <a:rPr lang="fr-FR">
                <a:latin typeface="+mn-lt"/>
              </a:rPr>
              <a:t>par an*</a:t>
            </a:r>
          </a:p>
        </p:txBody>
      </p:sp>
      <p:sp>
        <p:nvSpPr>
          <p:cNvPr id="17" name="ZoneTexte 16">
            <a:extLst>
              <a:ext uri="{FF2B5EF4-FFF2-40B4-BE49-F238E27FC236}">
                <a16:creationId xmlns:a16="http://schemas.microsoft.com/office/drawing/2014/main" id="{6B3DFDF5-889B-7548-1302-078ED6D3B9B1}"/>
              </a:ext>
            </a:extLst>
          </p:cNvPr>
          <p:cNvSpPr txBox="1"/>
          <p:nvPr>
            <p:custDataLst>
              <p:tags r:id="rId17"/>
            </p:custDataLst>
          </p:nvPr>
        </p:nvSpPr>
        <p:spPr>
          <a:xfrm>
            <a:off x="9897" y="6592707"/>
            <a:ext cx="7368474" cy="230832"/>
          </a:xfrm>
          <a:prstGeom prst="rect">
            <a:avLst/>
          </a:prstGeom>
          <a:noFill/>
        </p:spPr>
        <p:txBody>
          <a:bodyPr wrap="square">
            <a:spAutoFit/>
          </a:bodyPr>
          <a:lstStyle/>
          <a:p>
            <a:r>
              <a:rPr lang="fr-FR" sz="900" i="1">
                <a:solidFill>
                  <a:srgbClr val="000000"/>
                </a:solidFill>
                <a:latin typeface="Arial" panose="020B0604020202020204" pitchFamily="34" charset="0"/>
              </a:rPr>
              <a:t>*</a:t>
            </a:r>
            <a:r>
              <a:rPr lang="fr-FR" sz="900" b="0" i="1" u="none" strike="noStrike">
                <a:solidFill>
                  <a:srgbClr val="000000"/>
                </a:solidFill>
                <a:effectLst/>
                <a:latin typeface="Arial" panose="020B0604020202020204" pitchFamily="34" charset="0"/>
              </a:rPr>
              <a:t>Comparaison de la situation du mix énergétique incluant la nouvelle centrale ENR à une situation où celle-ci n’aurait pas été mise en service</a:t>
            </a:r>
            <a:endParaRPr lang="fr-FR" sz="900"/>
          </a:p>
        </p:txBody>
      </p:sp>
      <p:pic>
        <p:nvPicPr>
          <p:cNvPr id="19" name="Image 18">
            <a:extLst>
              <a:ext uri="{FF2B5EF4-FFF2-40B4-BE49-F238E27FC236}">
                <a16:creationId xmlns:a16="http://schemas.microsoft.com/office/drawing/2014/main" id="{E23FB9C2-D7C5-E6EE-7512-BD8CB704CA00}"/>
              </a:ext>
            </a:extLst>
          </p:cNvPr>
          <p:cNvPicPr>
            <a:picLocks noChangeAspect="1"/>
          </p:cNvPicPr>
          <p:nvPr>
            <p:custDataLst>
              <p:tags r:id="rId18"/>
            </p:custDataLst>
          </p:nvPr>
        </p:nvPicPr>
        <p:blipFill>
          <a:blip r:embed="rId28" cstate="email">
            <a:extLst>
              <a:ext uri="{28A0092B-C50C-407E-A947-70E740481C1C}">
                <a14:useLocalDpi xmlns:a14="http://schemas.microsoft.com/office/drawing/2010/main"/>
              </a:ext>
            </a:extLst>
          </a:blip>
          <a:stretch>
            <a:fillRect/>
          </a:stretch>
        </p:blipFill>
        <p:spPr>
          <a:xfrm>
            <a:off x="7551502" y="5649712"/>
            <a:ext cx="961043" cy="956331"/>
          </a:xfrm>
          <a:prstGeom prst="rect">
            <a:avLst/>
          </a:prstGeom>
          <a:ln>
            <a:noFill/>
          </a:ln>
        </p:spPr>
      </p:pic>
    </p:spTree>
    <p:extLst>
      <p:ext uri="{BB962C8B-B14F-4D97-AF65-F5344CB8AC3E}">
        <p14:creationId xmlns:p14="http://schemas.microsoft.com/office/powerpoint/2010/main" val="2246618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3F89227-99FB-41E0-92E3-E164902D5749}"/>
              </a:ext>
            </a:extLst>
          </p:cNvPr>
          <p:cNvSpPr>
            <a:spLocks noGrp="1"/>
          </p:cNvSpPr>
          <p:nvPr>
            <p:ph type="body" sz="quarter" idx="12"/>
            <p:custDataLst>
              <p:tags r:id="rId1"/>
            </p:custDataLst>
          </p:nvPr>
        </p:nvSpPr>
        <p:spPr>
          <a:xfrm>
            <a:off x="488958" y="1846187"/>
            <a:ext cx="1221511" cy="323165"/>
          </a:xfrm>
        </p:spPr>
        <p:txBody>
          <a:bodyPr/>
          <a:lstStyle/>
          <a:p>
            <a:pPr algn="ctr"/>
            <a:r>
              <a:rPr lang="fr-FR">
                <a:solidFill>
                  <a:srgbClr val="13887D"/>
                </a:solidFill>
                <a:latin typeface="+mj-lt"/>
              </a:rPr>
              <a:t>Territoire</a:t>
            </a:r>
            <a:endParaRPr lang="fr-FR">
              <a:solidFill>
                <a:srgbClr val="13887D"/>
              </a:solidFill>
              <a:highlight>
                <a:srgbClr val="FFFF00"/>
              </a:highlight>
              <a:latin typeface="+mj-lt"/>
            </a:endParaRPr>
          </a:p>
        </p:txBody>
      </p:sp>
      <p:sp>
        <p:nvSpPr>
          <p:cNvPr id="3" name="Espace réservé du numéro de diapositive 2">
            <a:extLst>
              <a:ext uri="{FF2B5EF4-FFF2-40B4-BE49-F238E27FC236}">
                <a16:creationId xmlns:a16="http://schemas.microsoft.com/office/drawing/2014/main" id="{7B67FA54-759B-417F-B8A0-F503BDD0911A}"/>
              </a:ext>
            </a:extLst>
          </p:cNvPr>
          <p:cNvSpPr>
            <a:spLocks noGrp="1"/>
          </p:cNvSpPr>
          <p:nvPr>
            <p:ph type="sldNum" sz="quarter" idx="4"/>
            <p:custDataLst>
              <p:tags r:id="rId2"/>
            </p:custDataLst>
          </p:nvPr>
        </p:nvSpPr>
        <p:spPr>
          <a:xfrm>
            <a:off x="11662664" y="6567586"/>
            <a:ext cx="309700" cy="215444"/>
          </a:xfrm>
        </p:spPr>
        <p:txBody>
          <a:bodyPr/>
          <a:lstStyle/>
          <a:p>
            <a:fld id="{BC367B2E-B9DF-44EB-A21A-64C9723206C9}" type="slidenum">
              <a:rPr lang="fr-FR" smtClean="0"/>
              <a:pPr/>
              <a:t>23</a:t>
            </a:fld>
            <a:endParaRPr lang="fr-FR"/>
          </a:p>
        </p:txBody>
      </p:sp>
      <p:sp>
        <p:nvSpPr>
          <p:cNvPr id="17" name="Text Placeholder 6">
            <a:extLst>
              <a:ext uri="{FF2B5EF4-FFF2-40B4-BE49-F238E27FC236}">
                <a16:creationId xmlns:a16="http://schemas.microsoft.com/office/drawing/2014/main" id="{08288F8B-6C3B-8063-24B5-86BF4F79393B}"/>
              </a:ext>
            </a:extLst>
          </p:cNvPr>
          <p:cNvSpPr txBox="1">
            <a:spLocks/>
          </p:cNvSpPr>
          <p:nvPr>
            <p:custDataLst>
              <p:tags r:id="rId3"/>
            </p:custDataLst>
          </p:nvPr>
        </p:nvSpPr>
        <p:spPr>
          <a:xfrm>
            <a:off x="1039603" y="1271128"/>
            <a:ext cx="10623061" cy="584775"/>
          </a:xfrm>
          <a:prstGeom prst="rect">
            <a:avLst/>
          </a:prstGeom>
        </p:spPr>
        <p:txBody>
          <a:bodyPr vert="horz" lIns="91440" tIns="45720" rIns="91440" bIns="45720" rtlCol="0" anchor="ctr">
            <a:noAutofit/>
          </a:bodyPr>
          <a:lstStyle>
            <a:lvl1pPr marL="0" indent="0" algn="ctr" defTabSz="914400" rtl="0" eaLnBrk="1" latinLnBrk="0" hangingPunct="1">
              <a:lnSpc>
                <a:spcPct val="10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1600">
                <a:solidFill>
                  <a:schemeClr val="accent1"/>
                </a:solidFill>
                <a:latin typeface="+mj-lt"/>
              </a:rPr>
              <a:t>pour </a:t>
            </a:r>
            <a:r>
              <a:rPr lang="fr-FR" sz="1600">
                <a:solidFill>
                  <a:srgbClr val="13887D"/>
                </a:solidFill>
                <a:latin typeface="+mj-lt"/>
              </a:rPr>
              <a:t>t</a:t>
            </a:r>
            <a:r>
              <a:rPr lang="fr-FR" sz="1600">
                <a:solidFill>
                  <a:schemeClr val="accent1"/>
                </a:solidFill>
                <a:latin typeface="+mj-lt"/>
              </a:rPr>
              <a:t>ransition </a:t>
            </a:r>
            <a:r>
              <a:rPr lang="fr-FR" sz="1600">
                <a:solidFill>
                  <a:srgbClr val="13887D"/>
                </a:solidFill>
                <a:latin typeface="+mj-lt"/>
              </a:rPr>
              <a:t>é</a:t>
            </a:r>
            <a:r>
              <a:rPr lang="fr-FR" sz="1600">
                <a:solidFill>
                  <a:schemeClr val="accent1"/>
                </a:solidFill>
                <a:latin typeface="+mj-lt"/>
              </a:rPr>
              <a:t>nergétique </a:t>
            </a:r>
            <a:r>
              <a:rPr lang="fr-FR" sz="1600">
                <a:solidFill>
                  <a:srgbClr val="13887D"/>
                </a:solidFill>
                <a:latin typeface="+mj-lt"/>
              </a:rPr>
              <a:t>d</a:t>
            </a:r>
            <a:r>
              <a:rPr lang="fr-FR" sz="1600">
                <a:solidFill>
                  <a:schemeClr val="accent1"/>
                </a:solidFill>
                <a:latin typeface="+mj-lt"/>
              </a:rPr>
              <a:t>urable – </a:t>
            </a:r>
            <a:r>
              <a:rPr lang="fr-FR" sz="1600">
                <a:solidFill>
                  <a:schemeClr val="accent1"/>
                </a:solidFill>
                <a:latin typeface="+mn-lt"/>
              </a:rPr>
              <a:t>est notre méthode unique, historique et éprouvée sur les territoires, pour le développement et l’exploitation des énergies renouvelables. Il s’articule autour de trois axes :</a:t>
            </a:r>
          </a:p>
        </p:txBody>
      </p:sp>
      <p:sp>
        <p:nvSpPr>
          <p:cNvPr id="42" name="Text Placeholder 4">
            <a:extLst>
              <a:ext uri="{FF2B5EF4-FFF2-40B4-BE49-F238E27FC236}">
                <a16:creationId xmlns:a16="http://schemas.microsoft.com/office/drawing/2014/main" id="{CD6803E5-1D7A-52B9-B731-830071EB0989}"/>
              </a:ext>
            </a:extLst>
          </p:cNvPr>
          <p:cNvSpPr txBox="1">
            <a:spLocks/>
          </p:cNvSpPr>
          <p:nvPr>
            <p:custDataLst>
              <p:tags r:id="rId4"/>
            </p:custDataLst>
          </p:nvPr>
        </p:nvSpPr>
        <p:spPr>
          <a:xfrm>
            <a:off x="385531" y="3644322"/>
            <a:ext cx="11277133" cy="523220"/>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500"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400" b="1">
                <a:solidFill>
                  <a:schemeClr val="tx1"/>
                </a:solidFill>
                <a:latin typeface="+mn-lt"/>
              </a:rPr>
              <a:t>Nous prenons neuf engagements, que nous garantissons de mettre systématiquement en œuvre pour développer et exploiter nos parcs éoliens et solaires dans le respect de nos valeurs.</a:t>
            </a:r>
          </a:p>
        </p:txBody>
      </p:sp>
      <p:sp>
        <p:nvSpPr>
          <p:cNvPr id="10" name="Title 14">
            <a:extLst>
              <a:ext uri="{FF2B5EF4-FFF2-40B4-BE49-F238E27FC236}">
                <a16:creationId xmlns:a16="http://schemas.microsoft.com/office/drawing/2014/main" id="{287C8D13-A581-15CA-012F-87FEC82A5025}"/>
              </a:ext>
            </a:extLst>
          </p:cNvPr>
          <p:cNvSpPr>
            <a:spLocks noGrp="1"/>
          </p:cNvSpPr>
          <p:nvPr>
            <p:ph type="title"/>
            <p:custDataLst>
              <p:tags r:id="rId5"/>
            </p:custDataLst>
          </p:nvPr>
        </p:nvSpPr>
        <p:spPr>
          <a:xfrm>
            <a:off x="82499" y="170097"/>
            <a:ext cx="11783436" cy="764825"/>
          </a:xfrm>
        </p:spPr>
        <p:txBody>
          <a:bodyPr/>
          <a:lstStyle/>
          <a:p>
            <a:r>
              <a:rPr lang="fr-FR" sz="1800" b="1">
                <a:solidFill>
                  <a:srgbClr val="13887D"/>
                </a:solidFill>
                <a:latin typeface="+mj-lt"/>
              </a:rPr>
              <a:t>Notre label</a:t>
            </a:r>
            <a:br>
              <a:rPr lang="fr-FR" sz="2800" b="1">
                <a:solidFill>
                  <a:schemeClr val="accent1"/>
                </a:solidFill>
                <a:latin typeface="+mj-lt"/>
              </a:rPr>
            </a:br>
            <a:r>
              <a:rPr lang="fr-FR" sz="2800" b="1">
                <a:solidFill>
                  <a:schemeClr val="accent1"/>
                </a:solidFill>
                <a:latin typeface="+mj-lt"/>
              </a:rPr>
              <a:t>P</a:t>
            </a:r>
            <a:r>
              <a:rPr lang="fr-FR" sz="2800" b="1">
                <a:latin typeface="+mj-lt"/>
              </a:rPr>
              <a:t>our une transition énergétique durable </a:t>
            </a:r>
            <a:endParaRPr lang="fr-FR"/>
          </a:p>
        </p:txBody>
      </p:sp>
      <p:grpSp>
        <p:nvGrpSpPr>
          <p:cNvPr id="21" name="Groupe 20">
            <a:extLst>
              <a:ext uri="{FF2B5EF4-FFF2-40B4-BE49-F238E27FC236}">
                <a16:creationId xmlns:a16="http://schemas.microsoft.com/office/drawing/2014/main" id="{98918A34-D5D5-6E1F-A72F-C64B8141BCAE}"/>
              </a:ext>
            </a:extLst>
          </p:cNvPr>
          <p:cNvGrpSpPr/>
          <p:nvPr>
            <p:custDataLst>
              <p:tags r:id="rId6"/>
            </p:custDataLst>
          </p:nvPr>
        </p:nvGrpSpPr>
        <p:grpSpPr>
          <a:xfrm>
            <a:off x="442502" y="2230489"/>
            <a:ext cx="3721631" cy="1343757"/>
            <a:chOff x="488958" y="2563510"/>
            <a:chExt cx="3721631" cy="1343757"/>
          </a:xfrm>
        </p:grpSpPr>
        <p:sp>
          <p:nvSpPr>
            <p:cNvPr id="32" name="TextBox 31">
              <a:extLst>
                <a:ext uri="{FF2B5EF4-FFF2-40B4-BE49-F238E27FC236}">
                  <a16:creationId xmlns:a16="http://schemas.microsoft.com/office/drawing/2014/main" id="{491B0ABA-9F1F-4DA5-A34B-56C462F179E0}"/>
                </a:ext>
              </a:extLst>
            </p:cNvPr>
            <p:cNvSpPr txBox="1"/>
            <p:nvPr/>
          </p:nvSpPr>
          <p:spPr>
            <a:xfrm>
              <a:off x="1985116" y="2690740"/>
              <a:ext cx="2225473" cy="1126462"/>
            </a:xfrm>
            <a:prstGeom prst="rect">
              <a:avLst/>
            </a:prstGeom>
            <a:noFill/>
          </p:spPr>
          <p:txBody>
            <a:bodyPr wrap="square" rtlCol="0">
              <a:spAutoFit/>
            </a:bodyPr>
            <a:lstStyle/>
            <a:p>
              <a:pPr algn="ctr">
                <a:lnSpc>
                  <a:spcPct val="80000"/>
                </a:lnSpc>
              </a:pPr>
              <a:r>
                <a:rPr lang="fr-FR" sz="1400"/>
                <a:t>Nous pensons que les projets d’énergie renouvelable se construisent main dans la main avec les collectivités et entreprises locales.</a:t>
              </a:r>
              <a:endParaRPr lang="fr-FR" sz="1600"/>
            </a:p>
          </p:txBody>
        </p:sp>
        <p:sp>
          <p:nvSpPr>
            <p:cNvPr id="2" name="Ellipse 1">
              <a:extLst>
                <a:ext uri="{FF2B5EF4-FFF2-40B4-BE49-F238E27FC236}">
                  <a16:creationId xmlns:a16="http://schemas.microsoft.com/office/drawing/2014/main" id="{25CEFD67-22B0-4BA4-405A-72EFE097A3C0}"/>
                </a:ext>
              </a:extLst>
            </p:cNvPr>
            <p:cNvSpPr/>
            <p:nvPr/>
          </p:nvSpPr>
          <p:spPr>
            <a:xfrm>
              <a:off x="488958" y="2563510"/>
              <a:ext cx="1381862" cy="1343757"/>
            </a:xfrm>
            <a:prstGeom prst="ellipse">
              <a:avLst/>
            </a:prstGeom>
            <a:blipFill dpi="0" rotWithShape="1">
              <a:blip r:embed="rId19"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 name="Groupe 5">
            <a:extLst>
              <a:ext uri="{FF2B5EF4-FFF2-40B4-BE49-F238E27FC236}">
                <a16:creationId xmlns:a16="http://schemas.microsoft.com/office/drawing/2014/main" id="{35260E05-EF3C-D444-EF02-D40E59B30216}"/>
              </a:ext>
            </a:extLst>
          </p:cNvPr>
          <p:cNvGrpSpPr/>
          <p:nvPr>
            <p:custDataLst>
              <p:tags r:id="rId7"/>
            </p:custDataLst>
          </p:nvPr>
        </p:nvGrpSpPr>
        <p:grpSpPr>
          <a:xfrm>
            <a:off x="4370625" y="1850737"/>
            <a:ext cx="3741368" cy="1754386"/>
            <a:chOff x="5319797" y="2198849"/>
            <a:chExt cx="3741368" cy="1754386"/>
          </a:xfrm>
        </p:grpSpPr>
        <p:sp>
          <p:nvSpPr>
            <p:cNvPr id="13" name="Text Placeholder 6">
              <a:extLst>
                <a:ext uri="{FF2B5EF4-FFF2-40B4-BE49-F238E27FC236}">
                  <a16:creationId xmlns:a16="http://schemas.microsoft.com/office/drawing/2014/main" id="{48F0756C-E74D-45A7-851A-81314D010D69}"/>
                </a:ext>
              </a:extLst>
            </p:cNvPr>
            <p:cNvSpPr txBox="1">
              <a:spLocks/>
            </p:cNvSpPr>
            <p:nvPr/>
          </p:nvSpPr>
          <p:spPr>
            <a:xfrm>
              <a:off x="5348722" y="2198849"/>
              <a:ext cx="1221511" cy="323165"/>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500"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a:solidFill>
                    <a:srgbClr val="13887D"/>
                  </a:solidFill>
                  <a:latin typeface="+mj-lt"/>
                </a:rPr>
                <a:t>Nature</a:t>
              </a:r>
              <a:endParaRPr lang="fr-FR">
                <a:solidFill>
                  <a:srgbClr val="13887D"/>
                </a:solidFill>
                <a:highlight>
                  <a:srgbClr val="FFFF00"/>
                </a:highlight>
                <a:latin typeface="+mj-lt"/>
              </a:endParaRPr>
            </a:p>
          </p:txBody>
        </p:sp>
        <p:sp>
          <p:nvSpPr>
            <p:cNvPr id="14" name="TextBox 31">
              <a:extLst>
                <a:ext uri="{FF2B5EF4-FFF2-40B4-BE49-F238E27FC236}">
                  <a16:creationId xmlns:a16="http://schemas.microsoft.com/office/drawing/2014/main" id="{B6CBDA20-9FE7-3036-1964-F1F2B7813E55}"/>
                </a:ext>
              </a:extLst>
            </p:cNvPr>
            <p:cNvSpPr txBox="1"/>
            <p:nvPr/>
          </p:nvSpPr>
          <p:spPr>
            <a:xfrm>
              <a:off x="6674662" y="2705319"/>
              <a:ext cx="2386503" cy="1126462"/>
            </a:xfrm>
            <a:prstGeom prst="rect">
              <a:avLst/>
            </a:prstGeom>
            <a:noFill/>
          </p:spPr>
          <p:txBody>
            <a:bodyPr wrap="square" rtlCol="0">
              <a:spAutoFit/>
            </a:bodyPr>
            <a:lstStyle/>
            <a:p>
              <a:pPr algn="ctr">
                <a:lnSpc>
                  <a:spcPct val="80000"/>
                </a:lnSpc>
              </a:pPr>
              <a:r>
                <a:rPr lang="fr-FR" sz="1400"/>
                <a:t>Nous pensons que les énergies renouvelables sont un moyen de contribuer à la préservation de la nature et de la biodiversité.</a:t>
              </a:r>
              <a:endParaRPr lang="fr-FR" sz="1600"/>
            </a:p>
          </p:txBody>
        </p:sp>
        <p:sp>
          <p:nvSpPr>
            <p:cNvPr id="15" name="Ellipse 14">
              <a:extLst>
                <a:ext uri="{FF2B5EF4-FFF2-40B4-BE49-F238E27FC236}">
                  <a16:creationId xmlns:a16="http://schemas.microsoft.com/office/drawing/2014/main" id="{BE2E4869-565F-828F-F8C3-D431B17CF923}"/>
                </a:ext>
              </a:extLst>
            </p:cNvPr>
            <p:cNvSpPr/>
            <p:nvPr/>
          </p:nvSpPr>
          <p:spPr>
            <a:xfrm>
              <a:off x="5319797" y="2621401"/>
              <a:ext cx="1409157" cy="1331834"/>
            </a:xfrm>
            <a:prstGeom prst="ellipse">
              <a:avLst/>
            </a:prstGeom>
            <a:blipFill dpi="0" rotWithShape="1">
              <a:blip r:embed="rId20"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Groupe 8">
            <a:extLst>
              <a:ext uri="{FF2B5EF4-FFF2-40B4-BE49-F238E27FC236}">
                <a16:creationId xmlns:a16="http://schemas.microsoft.com/office/drawing/2014/main" id="{09EA974D-157C-9F3C-050B-7B53ACD09B9F}"/>
              </a:ext>
            </a:extLst>
          </p:cNvPr>
          <p:cNvGrpSpPr/>
          <p:nvPr>
            <p:custDataLst>
              <p:tags r:id="rId8"/>
            </p:custDataLst>
          </p:nvPr>
        </p:nvGrpSpPr>
        <p:grpSpPr>
          <a:xfrm>
            <a:off x="8244389" y="1834734"/>
            <a:ext cx="3717353" cy="1693816"/>
            <a:chOff x="8371983" y="2318634"/>
            <a:chExt cx="3717353" cy="1693816"/>
          </a:xfrm>
        </p:grpSpPr>
        <p:sp>
          <p:nvSpPr>
            <p:cNvPr id="16" name="Text Placeholder 6">
              <a:extLst>
                <a:ext uri="{FF2B5EF4-FFF2-40B4-BE49-F238E27FC236}">
                  <a16:creationId xmlns:a16="http://schemas.microsoft.com/office/drawing/2014/main" id="{21F03A49-8A20-3168-F665-A2D936D603E9}"/>
                </a:ext>
              </a:extLst>
            </p:cNvPr>
            <p:cNvSpPr txBox="1">
              <a:spLocks/>
            </p:cNvSpPr>
            <p:nvPr/>
          </p:nvSpPr>
          <p:spPr>
            <a:xfrm>
              <a:off x="8371983" y="2318634"/>
              <a:ext cx="1221511" cy="323165"/>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500"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a:solidFill>
                    <a:srgbClr val="13887D"/>
                  </a:solidFill>
                  <a:latin typeface="+mj-lt"/>
                </a:rPr>
                <a:t>Climat</a:t>
              </a:r>
              <a:endParaRPr lang="fr-FR">
                <a:solidFill>
                  <a:srgbClr val="13887D"/>
                </a:solidFill>
                <a:highlight>
                  <a:srgbClr val="FFFF00"/>
                </a:highlight>
                <a:latin typeface="+mj-lt"/>
              </a:endParaRPr>
            </a:p>
          </p:txBody>
        </p:sp>
        <p:sp>
          <p:nvSpPr>
            <p:cNvPr id="18" name="TextBox 31">
              <a:extLst>
                <a:ext uri="{FF2B5EF4-FFF2-40B4-BE49-F238E27FC236}">
                  <a16:creationId xmlns:a16="http://schemas.microsoft.com/office/drawing/2014/main" id="{08032A18-B47C-80E3-8466-FBDE1AEA49A4}"/>
                </a:ext>
              </a:extLst>
            </p:cNvPr>
            <p:cNvSpPr txBox="1"/>
            <p:nvPr/>
          </p:nvSpPr>
          <p:spPr>
            <a:xfrm>
              <a:off x="9862794" y="2733850"/>
              <a:ext cx="2226542" cy="1126462"/>
            </a:xfrm>
            <a:prstGeom prst="rect">
              <a:avLst/>
            </a:prstGeom>
            <a:noFill/>
          </p:spPr>
          <p:txBody>
            <a:bodyPr wrap="square" rtlCol="0">
              <a:spAutoFit/>
            </a:bodyPr>
            <a:lstStyle/>
            <a:p>
              <a:pPr algn="ctr">
                <a:lnSpc>
                  <a:spcPct val="80000"/>
                </a:lnSpc>
              </a:pPr>
              <a:r>
                <a:rPr lang="fr-FR" sz="1400"/>
                <a:t>Nous pensons que les énergies renouvelables sont un levier pour diminuer l’empreinte carbone </a:t>
              </a:r>
            </a:p>
            <a:p>
              <a:pPr algn="ctr">
                <a:lnSpc>
                  <a:spcPct val="80000"/>
                </a:lnSpc>
              </a:pPr>
              <a:r>
                <a:rPr lang="fr-FR" sz="1400"/>
                <a:t>de notre pays.</a:t>
              </a:r>
              <a:endParaRPr lang="fr-FR" sz="1600"/>
            </a:p>
          </p:txBody>
        </p:sp>
        <p:sp>
          <p:nvSpPr>
            <p:cNvPr id="19" name="Ellipse 18">
              <a:extLst>
                <a:ext uri="{FF2B5EF4-FFF2-40B4-BE49-F238E27FC236}">
                  <a16:creationId xmlns:a16="http://schemas.microsoft.com/office/drawing/2014/main" id="{CA605465-E04F-BD18-B3C4-023A56AE5393}"/>
                </a:ext>
              </a:extLst>
            </p:cNvPr>
            <p:cNvSpPr/>
            <p:nvPr/>
          </p:nvSpPr>
          <p:spPr>
            <a:xfrm>
              <a:off x="8453637" y="2648195"/>
              <a:ext cx="1409157" cy="1364255"/>
            </a:xfrm>
            <a:prstGeom prst="ellipse">
              <a:avLst/>
            </a:prstGeom>
            <a:blipFill dpi="0" rotWithShape="1">
              <a:blip r:embed="rId21"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Text Placeholder 4">
            <a:extLst>
              <a:ext uri="{FF2B5EF4-FFF2-40B4-BE49-F238E27FC236}">
                <a16:creationId xmlns:a16="http://schemas.microsoft.com/office/drawing/2014/main" id="{7FD3415A-DFC5-4E7E-6EC1-6A58A96BD43A}"/>
              </a:ext>
            </a:extLst>
          </p:cNvPr>
          <p:cNvSpPr txBox="1">
            <a:spLocks/>
          </p:cNvSpPr>
          <p:nvPr>
            <p:custDataLst>
              <p:tags r:id="rId9"/>
            </p:custDataLst>
          </p:nvPr>
        </p:nvSpPr>
        <p:spPr>
          <a:xfrm>
            <a:off x="609444" y="6112069"/>
            <a:ext cx="4925830" cy="584775"/>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500"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600">
                <a:solidFill>
                  <a:srgbClr val="13887D"/>
                </a:solidFill>
                <a:latin typeface="+mj-lt"/>
              </a:rPr>
              <a:t>Ensemble, nous avons l’énergie de rendre le monde plus durable !</a:t>
            </a:r>
          </a:p>
        </p:txBody>
      </p:sp>
      <p:pic>
        <p:nvPicPr>
          <p:cNvPr id="5" name="Image 4">
            <a:extLst>
              <a:ext uri="{FF2B5EF4-FFF2-40B4-BE49-F238E27FC236}">
                <a16:creationId xmlns:a16="http://schemas.microsoft.com/office/drawing/2014/main" id="{92C0B8EC-4510-C9C3-F54D-BFA943EB25F3}"/>
              </a:ext>
            </a:extLst>
          </p:cNvPr>
          <p:cNvPicPr>
            <a:picLocks noChangeAspect="1"/>
          </p:cNvPicPr>
          <p:nvPr>
            <p:custDataLst>
              <p:tags r:id="rId10"/>
            </p:custDataLst>
          </p:nvPr>
        </p:nvPicPr>
        <p:blipFill rotWithShape="1">
          <a:blip r:embed="rId22" cstate="email">
            <a:extLst>
              <a:ext uri="{28A0092B-C50C-407E-A947-70E740481C1C}">
                <a14:useLocalDpi xmlns:a14="http://schemas.microsoft.com/office/drawing/2010/main"/>
              </a:ext>
            </a:extLst>
          </a:blip>
          <a:srcRect/>
          <a:stretch/>
        </p:blipFill>
        <p:spPr>
          <a:xfrm>
            <a:off x="106718" y="1201453"/>
            <a:ext cx="909169" cy="828894"/>
          </a:xfrm>
          <a:prstGeom prst="rect">
            <a:avLst/>
          </a:prstGeom>
        </p:spPr>
      </p:pic>
      <p:sp>
        <p:nvSpPr>
          <p:cNvPr id="4" name="Rectangle 3">
            <a:extLst>
              <a:ext uri="{FF2B5EF4-FFF2-40B4-BE49-F238E27FC236}">
                <a16:creationId xmlns:a16="http://schemas.microsoft.com/office/drawing/2014/main" id="{D67AAF36-AC52-DB03-3E15-DFD0BF80059B}"/>
              </a:ext>
            </a:extLst>
          </p:cNvPr>
          <p:cNvSpPr/>
          <p:nvPr>
            <p:custDataLst>
              <p:tags r:id="rId11"/>
            </p:custDataLst>
          </p:nvPr>
        </p:nvSpPr>
        <p:spPr>
          <a:xfrm>
            <a:off x="44900" y="5604663"/>
            <a:ext cx="5645051" cy="4749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Text Placeholder 6">
            <a:extLst>
              <a:ext uri="{FF2B5EF4-FFF2-40B4-BE49-F238E27FC236}">
                <a16:creationId xmlns:a16="http://schemas.microsoft.com/office/drawing/2014/main" id="{D60B593A-23F9-8A61-5391-D5D6985E6BF1}"/>
              </a:ext>
            </a:extLst>
          </p:cNvPr>
          <p:cNvSpPr txBox="1">
            <a:spLocks/>
          </p:cNvSpPr>
          <p:nvPr>
            <p:custDataLst>
              <p:tags r:id="rId12"/>
            </p:custDataLst>
          </p:nvPr>
        </p:nvSpPr>
        <p:spPr>
          <a:xfrm>
            <a:off x="1044966" y="5618991"/>
            <a:ext cx="4700546" cy="261610"/>
          </a:xfrm>
          <a:prstGeom prst="rect">
            <a:avLst/>
          </a:prstGeom>
        </p:spPr>
        <p:txBody>
          <a:bodyPr vert="horz" wrap="square" lIns="91440" tIns="45720" rIns="91440" bIns="45720" rtlCol="0">
            <a:spAutoFit/>
          </a:bodyPr>
          <a:lstStyle>
            <a:lvl1pPr marL="180000" indent="-180000" algn="l" defTabSz="914400" rtl="0" eaLnBrk="1" latinLnBrk="0" hangingPunct="1">
              <a:lnSpc>
                <a:spcPct val="100000"/>
              </a:lnSpc>
              <a:spcBef>
                <a:spcPts val="1000"/>
              </a:spcBef>
              <a:buSzPct val="50000"/>
              <a:buFontTx/>
              <a:buBlip>
                <a:blip r:embed="rId23"/>
              </a:buBlip>
              <a:defRPr sz="1500" kern="1200" spc="2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fr-FR" sz="1100">
                <a:solidFill>
                  <a:schemeClr val="bg1"/>
                </a:solidFill>
                <a:latin typeface="+mj-lt"/>
              </a:rPr>
              <a:t>d’un panneau solaire en silicium est recyclé en fin de vie</a:t>
            </a:r>
          </a:p>
        </p:txBody>
      </p:sp>
      <p:sp>
        <p:nvSpPr>
          <p:cNvPr id="23" name="Text Placeholder 6">
            <a:extLst>
              <a:ext uri="{FF2B5EF4-FFF2-40B4-BE49-F238E27FC236}">
                <a16:creationId xmlns:a16="http://schemas.microsoft.com/office/drawing/2014/main" id="{A102A43E-8984-D7A7-8114-CC55A423B0B3}"/>
              </a:ext>
            </a:extLst>
          </p:cNvPr>
          <p:cNvSpPr txBox="1">
            <a:spLocks/>
          </p:cNvSpPr>
          <p:nvPr>
            <p:custDataLst>
              <p:tags r:id="rId13"/>
            </p:custDataLst>
          </p:nvPr>
        </p:nvSpPr>
        <p:spPr>
          <a:xfrm>
            <a:off x="1043697" y="5834907"/>
            <a:ext cx="4694244" cy="430887"/>
          </a:xfrm>
          <a:prstGeom prst="rect">
            <a:avLst/>
          </a:prstGeom>
        </p:spPr>
        <p:txBody>
          <a:bodyPr vert="horz" wrap="square" lIns="91440" tIns="45720" rIns="91440" bIns="45720" rtlCol="0">
            <a:spAutoFit/>
          </a:bodyPr>
          <a:lstStyle>
            <a:lvl1pPr marL="180000" indent="-180000" algn="l" defTabSz="914400" rtl="0" eaLnBrk="1" latinLnBrk="0" hangingPunct="1">
              <a:lnSpc>
                <a:spcPct val="100000"/>
              </a:lnSpc>
              <a:spcBef>
                <a:spcPts val="1000"/>
              </a:spcBef>
              <a:buSzPct val="50000"/>
              <a:buFontTx/>
              <a:buBlip>
                <a:blip r:embed="rId23"/>
              </a:buBlip>
              <a:defRPr sz="1500" kern="1200" spc="2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fr-FR" sz="1100">
                <a:solidFill>
                  <a:schemeClr val="bg1"/>
                </a:solidFill>
                <a:latin typeface="+mj-lt"/>
              </a:rPr>
              <a:t>des composants d’une éolienne sont recyclés et valorisés</a:t>
            </a:r>
          </a:p>
        </p:txBody>
      </p:sp>
      <p:sp>
        <p:nvSpPr>
          <p:cNvPr id="24" name="Text Placeholder 6">
            <a:extLst>
              <a:ext uri="{FF2B5EF4-FFF2-40B4-BE49-F238E27FC236}">
                <a16:creationId xmlns:a16="http://schemas.microsoft.com/office/drawing/2014/main" id="{D7595795-5A3A-1C6D-31F7-E66A765CD953}"/>
              </a:ext>
            </a:extLst>
          </p:cNvPr>
          <p:cNvSpPr txBox="1">
            <a:spLocks/>
          </p:cNvSpPr>
          <p:nvPr>
            <p:custDataLst>
              <p:tags r:id="rId14"/>
            </p:custDataLst>
          </p:nvPr>
        </p:nvSpPr>
        <p:spPr>
          <a:xfrm>
            <a:off x="100461" y="5590185"/>
            <a:ext cx="1980768" cy="523220"/>
          </a:xfrm>
          <a:prstGeom prst="rect">
            <a:avLst/>
          </a:prstGeom>
        </p:spPr>
        <p:txBody>
          <a:bodyPr vert="horz" wrap="square" lIns="91440" tIns="45720" rIns="91440" bIns="45720" rtlCol="0">
            <a:spAutoFit/>
          </a:bodyPr>
          <a:lstStyle>
            <a:lvl1pPr marL="180000" indent="-180000" algn="l" defTabSz="914400" rtl="0" eaLnBrk="1" latinLnBrk="0" hangingPunct="1">
              <a:lnSpc>
                <a:spcPct val="100000"/>
              </a:lnSpc>
              <a:spcBef>
                <a:spcPts val="1000"/>
              </a:spcBef>
              <a:buSzPct val="50000"/>
              <a:buFontTx/>
              <a:buBlip>
                <a:blip r:embed="rId23"/>
              </a:buBlip>
              <a:defRPr sz="1500" kern="1200" spc="2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fr-FR" sz="2800" b="1">
                <a:solidFill>
                  <a:schemeClr val="bg1"/>
                </a:solidFill>
                <a:latin typeface="+mj-lt"/>
              </a:rPr>
              <a:t>95%</a:t>
            </a:r>
            <a:endParaRPr lang="fr-FR" sz="2800">
              <a:solidFill>
                <a:schemeClr val="bg1"/>
              </a:solidFill>
              <a:latin typeface="+mj-lt"/>
            </a:endParaRPr>
          </a:p>
        </p:txBody>
      </p:sp>
      <p:grpSp>
        <p:nvGrpSpPr>
          <p:cNvPr id="25" name="Groupe 24">
            <a:extLst>
              <a:ext uri="{FF2B5EF4-FFF2-40B4-BE49-F238E27FC236}">
                <a16:creationId xmlns:a16="http://schemas.microsoft.com/office/drawing/2014/main" id="{D9997F3B-086F-1466-4BA3-C98E7BECD1D9}"/>
              </a:ext>
            </a:extLst>
          </p:cNvPr>
          <p:cNvGrpSpPr/>
          <p:nvPr/>
        </p:nvGrpSpPr>
        <p:grpSpPr>
          <a:xfrm>
            <a:off x="5891655" y="4356070"/>
            <a:ext cx="6280352" cy="2154436"/>
            <a:chOff x="5785325" y="4483666"/>
            <a:chExt cx="6280352" cy="2154436"/>
          </a:xfrm>
        </p:grpSpPr>
        <p:pic>
          <p:nvPicPr>
            <p:cNvPr id="8" name="Image 7" descr="Une image contenant herbe, extérieur, ciel, nature&#10;&#10;Description générée automatiquement">
              <a:extLst>
                <a:ext uri="{FF2B5EF4-FFF2-40B4-BE49-F238E27FC236}">
                  <a16:creationId xmlns:a16="http://schemas.microsoft.com/office/drawing/2014/main" id="{45991CE3-6001-E140-DF6C-3B61DA7DDFDE}"/>
                </a:ext>
              </a:extLst>
            </p:cNvPr>
            <p:cNvPicPr>
              <a:picLocks noChangeAspect="1"/>
            </p:cNvPicPr>
            <p:nvPr>
              <p:custDataLst>
                <p:tags r:id="rId15"/>
              </p:custDataLst>
            </p:nvPr>
          </p:nvPicPr>
          <p:blipFill rotWithShape="1">
            <a:blip r:embed="rId24" cstate="email">
              <a:extLst>
                <a:ext uri="{28A0092B-C50C-407E-A947-70E740481C1C}">
                  <a14:useLocalDpi xmlns:a14="http://schemas.microsoft.com/office/drawing/2010/main"/>
                </a:ext>
              </a:extLst>
            </a:blip>
            <a:srcRect/>
            <a:stretch/>
          </p:blipFill>
          <p:spPr>
            <a:xfrm>
              <a:off x="5785325" y="4635347"/>
              <a:ext cx="2510871" cy="1807281"/>
            </a:xfrm>
            <a:prstGeom prst="rect">
              <a:avLst/>
            </a:prstGeom>
          </p:spPr>
        </p:pic>
        <p:sp>
          <p:nvSpPr>
            <p:cNvPr id="11" name="Text Placeholder 4">
              <a:extLst>
                <a:ext uri="{FF2B5EF4-FFF2-40B4-BE49-F238E27FC236}">
                  <a16:creationId xmlns:a16="http://schemas.microsoft.com/office/drawing/2014/main" id="{9F333032-0F1F-29BA-CF0C-2917A88A45D1}"/>
                </a:ext>
              </a:extLst>
            </p:cNvPr>
            <p:cNvSpPr txBox="1">
              <a:spLocks/>
            </p:cNvSpPr>
            <p:nvPr>
              <p:custDataLst>
                <p:tags r:id="rId16"/>
              </p:custDataLst>
            </p:nvPr>
          </p:nvSpPr>
          <p:spPr>
            <a:xfrm>
              <a:off x="5868854" y="4512237"/>
              <a:ext cx="5499942" cy="246221"/>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500"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000">
                <a:solidFill>
                  <a:schemeClr val="accent1"/>
                </a:solidFill>
                <a:latin typeface="+mj-lt"/>
              </a:endParaRPr>
            </a:p>
          </p:txBody>
        </p:sp>
        <p:sp>
          <p:nvSpPr>
            <p:cNvPr id="12" name="TextBox 31">
              <a:extLst>
                <a:ext uri="{FF2B5EF4-FFF2-40B4-BE49-F238E27FC236}">
                  <a16:creationId xmlns:a16="http://schemas.microsoft.com/office/drawing/2014/main" id="{0BD0A063-5A9A-C6C8-CE54-AEA085887B5F}"/>
                </a:ext>
              </a:extLst>
            </p:cNvPr>
            <p:cNvSpPr txBox="1"/>
            <p:nvPr>
              <p:custDataLst>
                <p:tags r:id="rId17"/>
              </p:custDataLst>
            </p:nvPr>
          </p:nvSpPr>
          <p:spPr>
            <a:xfrm>
              <a:off x="8349758" y="4483666"/>
              <a:ext cx="3715919" cy="2154436"/>
            </a:xfrm>
            <a:prstGeom prst="rect">
              <a:avLst/>
            </a:prstGeom>
            <a:noFill/>
          </p:spPr>
          <p:txBody>
            <a:bodyPr wrap="square" rtlCol="0">
              <a:spAutoFit/>
            </a:bodyPr>
            <a:lstStyle/>
            <a:p>
              <a:r>
                <a:rPr lang="fr-FR" sz="1400" b="1" i="1"/>
                <a:t>Ou comment ENGIE Green a mis son savoir-faire au service de l’engagement du Groupe CAT en faveur de la transition énergétique</a:t>
              </a:r>
            </a:p>
            <a:p>
              <a:endParaRPr lang="fr-FR" sz="700"/>
            </a:p>
            <a:p>
              <a:r>
                <a:rPr lang="fr-FR" sz="1000">
                  <a:latin typeface="Arial Nova Light" panose="020B0304020202020204" pitchFamily="34" charset="0"/>
                </a:rPr>
                <a:t>Construction d’une centrale solaire en ombrières de parking sur le parc de stationnement de véhicules du site industriel. Cette installation protège près de 11 000 véhicules des intempéries et fortes chaleurs, améliore le confort des équipes CAT avec un éclairage efficient sous la centrale, tout en produisant de l’énergie verte permettant d’alimenter l’équivalent de la consommation électrique de 13 000 personnes.</a:t>
              </a:r>
            </a:p>
          </p:txBody>
        </p:sp>
      </p:grpSp>
      <p:sp>
        <p:nvSpPr>
          <p:cNvPr id="26" name="Rectangle : coins arrondis 25">
            <a:extLst>
              <a:ext uri="{FF2B5EF4-FFF2-40B4-BE49-F238E27FC236}">
                <a16:creationId xmlns:a16="http://schemas.microsoft.com/office/drawing/2014/main" id="{BC5DF165-B985-E40F-07F7-62CA3333DFEC}"/>
              </a:ext>
            </a:extLst>
          </p:cNvPr>
          <p:cNvSpPr/>
          <p:nvPr/>
        </p:nvSpPr>
        <p:spPr>
          <a:xfrm>
            <a:off x="5773480" y="4387628"/>
            <a:ext cx="6362988" cy="2157696"/>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 name="Connecteur droit 27">
            <a:extLst>
              <a:ext uri="{FF2B5EF4-FFF2-40B4-BE49-F238E27FC236}">
                <a16:creationId xmlns:a16="http://schemas.microsoft.com/office/drawing/2014/main" id="{04A37937-A99B-03DD-EDF7-C92B6164BF23}"/>
              </a:ext>
            </a:extLst>
          </p:cNvPr>
          <p:cNvCxnSpPr>
            <a:cxnSpLocks/>
          </p:cNvCxnSpPr>
          <p:nvPr/>
        </p:nvCxnSpPr>
        <p:spPr>
          <a:xfrm>
            <a:off x="100461" y="4221121"/>
            <a:ext cx="12036007" cy="0"/>
          </a:xfrm>
          <a:prstGeom prst="line">
            <a:avLst/>
          </a:prstGeom>
          <a:ln>
            <a:solidFill>
              <a:schemeClr val="tx1">
                <a:lumMod val="50000"/>
                <a:lumOff val="50000"/>
              </a:schemeClr>
            </a:solidFill>
            <a:prstDash val="dashDot"/>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B4C118A7-F470-86B1-4728-AB7BD3F3B9FA}"/>
              </a:ext>
            </a:extLst>
          </p:cNvPr>
          <p:cNvSpPr txBox="1"/>
          <p:nvPr/>
        </p:nvSpPr>
        <p:spPr>
          <a:xfrm>
            <a:off x="1075109" y="4374911"/>
            <a:ext cx="4460165" cy="1092607"/>
          </a:xfrm>
          <a:prstGeom prst="rect">
            <a:avLst/>
          </a:prstGeom>
          <a:noFill/>
        </p:spPr>
        <p:txBody>
          <a:bodyPr wrap="square">
            <a:spAutoFit/>
          </a:bodyPr>
          <a:lstStyle/>
          <a:p>
            <a:r>
              <a:rPr lang="fr-FR" b="1" u="sng"/>
              <a:t>Un projet exemplaire et intégré</a:t>
            </a:r>
            <a:r>
              <a:rPr lang="fr-FR" b="1"/>
              <a:t> :</a:t>
            </a:r>
          </a:p>
          <a:p>
            <a:endParaRPr lang="fr-FR" sz="900" b="1"/>
          </a:p>
          <a:p>
            <a:r>
              <a:rPr lang="fr-FR">
                <a:solidFill>
                  <a:schemeClr val="accent1"/>
                </a:solidFill>
                <a:latin typeface="+mj-lt"/>
              </a:rPr>
              <a:t>La Centrale solaire en ombrières de CAT à Avrigny </a:t>
            </a:r>
            <a:r>
              <a:rPr lang="fr-FR" sz="1000">
                <a:solidFill>
                  <a:schemeClr val="accent1"/>
                </a:solidFill>
                <a:latin typeface="+mj-lt"/>
              </a:rPr>
              <a:t>(60)</a:t>
            </a:r>
            <a:r>
              <a:rPr lang="fr-FR" b="1">
                <a:sym typeface="Wingdings" panose="05000000000000000000" pitchFamily="2" charset="2"/>
              </a:rPr>
              <a:t>	            </a:t>
            </a:r>
            <a:endParaRPr lang="fr-FR" b="1"/>
          </a:p>
        </p:txBody>
      </p:sp>
      <p:pic>
        <p:nvPicPr>
          <p:cNvPr id="27" name="Picture 2" descr="ENGIE Green France - YouTube">
            <a:extLst>
              <a:ext uri="{FF2B5EF4-FFF2-40B4-BE49-F238E27FC236}">
                <a16:creationId xmlns:a16="http://schemas.microsoft.com/office/drawing/2014/main" id="{19873FFC-EC16-6A44-BCC7-426781D9526C}"/>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6444" t="22826" r="11499" b="33989"/>
          <a:stretch/>
        </p:blipFill>
        <p:spPr bwMode="auto">
          <a:xfrm>
            <a:off x="9829475" y="297488"/>
            <a:ext cx="969143" cy="510042"/>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 28">
            <a:extLst>
              <a:ext uri="{FF2B5EF4-FFF2-40B4-BE49-F238E27FC236}">
                <a16:creationId xmlns:a16="http://schemas.microsoft.com/office/drawing/2014/main" id="{F58F9AA0-28E0-FC48-B1D3-670E5E2003E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929875" y="227282"/>
            <a:ext cx="1206593" cy="725847"/>
          </a:xfrm>
          <a:prstGeom prst="rect">
            <a:avLst/>
          </a:prstGeom>
        </p:spPr>
      </p:pic>
    </p:spTree>
    <p:extLst>
      <p:ext uri="{BB962C8B-B14F-4D97-AF65-F5344CB8AC3E}">
        <p14:creationId xmlns:p14="http://schemas.microsoft.com/office/powerpoint/2010/main" val="860020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1C896626-4B07-A13A-254F-C4BC283CF97D}"/>
              </a:ext>
            </a:extLst>
          </p:cNvPr>
          <p:cNvSpPr>
            <a:spLocks noGrp="1"/>
          </p:cNvSpPr>
          <p:nvPr>
            <p:ph type="sldNum" sz="quarter" idx="4"/>
            <p:custDataLst>
              <p:tags r:id="rId1"/>
            </p:custDataLst>
          </p:nvPr>
        </p:nvSpPr>
        <p:spPr/>
        <p:txBody>
          <a:bodyPr/>
          <a:lstStyle/>
          <a:p>
            <a:fld id="{BC367B2E-B9DF-44EB-A21A-64C9723206C9}" type="slidenum">
              <a:rPr lang="fr-FR" noProof="0" smtClean="0"/>
              <a:pPr/>
              <a:t>24</a:t>
            </a:fld>
            <a:endParaRPr lang="fr-FR" noProof="0"/>
          </a:p>
        </p:txBody>
      </p:sp>
      <p:sp>
        <p:nvSpPr>
          <p:cNvPr id="7" name="Titre 6">
            <a:extLst>
              <a:ext uri="{FF2B5EF4-FFF2-40B4-BE49-F238E27FC236}">
                <a16:creationId xmlns:a16="http://schemas.microsoft.com/office/drawing/2014/main" id="{1B335090-2282-10E6-A23A-FF2A49DEE614}"/>
              </a:ext>
            </a:extLst>
          </p:cNvPr>
          <p:cNvSpPr>
            <a:spLocks noGrp="1"/>
          </p:cNvSpPr>
          <p:nvPr>
            <p:ph type="title"/>
            <p:custDataLst>
              <p:tags r:id="rId2"/>
            </p:custDataLst>
          </p:nvPr>
        </p:nvSpPr>
        <p:spPr>
          <a:xfrm>
            <a:off x="219636" y="193943"/>
            <a:ext cx="11334750" cy="457818"/>
          </a:xfrm>
        </p:spPr>
        <p:txBody>
          <a:bodyPr/>
          <a:lstStyle/>
          <a:p>
            <a:r>
              <a:rPr lang="fr-FR"/>
              <a:t>CAT – Choisy la Victoire - Avrigny</a:t>
            </a:r>
          </a:p>
        </p:txBody>
      </p:sp>
      <p:pic>
        <p:nvPicPr>
          <p:cNvPr id="8" name="Image 7">
            <a:extLst>
              <a:ext uri="{FF2B5EF4-FFF2-40B4-BE49-F238E27FC236}">
                <a16:creationId xmlns:a16="http://schemas.microsoft.com/office/drawing/2014/main" id="{2543B695-F863-171D-8A9D-3B6EF5D69341}"/>
              </a:ext>
            </a:extLst>
          </p:cNvPr>
          <p:cNvPicPr/>
          <p:nvPr>
            <p:custDataLst>
              <p:tags r:id="rId3"/>
            </p:custDataLst>
          </p:nvPr>
        </p:nvPicPr>
        <p:blipFill>
          <a:blip r:embed="rId12" cstate="email">
            <a:extLst>
              <a:ext uri="{28A0092B-C50C-407E-A947-70E740481C1C}">
                <a14:useLocalDpi xmlns:a14="http://schemas.microsoft.com/office/drawing/2010/main"/>
              </a:ext>
            </a:extLst>
          </a:blip>
          <a:stretch>
            <a:fillRect/>
          </a:stretch>
        </p:blipFill>
        <p:spPr>
          <a:xfrm>
            <a:off x="219636" y="1438183"/>
            <a:ext cx="11334750" cy="5154524"/>
          </a:xfrm>
          <a:prstGeom prst="rect">
            <a:avLst/>
          </a:prstGeom>
        </p:spPr>
      </p:pic>
      <p:sp>
        <p:nvSpPr>
          <p:cNvPr id="2" name="ZoneTexte 1">
            <a:extLst>
              <a:ext uri="{FF2B5EF4-FFF2-40B4-BE49-F238E27FC236}">
                <a16:creationId xmlns:a16="http://schemas.microsoft.com/office/drawing/2014/main" id="{DE46785B-43D9-FE7E-7402-91785DF345C9}"/>
              </a:ext>
            </a:extLst>
          </p:cNvPr>
          <p:cNvSpPr txBox="1"/>
          <p:nvPr>
            <p:custDataLst>
              <p:tags r:id="rId4"/>
            </p:custDataLst>
          </p:nvPr>
        </p:nvSpPr>
        <p:spPr>
          <a:xfrm>
            <a:off x="219636" y="748515"/>
            <a:ext cx="11661646" cy="369332"/>
          </a:xfrm>
          <a:prstGeom prst="rect">
            <a:avLst/>
          </a:prstGeom>
          <a:noFill/>
        </p:spPr>
        <p:txBody>
          <a:bodyPr wrap="square" rtlCol="0">
            <a:spAutoFit/>
          </a:bodyPr>
          <a:lstStyle/>
          <a:p>
            <a:pPr algn="l"/>
            <a:r>
              <a:rPr lang="fr-FR" b="1">
                <a:solidFill>
                  <a:srgbClr val="04BEF5"/>
                </a:solidFill>
                <a:latin typeface="Times New Roman" panose="02020603050405020304" pitchFamily="1"/>
              </a:rPr>
              <a:t>Oise, Hauts-de-France  </a:t>
            </a:r>
            <a:r>
              <a:rPr lang="fr-FR" b="1"/>
              <a:t>Et si 2 km de parking devenaient une centrale de production d’énergie verte ? </a:t>
            </a:r>
          </a:p>
        </p:txBody>
      </p:sp>
      <p:sp>
        <p:nvSpPr>
          <p:cNvPr id="4" name="ZoneTexte 3">
            <a:extLst>
              <a:ext uri="{FF2B5EF4-FFF2-40B4-BE49-F238E27FC236}">
                <a16:creationId xmlns:a16="http://schemas.microsoft.com/office/drawing/2014/main" id="{BCE31049-FCED-2810-F84E-E989DE3802AF}"/>
              </a:ext>
            </a:extLst>
          </p:cNvPr>
          <p:cNvSpPr txBox="1"/>
          <p:nvPr>
            <p:custDataLst>
              <p:tags r:id="rId5"/>
            </p:custDataLst>
          </p:nvPr>
        </p:nvSpPr>
        <p:spPr>
          <a:xfrm>
            <a:off x="219636" y="6247181"/>
            <a:ext cx="8300675" cy="307777"/>
          </a:xfrm>
          <a:prstGeom prst="rect">
            <a:avLst/>
          </a:prstGeom>
          <a:noFill/>
        </p:spPr>
        <p:txBody>
          <a:bodyPr wrap="square">
            <a:spAutoFit/>
          </a:bodyPr>
          <a:lstStyle/>
          <a:p>
            <a:r>
              <a:rPr lang="fr-FR" sz="1400">
                <a:solidFill>
                  <a:schemeClr val="bg1"/>
                </a:solidFill>
              </a:rPr>
              <a:t>Les émissions de CO2eq marginales évitées grâce à l’installation sont estimées à 6664 tonnes par an.</a:t>
            </a:r>
          </a:p>
        </p:txBody>
      </p:sp>
      <p:sp>
        <p:nvSpPr>
          <p:cNvPr id="12" name="ZoneTexte 11">
            <a:extLst>
              <a:ext uri="{FF2B5EF4-FFF2-40B4-BE49-F238E27FC236}">
                <a16:creationId xmlns:a16="http://schemas.microsoft.com/office/drawing/2014/main" id="{FE105668-C337-3496-BF5A-30FC8F0B4699}"/>
              </a:ext>
            </a:extLst>
          </p:cNvPr>
          <p:cNvSpPr txBox="1"/>
          <p:nvPr>
            <p:custDataLst>
              <p:tags r:id="rId6"/>
            </p:custDataLst>
          </p:nvPr>
        </p:nvSpPr>
        <p:spPr>
          <a:xfrm>
            <a:off x="1480456" y="1741880"/>
            <a:ext cx="967776" cy="338554"/>
          </a:xfrm>
          <a:prstGeom prst="rect">
            <a:avLst/>
          </a:prstGeom>
          <a:noFill/>
        </p:spPr>
        <p:txBody>
          <a:bodyPr wrap="square">
            <a:spAutoFit/>
          </a:bodyPr>
          <a:lstStyle/>
          <a:p>
            <a:r>
              <a:rPr lang="fr-FR" sz="1600" b="1">
                <a:solidFill>
                  <a:srgbClr val="FFFFFF"/>
                </a:solidFill>
                <a:latin typeface="Times New Roman" panose="02020603050405020304" pitchFamily="1"/>
              </a:rPr>
              <a:t>27 </a:t>
            </a:r>
            <a:r>
              <a:rPr lang="fr-FR" sz="1600" b="1" err="1">
                <a:solidFill>
                  <a:srgbClr val="FFFFFF"/>
                </a:solidFill>
                <a:latin typeface="Times New Roman" panose="02020603050405020304" pitchFamily="1"/>
              </a:rPr>
              <a:t>MWc</a:t>
            </a:r>
            <a:r>
              <a:rPr lang="fr-FR" sz="1600" b="1">
                <a:solidFill>
                  <a:srgbClr val="FFFFFF"/>
                </a:solidFill>
                <a:latin typeface="Times New Roman" panose="02020603050405020304" pitchFamily="1"/>
              </a:rPr>
              <a:t> </a:t>
            </a:r>
            <a:endParaRPr lang="fr-FR" sz="1600"/>
          </a:p>
        </p:txBody>
      </p:sp>
      <p:sp>
        <p:nvSpPr>
          <p:cNvPr id="14" name="ZoneTexte 13">
            <a:extLst>
              <a:ext uri="{FF2B5EF4-FFF2-40B4-BE49-F238E27FC236}">
                <a16:creationId xmlns:a16="http://schemas.microsoft.com/office/drawing/2014/main" id="{5DEFEBC9-C79E-C3DC-EA4B-07A97F244589}"/>
              </a:ext>
            </a:extLst>
          </p:cNvPr>
          <p:cNvSpPr txBox="1"/>
          <p:nvPr>
            <p:custDataLst>
              <p:tags r:id="rId7"/>
            </p:custDataLst>
          </p:nvPr>
        </p:nvSpPr>
        <p:spPr>
          <a:xfrm>
            <a:off x="2758776" y="1772657"/>
            <a:ext cx="1370772" cy="307777"/>
          </a:xfrm>
          <a:prstGeom prst="rect">
            <a:avLst/>
          </a:prstGeom>
          <a:noFill/>
        </p:spPr>
        <p:txBody>
          <a:bodyPr wrap="square">
            <a:spAutoFit/>
          </a:bodyPr>
          <a:lstStyle/>
          <a:p>
            <a:r>
              <a:rPr lang="fr-FR" sz="1400" b="1">
                <a:solidFill>
                  <a:srgbClr val="04BEF5"/>
                </a:solidFill>
                <a:latin typeface="Times New Roman" panose="02020603050405020304" pitchFamily="1"/>
              </a:rPr>
              <a:t>15 ha sur 38 ha</a:t>
            </a:r>
            <a:endParaRPr lang="fr-FR" sz="1400"/>
          </a:p>
        </p:txBody>
      </p:sp>
      <p:sp>
        <p:nvSpPr>
          <p:cNvPr id="16" name="ZoneTexte 15">
            <a:extLst>
              <a:ext uri="{FF2B5EF4-FFF2-40B4-BE49-F238E27FC236}">
                <a16:creationId xmlns:a16="http://schemas.microsoft.com/office/drawing/2014/main" id="{DB8FB865-E418-0FD1-EF81-D0B65B98E744}"/>
              </a:ext>
            </a:extLst>
          </p:cNvPr>
          <p:cNvSpPr txBox="1"/>
          <p:nvPr>
            <p:custDataLst>
              <p:tags r:id="rId8"/>
            </p:custDataLst>
          </p:nvPr>
        </p:nvSpPr>
        <p:spPr>
          <a:xfrm>
            <a:off x="4188542" y="1726347"/>
            <a:ext cx="2576052" cy="461665"/>
          </a:xfrm>
          <a:prstGeom prst="rect">
            <a:avLst/>
          </a:prstGeom>
          <a:noFill/>
        </p:spPr>
        <p:txBody>
          <a:bodyPr wrap="square">
            <a:spAutoFit/>
          </a:bodyPr>
          <a:lstStyle/>
          <a:p>
            <a:r>
              <a:rPr lang="fr-FR" sz="1200" b="1">
                <a:solidFill>
                  <a:srgbClr val="04BEF5"/>
                </a:solidFill>
                <a:latin typeface="Times New Roman" panose="02020603050405020304" pitchFamily="1"/>
              </a:rPr>
              <a:t> cons 13000 habitants (28 GWh/an)</a:t>
            </a:r>
          </a:p>
          <a:p>
            <a:r>
              <a:rPr lang="fr-FR" sz="1200" b="1">
                <a:solidFill>
                  <a:srgbClr val="04BEF5"/>
                </a:solidFill>
                <a:latin typeface="Times New Roman" panose="02020603050405020304" pitchFamily="1"/>
              </a:rPr>
              <a:t>          (72 % de la com de com)   </a:t>
            </a:r>
            <a:endParaRPr lang="fr-FR" sz="1200"/>
          </a:p>
        </p:txBody>
      </p:sp>
      <p:sp>
        <p:nvSpPr>
          <p:cNvPr id="18" name="ZoneTexte 17">
            <a:extLst>
              <a:ext uri="{FF2B5EF4-FFF2-40B4-BE49-F238E27FC236}">
                <a16:creationId xmlns:a16="http://schemas.microsoft.com/office/drawing/2014/main" id="{7FA92CA8-EC29-0464-77BE-78C532B04690}"/>
              </a:ext>
            </a:extLst>
          </p:cNvPr>
          <p:cNvSpPr txBox="1"/>
          <p:nvPr>
            <p:custDataLst>
              <p:tags r:id="rId9"/>
            </p:custDataLst>
          </p:nvPr>
        </p:nvSpPr>
        <p:spPr>
          <a:xfrm>
            <a:off x="6908145" y="1781208"/>
            <a:ext cx="1311622" cy="307777"/>
          </a:xfrm>
          <a:prstGeom prst="rect">
            <a:avLst/>
          </a:prstGeom>
          <a:noFill/>
        </p:spPr>
        <p:txBody>
          <a:bodyPr wrap="square">
            <a:spAutoFit/>
          </a:bodyPr>
          <a:lstStyle/>
          <a:p>
            <a:r>
              <a:rPr lang="fr-FR" sz="1400" b="1">
                <a:solidFill>
                  <a:srgbClr val="04BEF5"/>
                </a:solidFill>
                <a:latin typeface="Times New Roman" panose="02020603050405020304" pitchFamily="1"/>
              </a:rPr>
              <a:t>30 Millions €</a:t>
            </a:r>
            <a:endParaRPr lang="fr-FR" sz="1400"/>
          </a:p>
        </p:txBody>
      </p:sp>
      <p:pic>
        <p:nvPicPr>
          <p:cNvPr id="3" name="Picture 2" descr="ENGIE Green France - YouTube">
            <a:extLst>
              <a:ext uri="{FF2B5EF4-FFF2-40B4-BE49-F238E27FC236}">
                <a16:creationId xmlns:a16="http://schemas.microsoft.com/office/drawing/2014/main" id="{8379B704-D9DC-4E27-4BB2-19696529F28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444" t="22826" r="11499" b="33989"/>
          <a:stretch/>
        </p:blipFill>
        <p:spPr bwMode="auto">
          <a:xfrm>
            <a:off x="9829475" y="297488"/>
            <a:ext cx="969143" cy="51004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9737B52E-ABB7-F7E1-3E1D-A6E7AB52D6D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9875" y="227282"/>
            <a:ext cx="1206593" cy="725847"/>
          </a:xfrm>
          <a:prstGeom prst="rect">
            <a:avLst/>
          </a:prstGeom>
        </p:spPr>
      </p:pic>
      <p:pic>
        <p:nvPicPr>
          <p:cNvPr id="10" name="Picture 2" descr="Offres d'emplois chez Groupe CAT | TL Hub jobs">
            <a:extLst>
              <a:ext uri="{FF2B5EF4-FFF2-40B4-BE49-F238E27FC236}">
                <a16:creationId xmlns:a16="http://schemas.microsoft.com/office/drawing/2014/main" id="{72C402D9-F118-0CD9-3D7A-BAD91E86043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8383" y="2420708"/>
            <a:ext cx="1265361" cy="116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999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1C896626-4B07-A13A-254F-C4BC283CF97D}"/>
              </a:ext>
            </a:extLst>
          </p:cNvPr>
          <p:cNvSpPr>
            <a:spLocks noGrp="1"/>
          </p:cNvSpPr>
          <p:nvPr>
            <p:ph type="sldNum" sz="quarter" idx="4"/>
            <p:custDataLst>
              <p:tags r:id="rId1"/>
            </p:custDataLst>
          </p:nvPr>
        </p:nvSpPr>
        <p:spPr/>
        <p:txBody>
          <a:bodyPr/>
          <a:lstStyle/>
          <a:p>
            <a:fld id="{BC367B2E-B9DF-44EB-A21A-64C9723206C9}" type="slidenum">
              <a:rPr lang="fr-FR" noProof="0" smtClean="0"/>
              <a:pPr/>
              <a:t>25</a:t>
            </a:fld>
            <a:endParaRPr lang="fr-FR" noProof="0"/>
          </a:p>
        </p:txBody>
      </p:sp>
      <p:pic>
        <p:nvPicPr>
          <p:cNvPr id="10" name="Image 9" descr="Une image contenant plein air, ciel, nuage, route&#10;&#10;Description générée automatiquement">
            <a:extLst>
              <a:ext uri="{FF2B5EF4-FFF2-40B4-BE49-F238E27FC236}">
                <a16:creationId xmlns:a16="http://schemas.microsoft.com/office/drawing/2014/main" id="{9D28C256-3BCD-B7F7-FBC8-9340458BC6E5}"/>
              </a:ext>
            </a:extLst>
          </p:cNvPr>
          <p:cNvPicPr>
            <a:picLocks noChangeAspect="1"/>
          </p:cNvPicPr>
          <p:nvPr>
            <p:custDataLst>
              <p:tags r:id="rId2"/>
            </p:custDataLst>
          </p:nvPr>
        </p:nvPicPr>
        <p:blipFill>
          <a:blip r:embed="rId10" cstate="email">
            <a:extLst>
              <a:ext uri="{28A0092B-C50C-407E-A947-70E740481C1C}">
                <a14:useLocalDpi xmlns:a14="http://schemas.microsoft.com/office/drawing/2010/main"/>
              </a:ext>
            </a:extLst>
          </a:blip>
          <a:stretch>
            <a:fillRect/>
          </a:stretch>
        </p:blipFill>
        <p:spPr>
          <a:xfrm>
            <a:off x="498165" y="1210383"/>
            <a:ext cx="10871944" cy="5477758"/>
          </a:xfrm>
          <a:prstGeom prst="rect">
            <a:avLst/>
          </a:prstGeom>
        </p:spPr>
      </p:pic>
      <p:sp>
        <p:nvSpPr>
          <p:cNvPr id="8" name="Titre 6">
            <a:extLst>
              <a:ext uri="{FF2B5EF4-FFF2-40B4-BE49-F238E27FC236}">
                <a16:creationId xmlns:a16="http://schemas.microsoft.com/office/drawing/2014/main" id="{779B06CD-8E74-5CA4-4FA3-877AD6DF2BBA}"/>
              </a:ext>
            </a:extLst>
          </p:cNvPr>
          <p:cNvSpPr>
            <a:spLocks noGrp="1"/>
          </p:cNvSpPr>
          <p:nvPr>
            <p:ph type="title"/>
            <p:custDataLst>
              <p:tags r:id="rId3"/>
            </p:custDataLst>
          </p:nvPr>
        </p:nvSpPr>
        <p:spPr>
          <a:xfrm>
            <a:off x="266762" y="265293"/>
            <a:ext cx="11334750" cy="457818"/>
          </a:xfrm>
        </p:spPr>
        <p:txBody>
          <a:bodyPr/>
          <a:lstStyle/>
          <a:p>
            <a:r>
              <a:rPr lang="fr-FR"/>
              <a:t>CAT – Choisy la Victoire - Avrigny</a:t>
            </a:r>
          </a:p>
        </p:txBody>
      </p:sp>
      <p:sp>
        <p:nvSpPr>
          <p:cNvPr id="13" name="ZoneTexte 12">
            <a:extLst>
              <a:ext uri="{FF2B5EF4-FFF2-40B4-BE49-F238E27FC236}">
                <a16:creationId xmlns:a16="http://schemas.microsoft.com/office/drawing/2014/main" id="{4B63C180-805B-2268-081C-74F07BB97A03}"/>
              </a:ext>
            </a:extLst>
          </p:cNvPr>
          <p:cNvSpPr txBox="1"/>
          <p:nvPr>
            <p:custDataLst>
              <p:tags r:id="rId4"/>
            </p:custDataLst>
          </p:nvPr>
        </p:nvSpPr>
        <p:spPr>
          <a:xfrm>
            <a:off x="374916" y="723111"/>
            <a:ext cx="11597447" cy="369332"/>
          </a:xfrm>
          <a:prstGeom prst="rect">
            <a:avLst/>
          </a:prstGeom>
          <a:noFill/>
        </p:spPr>
        <p:txBody>
          <a:bodyPr wrap="square">
            <a:spAutoFit/>
          </a:bodyPr>
          <a:lstStyle/>
          <a:p>
            <a:r>
              <a:rPr lang="fr-FR" b="1">
                <a:solidFill>
                  <a:srgbClr val="04BEF5"/>
                </a:solidFill>
              </a:rPr>
              <a:t>Maintien de l’activité de CAT  sur le site : </a:t>
            </a:r>
            <a:r>
              <a:rPr lang="fr-FR" b="1"/>
              <a:t>Un peu plus de 2 ans de chantier au total</a:t>
            </a:r>
          </a:p>
        </p:txBody>
      </p:sp>
      <p:sp>
        <p:nvSpPr>
          <p:cNvPr id="2" name="Titel 9">
            <a:extLst>
              <a:ext uri="{FF2B5EF4-FFF2-40B4-BE49-F238E27FC236}">
                <a16:creationId xmlns:a16="http://schemas.microsoft.com/office/drawing/2014/main" id="{C273AAD2-0030-ED1F-6979-EBBE28435AB7}"/>
              </a:ext>
            </a:extLst>
          </p:cNvPr>
          <p:cNvSpPr txBox="1">
            <a:spLocks/>
          </p:cNvSpPr>
          <p:nvPr>
            <p:custDataLst>
              <p:tags r:id="rId5"/>
            </p:custDataLst>
          </p:nvPr>
        </p:nvSpPr>
        <p:spPr>
          <a:xfrm>
            <a:off x="498165" y="1158033"/>
            <a:ext cx="10871944" cy="1845923"/>
          </a:xfrm>
          <a:prstGeom prst="rect">
            <a:avLst/>
          </a:prstGeom>
          <a:solidFill>
            <a:srgbClr val="4C5356">
              <a:alpha val="80000"/>
            </a:srgbClr>
          </a:solidFill>
        </p:spPr>
        <p:txBody>
          <a:bodyPr vert="horz" lIns="406800" tIns="259200" rIns="0" bIns="0" rtlCol="0" anchor="t">
            <a:noAutofit/>
          </a:bodyPr>
          <a:lstStyle>
            <a:lvl1pPr algn="l" defTabSz="685783" rtl="0" eaLnBrk="1" latinLnBrk="0" hangingPunct="1">
              <a:lnSpc>
                <a:spcPct val="120000"/>
              </a:lnSpc>
              <a:spcBef>
                <a:spcPct val="0"/>
              </a:spcBef>
              <a:buNone/>
              <a:defRPr sz="1950" b="1" kern="1200">
                <a:solidFill>
                  <a:schemeClr val="bg1"/>
                </a:solidFill>
                <a:latin typeface="+mj-lt"/>
                <a:ea typeface="+mj-ea"/>
                <a:cs typeface="+mj-cs"/>
              </a:defRPr>
            </a:lvl1pPr>
          </a:lstStyle>
          <a:p>
            <a:pPr marL="0" marR="0" lvl="0" indent="0" algn="l" defTabSz="685783" rtl="0" eaLnBrk="1" fontAlgn="auto" latinLnBrk="0" hangingPunct="1">
              <a:lnSpc>
                <a:spcPct val="120000"/>
              </a:lnSpc>
              <a:spcBef>
                <a:spcPct val="0"/>
              </a:spcBef>
              <a:spcAft>
                <a:spcPts val="0"/>
              </a:spcAft>
              <a:buClrTx/>
              <a:buSzTx/>
              <a:buFontTx/>
              <a:buNone/>
              <a:tabLst/>
              <a:defRPr/>
            </a:pPr>
            <a:r>
              <a:rPr kumimoji="0" lang="fr-FR" sz="1600" b="1" i="0" u="none" strike="noStrike" kern="1200" cap="none" spc="0" normalizeH="0" baseline="0" noProof="0">
                <a:ln>
                  <a:noFill/>
                </a:ln>
                <a:effectLst/>
                <a:uLnTx/>
                <a:uFillTx/>
                <a:latin typeface="+mn-lt"/>
                <a:ea typeface="+mj-ea"/>
                <a:cs typeface="+mj-cs"/>
              </a:rPr>
              <a:t>	</a:t>
            </a:r>
          </a:p>
          <a:p>
            <a:pPr marL="0" marR="0" lvl="0" indent="0" algn="l" defTabSz="685783" rtl="0" eaLnBrk="1" fontAlgn="auto" latinLnBrk="0" hangingPunct="1">
              <a:lnSpc>
                <a:spcPct val="120000"/>
              </a:lnSpc>
              <a:spcBef>
                <a:spcPct val="0"/>
              </a:spcBef>
              <a:spcAft>
                <a:spcPts val="0"/>
              </a:spcAft>
              <a:buClrTx/>
              <a:buSzTx/>
              <a:buFontTx/>
              <a:buNone/>
              <a:tabLst/>
              <a:defRPr/>
            </a:pPr>
            <a:endParaRPr kumimoji="0" lang="fr-FR" sz="1600" b="1" i="0" u="none" strike="noStrike" kern="1200" cap="none" spc="0" normalizeH="0" baseline="0" noProof="0">
              <a:ln>
                <a:noFill/>
              </a:ln>
              <a:effectLst/>
              <a:uLnTx/>
              <a:uFillTx/>
              <a:latin typeface="+mn-lt"/>
              <a:ea typeface="+mj-ea"/>
              <a:cs typeface="+mj-cs"/>
            </a:endParaRPr>
          </a:p>
          <a:p>
            <a:pPr marL="0" marR="0" lvl="0" indent="0" algn="l" defTabSz="685783" rtl="0" eaLnBrk="1" fontAlgn="auto" latinLnBrk="0" hangingPunct="1">
              <a:lnSpc>
                <a:spcPct val="120000"/>
              </a:lnSpc>
              <a:spcBef>
                <a:spcPct val="0"/>
              </a:spcBef>
              <a:spcAft>
                <a:spcPts val="0"/>
              </a:spcAft>
              <a:buClrTx/>
              <a:buSzTx/>
              <a:buFontTx/>
              <a:buNone/>
              <a:tabLst/>
              <a:defRPr/>
            </a:pPr>
            <a:endParaRPr kumimoji="0" lang="fr-FR" sz="1600" b="1" i="0" u="none" strike="noStrike" kern="1200" cap="none" spc="0" normalizeH="0" baseline="0" noProof="0">
              <a:ln>
                <a:noFill/>
              </a:ln>
              <a:effectLst/>
              <a:uLnTx/>
              <a:uFillTx/>
              <a:latin typeface="+mn-lt"/>
              <a:ea typeface="+mj-ea"/>
              <a:cs typeface="+mj-cs"/>
            </a:endParaRPr>
          </a:p>
        </p:txBody>
      </p:sp>
      <p:sp>
        <p:nvSpPr>
          <p:cNvPr id="16" name="ZoneTexte 15">
            <a:extLst>
              <a:ext uri="{FF2B5EF4-FFF2-40B4-BE49-F238E27FC236}">
                <a16:creationId xmlns:a16="http://schemas.microsoft.com/office/drawing/2014/main" id="{58E63006-CB19-8A2E-F71C-8EDF55FB9D6F}"/>
              </a:ext>
            </a:extLst>
          </p:cNvPr>
          <p:cNvSpPr txBox="1"/>
          <p:nvPr>
            <p:custDataLst>
              <p:tags r:id="rId6"/>
            </p:custDataLst>
          </p:nvPr>
        </p:nvSpPr>
        <p:spPr>
          <a:xfrm>
            <a:off x="4315155" y="1411023"/>
            <a:ext cx="7201232" cy="1477328"/>
          </a:xfrm>
          <a:prstGeom prst="rect">
            <a:avLst/>
          </a:prstGeom>
          <a:noFill/>
        </p:spPr>
        <p:txBody>
          <a:bodyPr wrap="square">
            <a:spAutoFit/>
          </a:bodyPr>
          <a:lstStyle/>
          <a:p>
            <a:r>
              <a:rPr lang="fr-FR" dirty="0">
                <a:solidFill>
                  <a:schemeClr val="bg1"/>
                </a:solidFill>
              </a:rPr>
              <a:t>Mai 2020 : Démarrage des travaux.</a:t>
            </a:r>
          </a:p>
          <a:p>
            <a:endParaRPr lang="fr-FR" dirty="0">
              <a:solidFill>
                <a:schemeClr val="bg1"/>
              </a:solidFill>
            </a:endParaRPr>
          </a:p>
          <a:p>
            <a:r>
              <a:rPr lang="fr-FR" dirty="0">
                <a:solidFill>
                  <a:schemeClr val="bg1"/>
                </a:solidFill>
              </a:rPr>
              <a:t>Janvier 2022 : Raccordement au réseau de la SICAE OISE et MSI.</a:t>
            </a:r>
          </a:p>
          <a:p>
            <a:endParaRPr lang="fr-FR" dirty="0">
              <a:solidFill>
                <a:schemeClr val="bg1"/>
              </a:solidFill>
            </a:endParaRPr>
          </a:p>
          <a:p>
            <a:r>
              <a:rPr lang="fr-FR" dirty="0">
                <a:solidFill>
                  <a:schemeClr val="bg1"/>
                </a:solidFill>
              </a:rPr>
              <a:t>Avril 2022 : Fin du chantier, remise en état du site.</a:t>
            </a:r>
          </a:p>
        </p:txBody>
      </p:sp>
      <p:sp>
        <p:nvSpPr>
          <p:cNvPr id="11" name="ZoneTexte 10">
            <a:extLst>
              <a:ext uri="{FF2B5EF4-FFF2-40B4-BE49-F238E27FC236}">
                <a16:creationId xmlns:a16="http://schemas.microsoft.com/office/drawing/2014/main" id="{F52CB557-C403-0A28-7A92-11B2B381FF84}"/>
              </a:ext>
            </a:extLst>
          </p:cNvPr>
          <p:cNvSpPr txBox="1"/>
          <p:nvPr>
            <p:custDataLst>
              <p:tags r:id="rId7"/>
            </p:custDataLst>
          </p:nvPr>
        </p:nvSpPr>
        <p:spPr>
          <a:xfrm>
            <a:off x="821891" y="1594527"/>
            <a:ext cx="3077128" cy="1200329"/>
          </a:xfrm>
          <a:prstGeom prst="rect">
            <a:avLst/>
          </a:prstGeom>
          <a:noFill/>
        </p:spPr>
        <p:txBody>
          <a:bodyPr wrap="square">
            <a:spAutoFit/>
          </a:bodyPr>
          <a:lstStyle/>
          <a:p>
            <a:r>
              <a:rPr lang="fr-FR" dirty="0">
                <a:solidFill>
                  <a:schemeClr val="bg1"/>
                </a:solidFill>
              </a:rPr>
              <a:t>2016 : Partenariat avec CAT </a:t>
            </a:r>
          </a:p>
          <a:p>
            <a:endParaRPr lang="fr-FR" dirty="0">
              <a:solidFill>
                <a:schemeClr val="bg1"/>
              </a:solidFill>
            </a:endParaRPr>
          </a:p>
          <a:p>
            <a:r>
              <a:rPr lang="fr-FR" dirty="0">
                <a:solidFill>
                  <a:schemeClr val="bg1"/>
                </a:solidFill>
              </a:rPr>
              <a:t>2017 : Lauréat CRE</a:t>
            </a:r>
          </a:p>
          <a:p>
            <a:endParaRPr lang="fr-FR" dirty="0">
              <a:solidFill>
                <a:schemeClr val="bg1"/>
              </a:solidFill>
            </a:endParaRPr>
          </a:p>
        </p:txBody>
      </p:sp>
      <p:pic>
        <p:nvPicPr>
          <p:cNvPr id="3" name="Picture 2" descr="ENGIE Green France - YouTube">
            <a:extLst>
              <a:ext uri="{FF2B5EF4-FFF2-40B4-BE49-F238E27FC236}">
                <a16:creationId xmlns:a16="http://schemas.microsoft.com/office/drawing/2014/main" id="{A5AA592C-7A0E-A2C5-5FAD-0DFC4A20215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444" t="22826" r="11499" b="33989"/>
          <a:stretch/>
        </p:blipFill>
        <p:spPr bwMode="auto">
          <a:xfrm>
            <a:off x="9829475" y="297488"/>
            <a:ext cx="969143" cy="51004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E9B2EF80-C6E9-B5FF-82AA-1C5DC36FB43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29875" y="227282"/>
            <a:ext cx="1206593" cy="725847"/>
          </a:xfrm>
          <a:prstGeom prst="rect">
            <a:avLst/>
          </a:prstGeom>
        </p:spPr>
      </p:pic>
    </p:spTree>
    <p:extLst>
      <p:ext uri="{BB962C8B-B14F-4D97-AF65-F5344CB8AC3E}">
        <p14:creationId xmlns:p14="http://schemas.microsoft.com/office/powerpoint/2010/main" val="3791295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1C896626-4B07-A13A-254F-C4BC283CF97D}"/>
              </a:ext>
            </a:extLst>
          </p:cNvPr>
          <p:cNvSpPr>
            <a:spLocks noGrp="1"/>
          </p:cNvSpPr>
          <p:nvPr>
            <p:ph type="sldNum" sz="quarter" idx="4"/>
            <p:custDataLst>
              <p:tags r:id="rId1"/>
            </p:custDataLst>
          </p:nvPr>
        </p:nvSpPr>
        <p:spPr/>
        <p:txBody>
          <a:bodyPr/>
          <a:lstStyle/>
          <a:p>
            <a:fld id="{BC367B2E-B9DF-44EB-A21A-64C9723206C9}" type="slidenum">
              <a:rPr lang="fr-FR" noProof="0" smtClean="0"/>
              <a:pPr/>
              <a:t>26</a:t>
            </a:fld>
            <a:endParaRPr lang="fr-FR" noProof="0"/>
          </a:p>
        </p:txBody>
      </p:sp>
      <p:sp>
        <p:nvSpPr>
          <p:cNvPr id="7" name="Titre 6">
            <a:extLst>
              <a:ext uri="{FF2B5EF4-FFF2-40B4-BE49-F238E27FC236}">
                <a16:creationId xmlns:a16="http://schemas.microsoft.com/office/drawing/2014/main" id="{1B335090-2282-10E6-A23A-FF2A49DEE614}"/>
              </a:ext>
            </a:extLst>
          </p:cNvPr>
          <p:cNvSpPr>
            <a:spLocks noGrp="1"/>
          </p:cNvSpPr>
          <p:nvPr>
            <p:ph type="title"/>
            <p:custDataLst>
              <p:tags r:id="rId2"/>
            </p:custDataLst>
          </p:nvPr>
        </p:nvSpPr>
        <p:spPr/>
        <p:txBody>
          <a:bodyPr/>
          <a:lstStyle/>
          <a:p>
            <a:r>
              <a:rPr lang="fr-FR"/>
              <a:t>CAT - AVRIGNY</a:t>
            </a:r>
          </a:p>
        </p:txBody>
      </p:sp>
      <p:pic>
        <p:nvPicPr>
          <p:cNvPr id="11" name="Image 10">
            <a:extLst>
              <a:ext uri="{FF2B5EF4-FFF2-40B4-BE49-F238E27FC236}">
                <a16:creationId xmlns:a16="http://schemas.microsoft.com/office/drawing/2014/main" id="{6C11D315-6DAC-B6FC-FEFE-283EE431DE4D}"/>
              </a:ext>
            </a:extLst>
          </p:cNvPr>
          <p:cNvPicPr>
            <a:picLocks noChangeAspect="1"/>
          </p:cNvPicPr>
          <p:nvPr>
            <p:custDataLst>
              <p:tags r:id="rId3"/>
            </p:custDataLst>
          </p:nvPr>
        </p:nvPicPr>
        <p:blipFill rotWithShape="1">
          <a:blip r:embed="rId10" cstate="email">
            <a:extLst>
              <a:ext uri="{28A0092B-C50C-407E-A947-70E740481C1C}">
                <a14:useLocalDpi xmlns:a14="http://schemas.microsoft.com/office/drawing/2010/main"/>
              </a:ext>
            </a:extLst>
          </a:blip>
          <a:srcRect/>
          <a:stretch/>
        </p:blipFill>
        <p:spPr>
          <a:xfrm>
            <a:off x="1930059" y="1204993"/>
            <a:ext cx="7233606" cy="1577302"/>
          </a:xfrm>
          <a:prstGeom prst="rect">
            <a:avLst/>
          </a:prstGeom>
        </p:spPr>
      </p:pic>
      <p:sp>
        <p:nvSpPr>
          <p:cNvPr id="15" name="ZoneTexte 14">
            <a:extLst>
              <a:ext uri="{FF2B5EF4-FFF2-40B4-BE49-F238E27FC236}">
                <a16:creationId xmlns:a16="http://schemas.microsoft.com/office/drawing/2014/main" id="{6048FAB6-8AC3-B3B3-E05B-88C69DDC2F86}"/>
              </a:ext>
            </a:extLst>
          </p:cNvPr>
          <p:cNvSpPr txBox="1"/>
          <p:nvPr>
            <p:custDataLst>
              <p:tags r:id="rId4"/>
            </p:custDataLst>
          </p:nvPr>
        </p:nvSpPr>
        <p:spPr>
          <a:xfrm>
            <a:off x="3056088" y="157084"/>
            <a:ext cx="8869150" cy="646331"/>
          </a:xfrm>
          <a:prstGeom prst="rect">
            <a:avLst/>
          </a:prstGeom>
          <a:noFill/>
        </p:spPr>
        <p:txBody>
          <a:bodyPr wrap="square" rtlCol="0">
            <a:spAutoFit/>
          </a:bodyPr>
          <a:lstStyle/>
          <a:p>
            <a:pPr algn="l"/>
            <a:r>
              <a:rPr lang="fr-FR" b="1">
                <a:solidFill>
                  <a:srgbClr val="04BEF5"/>
                </a:solidFill>
                <a:latin typeface="Times New Roman" panose="02020603050405020304" pitchFamily="1"/>
              </a:rPr>
              <a:t>Oise, Hauts-de-France </a:t>
            </a:r>
          </a:p>
          <a:p>
            <a:pPr algn="l"/>
            <a:r>
              <a:rPr lang="fr-FR" b="1"/>
              <a:t>Et si 2 km de parking devenaient une centrale de production d’énergie verte ? </a:t>
            </a:r>
          </a:p>
        </p:txBody>
      </p:sp>
      <p:pic>
        <p:nvPicPr>
          <p:cNvPr id="2" name="Image 1" descr="Une image contenant bâtiment, sol, stationnement, plein air&#10;&#10;Description générée automatiquement">
            <a:extLst>
              <a:ext uri="{FF2B5EF4-FFF2-40B4-BE49-F238E27FC236}">
                <a16:creationId xmlns:a16="http://schemas.microsoft.com/office/drawing/2014/main" id="{95A607A6-67C8-993E-1EE5-96758CA73D1A}"/>
              </a:ext>
            </a:extLst>
          </p:cNvPr>
          <p:cNvPicPr>
            <a:picLocks noChangeAspect="1"/>
          </p:cNvPicPr>
          <p:nvPr>
            <p:custDataLst>
              <p:tags r:id="rId5"/>
            </p:custDataLst>
          </p:nvPr>
        </p:nvPicPr>
        <p:blipFill>
          <a:blip r:embed="rId11" cstate="email">
            <a:extLst>
              <a:ext uri="{28A0092B-C50C-407E-A947-70E740481C1C}">
                <a14:useLocalDpi xmlns:a14="http://schemas.microsoft.com/office/drawing/2010/main"/>
              </a:ext>
            </a:extLst>
          </a:blip>
          <a:stretch>
            <a:fillRect/>
          </a:stretch>
        </p:blipFill>
        <p:spPr>
          <a:xfrm>
            <a:off x="91734" y="2933644"/>
            <a:ext cx="7529449" cy="2479599"/>
          </a:xfrm>
          <a:prstGeom prst="rect">
            <a:avLst/>
          </a:prstGeom>
        </p:spPr>
      </p:pic>
      <p:sp>
        <p:nvSpPr>
          <p:cNvPr id="4" name="ZoneTexte 3">
            <a:extLst>
              <a:ext uri="{FF2B5EF4-FFF2-40B4-BE49-F238E27FC236}">
                <a16:creationId xmlns:a16="http://schemas.microsoft.com/office/drawing/2014/main" id="{50AF1925-098C-B271-C78B-17EDA517D44C}"/>
              </a:ext>
            </a:extLst>
          </p:cNvPr>
          <p:cNvSpPr txBox="1"/>
          <p:nvPr>
            <p:custDataLst>
              <p:tags r:id="rId6"/>
            </p:custDataLst>
          </p:nvPr>
        </p:nvSpPr>
        <p:spPr>
          <a:xfrm>
            <a:off x="1308966" y="5474257"/>
            <a:ext cx="3494243" cy="400110"/>
          </a:xfrm>
          <a:prstGeom prst="rect">
            <a:avLst/>
          </a:prstGeom>
          <a:noFill/>
        </p:spPr>
        <p:txBody>
          <a:bodyPr wrap="square">
            <a:spAutoFit/>
          </a:bodyPr>
          <a:lstStyle/>
          <a:p>
            <a:r>
              <a:rPr lang="fr-FR" sz="2000" b="1" dirty="0">
                <a:solidFill>
                  <a:srgbClr val="04BEF5"/>
                </a:solidFill>
                <a:latin typeface="Times New Roman" panose="02020603050405020304" pitchFamily="1"/>
              </a:rPr>
              <a:t>11 000 Véhicules protégés</a:t>
            </a:r>
          </a:p>
        </p:txBody>
      </p:sp>
      <p:sp>
        <p:nvSpPr>
          <p:cNvPr id="9" name="ZoneTexte 8">
            <a:extLst>
              <a:ext uri="{FF2B5EF4-FFF2-40B4-BE49-F238E27FC236}">
                <a16:creationId xmlns:a16="http://schemas.microsoft.com/office/drawing/2014/main" id="{09EDA1EF-EA7B-9BA5-CCED-57520F7A2EDD}"/>
              </a:ext>
            </a:extLst>
          </p:cNvPr>
          <p:cNvSpPr txBox="1"/>
          <p:nvPr>
            <p:custDataLst>
              <p:tags r:id="rId7"/>
            </p:custDataLst>
          </p:nvPr>
        </p:nvSpPr>
        <p:spPr>
          <a:xfrm>
            <a:off x="1308966" y="5935381"/>
            <a:ext cx="3333135" cy="400110"/>
          </a:xfrm>
          <a:prstGeom prst="rect">
            <a:avLst/>
          </a:prstGeom>
          <a:noFill/>
        </p:spPr>
        <p:txBody>
          <a:bodyPr wrap="square">
            <a:spAutoFit/>
          </a:bodyPr>
          <a:lstStyle/>
          <a:p>
            <a:r>
              <a:rPr lang="fr-FR" sz="2000" b="1" dirty="0">
                <a:solidFill>
                  <a:srgbClr val="04BEF5"/>
                </a:solidFill>
                <a:latin typeface="Times New Roman" panose="02020603050405020304" pitchFamily="1"/>
              </a:rPr>
              <a:t>30 ans d’exploitation </a:t>
            </a:r>
          </a:p>
        </p:txBody>
      </p:sp>
      <p:pic>
        <p:nvPicPr>
          <p:cNvPr id="3" name="Picture 2" descr="ENGIE Green France - YouTube">
            <a:extLst>
              <a:ext uri="{FF2B5EF4-FFF2-40B4-BE49-F238E27FC236}">
                <a16:creationId xmlns:a16="http://schemas.microsoft.com/office/drawing/2014/main" id="{04A032CE-C6CC-F1E0-F395-054B80DD0DC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444" t="22826" r="11499" b="33989"/>
          <a:stretch/>
        </p:blipFill>
        <p:spPr bwMode="auto">
          <a:xfrm>
            <a:off x="10929875" y="1080786"/>
            <a:ext cx="969143" cy="51004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292C83B4-EC8D-DAED-7602-EE45657894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9875" y="227282"/>
            <a:ext cx="1206593" cy="725847"/>
          </a:xfrm>
          <a:prstGeom prst="rect">
            <a:avLst/>
          </a:prstGeom>
        </p:spPr>
      </p:pic>
      <p:pic>
        <p:nvPicPr>
          <p:cNvPr id="6" name="Image 5" descr="Une image contenant plein air, herbe, piste, plante&#10;&#10;Description générée automatiquement">
            <a:extLst>
              <a:ext uri="{FF2B5EF4-FFF2-40B4-BE49-F238E27FC236}">
                <a16:creationId xmlns:a16="http://schemas.microsoft.com/office/drawing/2014/main" id="{8D84E2AD-36E2-F73B-B1FA-73DFF3F62A96}"/>
              </a:ext>
            </a:extLst>
          </p:cNvPr>
          <p:cNvPicPr>
            <a:picLocks noChangeAspect="1"/>
          </p:cNvPicPr>
          <p:nvPr>
            <p:custDataLst>
              <p:tags r:id="rId8"/>
            </p:custDataLst>
          </p:nvPr>
        </p:nvPicPr>
        <p:blipFill>
          <a:blip r:embed="rId14" cstate="email">
            <a:extLst>
              <a:ext uri="{28A0092B-C50C-407E-A947-70E740481C1C}">
                <a14:useLocalDpi xmlns:a14="http://schemas.microsoft.com/office/drawing/2010/main"/>
              </a:ext>
            </a:extLst>
          </a:blip>
          <a:stretch>
            <a:fillRect/>
          </a:stretch>
        </p:blipFill>
        <p:spPr>
          <a:xfrm>
            <a:off x="7772401" y="2350943"/>
            <a:ext cx="4364067" cy="3523424"/>
          </a:xfrm>
          <a:prstGeom prst="rect">
            <a:avLst/>
          </a:prstGeom>
        </p:spPr>
      </p:pic>
    </p:spTree>
    <p:extLst>
      <p:ext uri="{BB962C8B-B14F-4D97-AF65-F5344CB8AC3E}">
        <p14:creationId xmlns:p14="http://schemas.microsoft.com/office/powerpoint/2010/main" val="3536759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5A0CF8E-4387-7CC1-F897-0BD729ACB4A2}"/>
              </a:ext>
            </a:extLst>
          </p:cNvPr>
          <p:cNvPicPr/>
          <p:nvPr>
            <p:custDataLst>
              <p:tags r:id="rId1"/>
            </p:custDataLst>
          </p:nvPr>
        </p:nvPicPr>
        <p:blipFill>
          <a:blip r:embed="rId10" cstate="email">
            <a:extLst>
              <a:ext uri="{28A0092B-C50C-407E-A947-70E740481C1C}">
                <a14:useLocalDpi xmlns:a14="http://schemas.microsoft.com/office/drawing/2010/main"/>
              </a:ext>
            </a:extLst>
          </a:blip>
          <a:stretch>
            <a:fillRect/>
          </a:stretch>
        </p:blipFill>
        <p:spPr>
          <a:xfrm>
            <a:off x="101629" y="1248705"/>
            <a:ext cx="11870735" cy="5364209"/>
          </a:xfrm>
          <a:prstGeom prst="rect">
            <a:avLst/>
          </a:prstGeom>
        </p:spPr>
      </p:pic>
      <p:sp>
        <p:nvSpPr>
          <p:cNvPr id="5" name="Espace réservé du numéro de diapositive 4">
            <a:extLst>
              <a:ext uri="{FF2B5EF4-FFF2-40B4-BE49-F238E27FC236}">
                <a16:creationId xmlns:a16="http://schemas.microsoft.com/office/drawing/2014/main" id="{1D1F6415-1C5E-48B5-D04F-E993098083F6}"/>
              </a:ext>
            </a:extLst>
          </p:cNvPr>
          <p:cNvSpPr>
            <a:spLocks noGrp="1"/>
          </p:cNvSpPr>
          <p:nvPr>
            <p:ph type="sldNum" sz="quarter" idx="4"/>
            <p:custDataLst>
              <p:tags r:id="rId2"/>
            </p:custDataLst>
          </p:nvPr>
        </p:nvSpPr>
        <p:spPr/>
        <p:txBody>
          <a:bodyPr/>
          <a:lstStyle/>
          <a:p>
            <a:fld id="{BC367B2E-B9DF-44EB-A21A-64C9723206C9}" type="slidenum">
              <a:rPr lang="fr-FR" noProof="0" smtClean="0"/>
              <a:pPr/>
              <a:t>27</a:t>
            </a:fld>
            <a:endParaRPr lang="fr-FR" noProof="0"/>
          </a:p>
        </p:txBody>
      </p:sp>
      <p:sp>
        <p:nvSpPr>
          <p:cNvPr id="9" name="Titre 6">
            <a:extLst>
              <a:ext uri="{FF2B5EF4-FFF2-40B4-BE49-F238E27FC236}">
                <a16:creationId xmlns:a16="http://schemas.microsoft.com/office/drawing/2014/main" id="{74344D47-1399-71D8-52FB-74D163354A17}"/>
              </a:ext>
            </a:extLst>
          </p:cNvPr>
          <p:cNvSpPr>
            <a:spLocks noGrp="1"/>
          </p:cNvSpPr>
          <p:nvPr>
            <p:ph type="title"/>
            <p:custDataLst>
              <p:tags r:id="rId3"/>
            </p:custDataLst>
          </p:nvPr>
        </p:nvSpPr>
        <p:spPr>
          <a:xfrm>
            <a:off x="266762" y="265293"/>
            <a:ext cx="8110322" cy="457818"/>
          </a:xfrm>
        </p:spPr>
        <p:txBody>
          <a:bodyPr/>
          <a:lstStyle/>
          <a:p>
            <a:r>
              <a:rPr lang="fr-FR"/>
              <a:t>VGF – VILLERS-COTTÊRETS</a:t>
            </a:r>
          </a:p>
        </p:txBody>
      </p:sp>
      <p:sp>
        <p:nvSpPr>
          <p:cNvPr id="10" name="ZoneTexte 9">
            <a:extLst>
              <a:ext uri="{FF2B5EF4-FFF2-40B4-BE49-F238E27FC236}">
                <a16:creationId xmlns:a16="http://schemas.microsoft.com/office/drawing/2014/main" id="{C8E25039-D091-5A18-AA5B-7D3DEF20BC29}"/>
              </a:ext>
            </a:extLst>
          </p:cNvPr>
          <p:cNvSpPr txBox="1"/>
          <p:nvPr>
            <p:custDataLst>
              <p:tags r:id="rId4"/>
            </p:custDataLst>
          </p:nvPr>
        </p:nvSpPr>
        <p:spPr>
          <a:xfrm>
            <a:off x="1460791" y="1584564"/>
            <a:ext cx="967776" cy="338554"/>
          </a:xfrm>
          <a:prstGeom prst="rect">
            <a:avLst/>
          </a:prstGeom>
          <a:noFill/>
        </p:spPr>
        <p:txBody>
          <a:bodyPr wrap="square">
            <a:spAutoFit/>
          </a:bodyPr>
          <a:lstStyle/>
          <a:p>
            <a:r>
              <a:rPr lang="fr-FR" sz="1600" b="1">
                <a:solidFill>
                  <a:srgbClr val="FFFFFF"/>
                </a:solidFill>
                <a:latin typeface="Times New Roman" panose="02020603050405020304" pitchFamily="1"/>
              </a:rPr>
              <a:t>20 </a:t>
            </a:r>
            <a:r>
              <a:rPr lang="fr-FR" sz="1600" b="1" err="1">
                <a:solidFill>
                  <a:srgbClr val="FFFFFF"/>
                </a:solidFill>
                <a:latin typeface="Times New Roman" panose="02020603050405020304" pitchFamily="1"/>
              </a:rPr>
              <a:t>MWc</a:t>
            </a:r>
            <a:r>
              <a:rPr lang="fr-FR" sz="1600" b="1">
                <a:solidFill>
                  <a:srgbClr val="FFFFFF"/>
                </a:solidFill>
                <a:latin typeface="Times New Roman" panose="02020603050405020304" pitchFamily="1"/>
              </a:rPr>
              <a:t> </a:t>
            </a:r>
            <a:endParaRPr lang="fr-FR" sz="1600"/>
          </a:p>
        </p:txBody>
      </p:sp>
      <p:sp>
        <p:nvSpPr>
          <p:cNvPr id="11" name="ZoneTexte 10">
            <a:extLst>
              <a:ext uri="{FF2B5EF4-FFF2-40B4-BE49-F238E27FC236}">
                <a16:creationId xmlns:a16="http://schemas.microsoft.com/office/drawing/2014/main" id="{8E0BC7F3-0403-3C9E-611F-6DC686FFC6CC}"/>
              </a:ext>
            </a:extLst>
          </p:cNvPr>
          <p:cNvSpPr txBox="1"/>
          <p:nvPr>
            <p:custDataLst>
              <p:tags r:id="rId5"/>
            </p:custDataLst>
          </p:nvPr>
        </p:nvSpPr>
        <p:spPr>
          <a:xfrm>
            <a:off x="5639627" y="1615341"/>
            <a:ext cx="1370772" cy="307777"/>
          </a:xfrm>
          <a:prstGeom prst="rect">
            <a:avLst/>
          </a:prstGeom>
          <a:noFill/>
        </p:spPr>
        <p:txBody>
          <a:bodyPr wrap="square">
            <a:spAutoFit/>
          </a:bodyPr>
          <a:lstStyle/>
          <a:p>
            <a:r>
              <a:rPr lang="fr-FR" sz="1400" b="1">
                <a:solidFill>
                  <a:srgbClr val="04BEF5"/>
                </a:solidFill>
                <a:latin typeface="Times New Roman" panose="02020603050405020304" pitchFamily="1"/>
              </a:rPr>
              <a:t>  15 ha -  20 M€</a:t>
            </a:r>
            <a:endParaRPr lang="fr-FR" sz="1400"/>
          </a:p>
        </p:txBody>
      </p:sp>
      <p:sp>
        <p:nvSpPr>
          <p:cNvPr id="12" name="ZoneTexte 11">
            <a:extLst>
              <a:ext uri="{FF2B5EF4-FFF2-40B4-BE49-F238E27FC236}">
                <a16:creationId xmlns:a16="http://schemas.microsoft.com/office/drawing/2014/main" id="{3AB2A874-034C-613D-495E-FF7F656F3B1E}"/>
              </a:ext>
            </a:extLst>
          </p:cNvPr>
          <p:cNvSpPr txBox="1"/>
          <p:nvPr>
            <p:custDataLst>
              <p:tags r:id="rId6"/>
            </p:custDataLst>
          </p:nvPr>
        </p:nvSpPr>
        <p:spPr>
          <a:xfrm>
            <a:off x="2900517" y="1523008"/>
            <a:ext cx="2576052" cy="461665"/>
          </a:xfrm>
          <a:prstGeom prst="rect">
            <a:avLst/>
          </a:prstGeom>
          <a:noFill/>
        </p:spPr>
        <p:txBody>
          <a:bodyPr wrap="square">
            <a:spAutoFit/>
          </a:bodyPr>
          <a:lstStyle/>
          <a:p>
            <a:r>
              <a:rPr lang="fr-FR" sz="1200" b="1" dirty="0">
                <a:solidFill>
                  <a:srgbClr val="04BEF5"/>
                </a:solidFill>
                <a:latin typeface="Times New Roman" panose="02020603050405020304" pitchFamily="1"/>
              </a:rPr>
              <a:t> cons 8000 habitants (20 GWh/an)</a:t>
            </a:r>
          </a:p>
          <a:p>
            <a:r>
              <a:rPr lang="fr-FR" sz="1200" b="1" dirty="0">
                <a:solidFill>
                  <a:srgbClr val="04BEF5"/>
                </a:solidFill>
                <a:latin typeface="Times New Roman" panose="02020603050405020304" pitchFamily="1"/>
              </a:rPr>
              <a:t>          (95 % de la commune)   </a:t>
            </a:r>
            <a:endParaRPr lang="fr-FR" sz="1200" dirty="0"/>
          </a:p>
        </p:txBody>
      </p:sp>
      <p:sp>
        <p:nvSpPr>
          <p:cNvPr id="13" name="ZoneTexte 12">
            <a:extLst>
              <a:ext uri="{FF2B5EF4-FFF2-40B4-BE49-F238E27FC236}">
                <a16:creationId xmlns:a16="http://schemas.microsoft.com/office/drawing/2014/main" id="{28ED47EB-6A49-8A72-7938-D48A88A089F0}"/>
              </a:ext>
            </a:extLst>
          </p:cNvPr>
          <p:cNvSpPr txBox="1"/>
          <p:nvPr>
            <p:custDataLst>
              <p:tags r:id="rId7"/>
            </p:custDataLst>
          </p:nvPr>
        </p:nvSpPr>
        <p:spPr>
          <a:xfrm>
            <a:off x="219636" y="6247181"/>
            <a:ext cx="8300675" cy="307777"/>
          </a:xfrm>
          <a:prstGeom prst="rect">
            <a:avLst/>
          </a:prstGeom>
          <a:noFill/>
        </p:spPr>
        <p:txBody>
          <a:bodyPr wrap="square">
            <a:spAutoFit/>
          </a:bodyPr>
          <a:lstStyle/>
          <a:p>
            <a:r>
              <a:rPr lang="fr-FR" sz="1400">
                <a:solidFill>
                  <a:schemeClr val="bg1"/>
                </a:solidFill>
              </a:rPr>
              <a:t>Les émissions de CO2eq marginales évitées grâce à l’installation sont estimées à 4600 tonnes par an.</a:t>
            </a:r>
          </a:p>
        </p:txBody>
      </p:sp>
      <p:sp>
        <p:nvSpPr>
          <p:cNvPr id="15" name="ZoneTexte 14">
            <a:extLst>
              <a:ext uri="{FF2B5EF4-FFF2-40B4-BE49-F238E27FC236}">
                <a16:creationId xmlns:a16="http://schemas.microsoft.com/office/drawing/2014/main" id="{EBF637F0-6532-8BD5-C2A6-6B72A442738F}"/>
              </a:ext>
            </a:extLst>
          </p:cNvPr>
          <p:cNvSpPr txBox="1"/>
          <p:nvPr>
            <p:custDataLst>
              <p:tags r:id="rId8"/>
            </p:custDataLst>
          </p:nvPr>
        </p:nvSpPr>
        <p:spPr>
          <a:xfrm>
            <a:off x="266762" y="631773"/>
            <a:ext cx="9822425" cy="369332"/>
          </a:xfrm>
          <a:prstGeom prst="rect">
            <a:avLst/>
          </a:prstGeom>
          <a:noFill/>
        </p:spPr>
        <p:txBody>
          <a:bodyPr wrap="square">
            <a:spAutoFit/>
          </a:bodyPr>
          <a:lstStyle/>
          <a:p>
            <a:r>
              <a:rPr lang="fr-FR" b="1">
                <a:solidFill>
                  <a:srgbClr val="04BEF5"/>
                </a:solidFill>
                <a:latin typeface="Times New Roman" panose="02020603050405020304" pitchFamily="1"/>
              </a:rPr>
              <a:t>Aider un industriel </a:t>
            </a:r>
            <a:r>
              <a:rPr lang="fr-FR" sz="1800" b="1" spc="0">
                <a:latin typeface="Arial" panose="02020603050405020304" pitchFamily="2"/>
              </a:rPr>
              <a:t>à atteindre ses objectifs de neutralité carbone en 2050</a:t>
            </a:r>
            <a:endParaRPr lang="fr-FR"/>
          </a:p>
        </p:txBody>
      </p:sp>
      <p:pic>
        <p:nvPicPr>
          <p:cNvPr id="2" name="Picture 2" descr="ENGIE Green France - YouTube">
            <a:extLst>
              <a:ext uri="{FF2B5EF4-FFF2-40B4-BE49-F238E27FC236}">
                <a16:creationId xmlns:a16="http://schemas.microsoft.com/office/drawing/2014/main" id="{CF0D8F9A-EFDD-8F9E-C75F-395A3DCF655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444" t="22826" r="11499" b="33989"/>
          <a:stretch/>
        </p:blipFill>
        <p:spPr bwMode="auto">
          <a:xfrm>
            <a:off x="9829475" y="297488"/>
            <a:ext cx="969143" cy="51004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CC469E96-2EE5-B957-38F2-26A76F52B4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929875" y="227282"/>
            <a:ext cx="1206593" cy="725847"/>
          </a:xfrm>
          <a:prstGeom prst="rect">
            <a:avLst/>
          </a:prstGeom>
        </p:spPr>
      </p:pic>
      <p:pic>
        <p:nvPicPr>
          <p:cNvPr id="4" name="Picture 4" descr="Volkswagen Group France - Be-U">
            <a:extLst>
              <a:ext uri="{FF2B5EF4-FFF2-40B4-BE49-F238E27FC236}">
                <a16:creationId xmlns:a16="http://schemas.microsoft.com/office/drawing/2014/main" id="{9F0387A4-3FA6-FDAC-E884-7FD5690422F4}"/>
              </a:ext>
            </a:extLst>
          </p:cNvPr>
          <p:cNvPicPr>
            <a:picLocks noChangeAspect="1" noChangeArrowheads="1"/>
          </p:cNvPicPr>
          <p:nvPr/>
        </p:nvPicPr>
        <p:blipFill>
          <a:blip r:embed="rId13">
            <a:biLevel thresh="25000"/>
            <a:extLst>
              <a:ext uri="{28A0092B-C50C-407E-A947-70E740481C1C}">
                <a14:useLocalDpi xmlns:a14="http://schemas.microsoft.com/office/drawing/2010/main" val="0"/>
              </a:ext>
            </a:extLst>
          </a:blip>
          <a:srcRect/>
          <a:stretch>
            <a:fillRect/>
          </a:stretch>
        </p:blipFill>
        <p:spPr bwMode="auto">
          <a:xfrm>
            <a:off x="569128" y="2474128"/>
            <a:ext cx="2147776" cy="459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207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F6480867-F764-4D42-69C3-E8310576E994}"/>
              </a:ext>
            </a:extLst>
          </p:cNvPr>
          <p:cNvSpPr>
            <a:spLocks noGrp="1"/>
          </p:cNvSpPr>
          <p:nvPr>
            <p:ph type="sldNum" sz="quarter" idx="4"/>
            <p:custDataLst>
              <p:tags r:id="rId1"/>
            </p:custDataLst>
          </p:nvPr>
        </p:nvSpPr>
        <p:spPr/>
        <p:txBody>
          <a:bodyPr/>
          <a:lstStyle/>
          <a:p>
            <a:fld id="{BC367B2E-B9DF-44EB-A21A-64C9723206C9}" type="slidenum">
              <a:rPr lang="fr-FR" noProof="0" smtClean="0"/>
              <a:pPr/>
              <a:t>28</a:t>
            </a:fld>
            <a:endParaRPr lang="fr-FR" noProof="0"/>
          </a:p>
        </p:txBody>
      </p:sp>
      <p:sp>
        <p:nvSpPr>
          <p:cNvPr id="10" name="Titre 6">
            <a:extLst>
              <a:ext uri="{FF2B5EF4-FFF2-40B4-BE49-F238E27FC236}">
                <a16:creationId xmlns:a16="http://schemas.microsoft.com/office/drawing/2014/main" id="{E1BB5FA3-33B5-4F0E-21B2-A95E08DE61CB}"/>
              </a:ext>
            </a:extLst>
          </p:cNvPr>
          <p:cNvSpPr>
            <a:spLocks noGrp="1"/>
          </p:cNvSpPr>
          <p:nvPr>
            <p:ph type="title"/>
            <p:custDataLst>
              <p:tags r:id="rId2"/>
            </p:custDataLst>
          </p:nvPr>
        </p:nvSpPr>
        <p:spPr>
          <a:xfrm>
            <a:off x="266762" y="265293"/>
            <a:ext cx="8110322" cy="457818"/>
          </a:xfrm>
        </p:spPr>
        <p:txBody>
          <a:bodyPr/>
          <a:lstStyle/>
          <a:p>
            <a:r>
              <a:rPr lang="fr-FR"/>
              <a:t>VGF – VILLERS-COTTÊRETS</a:t>
            </a:r>
          </a:p>
        </p:txBody>
      </p:sp>
      <p:grpSp>
        <p:nvGrpSpPr>
          <p:cNvPr id="14" name="Groupe 13">
            <a:extLst>
              <a:ext uri="{FF2B5EF4-FFF2-40B4-BE49-F238E27FC236}">
                <a16:creationId xmlns:a16="http://schemas.microsoft.com/office/drawing/2014/main" id="{8B23AAB0-6279-A9BC-55D0-9BFB181A31BA}"/>
              </a:ext>
            </a:extLst>
          </p:cNvPr>
          <p:cNvGrpSpPr/>
          <p:nvPr>
            <p:custDataLst>
              <p:tags r:id="rId3"/>
            </p:custDataLst>
          </p:nvPr>
        </p:nvGrpSpPr>
        <p:grpSpPr>
          <a:xfrm>
            <a:off x="438150" y="953130"/>
            <a:ext cx="10446159" cy="5746738"/>
            <a:chOff x="408431" y="859120"/>
            <a:chExt cx="10664674" cy="5998880"/>
          </a:xfrm>
        </p:grpSpPr>
        <p:pic>
          <p:nvPicPr>
            <p:cNvPr id="8" name="Image 7">
              <a:extLst>
                <a:ext uri="{FF2B5EF4-FFF2-40B4-BE49-F238E27FC236}">
                  <a16:creationId xmlns:a16="http://schemas.microsoft.com/office/drawing/2014/main" id="{24E3E5F0-6BE6-FCE3-5C45-932ECA0E731B}"/>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15000"/>
                      </a14:imgEffect>
                    </a14:imgLayer>
                  </a14:imgProps>
                </a:ext>
                <a:ext uri="{28A0092B-C50C-407E-A947-70E740481C1C}">
                  <a14:useLocalDpi xmlns:a14="http://schemas.microsoft.com/office/drawing/2010/main"/>
                </a:ext>
              </a:extLst>
            </a:blip>
            <a:srcRect/>
            <a:stretch/>
          </p:blipFill>
          <p:spPr>
            <a:xfrm>
              <a:off x="408431" y="859121"/>
              <a:ext cx="10664674" cy="5998879"/>
            </a:xfrm>
            <a:prstGeom prst="rect">
              <a:avLst/>
            </a:prstGeom>
          </p:spPr>
        </p:pic>
        <p:sp>
          <p:nvSpPr>
            <p:cNvPr id="11" name="Titel 9">
              <a:extLst>
                <a:ext uri="{FF2B5EF4-FFF2-40B4-BE49-F238E27FC236}">
                  <a16:creationId xmlns:a16="http://schemas.microsoft.com/office/drawing/2014/main" id="{C9B31168-B499-6D7F-5920-FAF0E81E1D33}"/>
                </a:ext>
              </a:extLst>
            </p:cNvPr>
            <p:cNvSpPr txBox="1">
              <a:spLocks/>
            </p:cNvSpPr>
            <p:nvPr/>
          </p:nvSpPr>
          <p:spPr>
            <a:xfrm>
              <a:off x="408431" y="859120"/>
              <a:ext cx="10664674" cy="2354435"/>
            </a:xfrm>
            <a:prstGeom prst="rect">
              <a:avLst/>
            </a:prstGeom>
            <a:solidFill>
              <a:srgbClr val="4C5356">
                <a:alpha val="80000"/>
              </a:srgbClr>
            </a:solidFill>
          </p:spPr>
          <p:txBody>
            <a:bodyPr vert="horz" lIns="406800" tIns="259200" rIns="0" bIns="0" rtlCol="0" anchor="t">
              <a:noAutofit/>
            </a:bodyPr>
            <a:lstStyle>
              <a:lvl1pPr algn="l" defTabSz="685783" rtl="0" eaLnBrk="1" latinLnBrk="0" hangingPunct="1">
                <a:lnSpc>
                  <a:spcPct val="120000"/>
                </a:lnSpc>
                <a:spcBef>
                  <a:spcPct val="0"/>
                </a:spcBef>
                <a:buNone/>
                <a:defRPr sz="1950" b="1" kern="1200">
                  <a:solidFill>
                    <a:schemeClr val="bg1"/>
                  </a:solidFill>
                  <a:latin typeface="+mj-lt"/>
                  <a:ea typeface="+mj-ea"/>
                  <a:cs typeface="+mj-cs"/>
                </a:defRPr>
              </a:lvl1pPr>
            </a:lstStyle>
            <a:p>
              <a:pPr marL="0" marR="0" lvl="0" indent="0" algn="l" defTabSz="685783" rtl="0" eaLnBrk="1" fontAlgn="auto" latinLnBrk="0" hangingPunct="1">
                <a:lnSpc>
                  <a:spcPct val="120000"/>
                </a:lnSpc>
                <a:spcBef>
                  <a:spcPct val="0"/>
                </a:spcBef>
                <a:spcAft>
                  <a:spcPts val="0"/>
                </a:spcAft>
                <a:buClrTx/>
                <a:buSzTx/>
                <a:buFontTx/>
                <a:buNone/>
                <a:tabLst/>
                <a:defRPr/>
              </a:pPr>
              <a:r>
                <a:rPr kumimoji="0" lang="fr-FR" sz="1800" b="0" i="0" u="none" strike="noStrike" kern="1200" cap="none" spc="0" normalizeH="0" baseline="0" noProof="0" dirty="0">
                  <a:ln>
                    <a:noFill/>
                  </a:ln>
                  <a:solidFill>
                    <a:sysClr val="window" lastClr="FFFFFF"/>
                  </a:solidFill>
                  <a:effectLst/>
                  <a:uLnTx/>
                  <a:uFillTx/>
                  <a:latin typeface="+mn-lt"/>
                  <a:ea typeface="+mj-ea"/>
                  <a:cs typeface="+mj-cs"/>
                </a:rPr>
                <a:t>Juillet 2018 : 	Partenariat  avec VGF   </a:t>
              </a:r>
            </a:p>
            <a:p>
              <a:pPr marL="0" marR="0" lvl="0" indent="0" algn="l" defTabSz="685783" rtl="0" eaLnBrk="1" fontAlgn="auto" latinLnBrk="0" hangingPunct="1">
                <a:lnSpc>
                  <a:spcPct val="120000"/>
                </a:lnSpc>
                <a:spcBef>
                  <a:spcPct val="0"/>
                </a:spcBef>
                <a:spcAft>
                  <a:spcPts val="0"/>
                </a:spcAft>
                <a:buClrTx/>
                <a:buSzTx/>
                <a:buFontTx/>
                <a:buNone/>
                <a:tabLst/>
                <a:defRPr/>
              </a:pPr>
              <a:r>
                <a:rPr kumimoji="0" lang="fr-FR" sz="1800" b="0" i="0" u="none" strike="noStrike" kern="1200" cap="none" spc="0" normalizeH="0" baseline="0" noProof="0" dirty="0">
                  <a:ln>
                    <a:noFill/>
                  </a:ln>
                  <a:solidFill>
                    <a:sysClr val="window" lastClr="FFFFFF"/>
                  </a:solidFill>
                  <a:effectLst/>
                  <a:uLnTx/>
                  <a:uFillTx/>
                  <a:latin typeface="+mn-lt"/>
                  <a:ea typeface="+mj-ea"/>
                  <a:cs typeface="+mj-cs"/>
                </a:rPr>
                <a:t> 	</a:t>
              </a:r>
            </a:p>
            <a:p>
              <a:pPr marL="0" marR="0" lvl="0" indent="0" algn="l" defTabSz="685783" rtl="0" eaLnBrk="1" fontAlgn="auto" latinLnBrk="0" hangingPunct="1">
                <a:lnSpc>
                  <a:spcPct val="120000"/>
                </a:lnSpc>
                <a:spcBef>
                  <a:spcPct val="0"/>
                </a:spcBef>
                <a:spcAft>
                  <a:spcPts val="0"/>
                </a:spcAft>
                <a:buClrTx/>
                <a:buSzTx/>
                <a:buFontTx/>
                <a:buNone/>
                <a:tabLst/>
                <a:defRPr/>
              </a:pPr>
              <a:r>
                <a:rPr kumimoji="0" lang="fr-FR" sz="1800" b="0" i="0" u="none" strike="noStrike" kern="1200" cap="none" spc="0" normalizeH="0" baseline="0" noProof="0" dirty="0">
                  <a:ln>
                    <a:noFill/>
                  </a:ln>
                  <a:solidFill>
                    <a:sysClr val="window" lastClr="FFFFFF"/>
                  </a:solidFill>
                  <a:effectLst/>
                  <a:uLnTx/>
                  <a:uFillTx/>
                  <a:latin typeface="+mn-lt"/>
                  <a:ea typeface="+mj-ea"/>
                  <a:cs typeface="+mj-cs"/>
                </a:rPr>
                <a:t>Avril 2020 : VGF Sud Lauréat CRE 4.7</a:t>
              </a:r>
            </a:p>
            <a:p>
              <a:pPr marL="0" marR="0" lvl="0" indent="0" algn="l" defTabSz="685783" rtl="0" eaLnBrk="1" fontAlgn="auto" latinLnBrk="0" hangingPunct="1">
                <a:lnSpc>
                  <a:spcPct val="120000"/>
                </a:lnSpc>
                <a:spcBef>
                  <a:spcPct val="0"/>
                </a:spcBef>
                <a:spcAft>
                  <a:spcPts val="0"/>
                </a:spcAft>
                <a:buClrTx/>
                <a:buSzTx/>
                <a:buFontTx/>
                <a:buNone/>
                <a:tabLst/>
                <a:defRPr/>
              </a:pPr>
              <a:endParaRPr kumimoji="0" lang="fr-FR" sz="1800" b="0" i="0" u="none" strike="noStrike" kern="1200" cap="none" spc="0" normalizeH="0" baseline="0" noProof="0" dirty="0">
                <a:ln>
                  <a:noFill/>
                </a:ln>
                <a:solidFill>
                  <a:sysClr val="window" lastClr="FFFFFF"/>
                </a:solidFill>
                <a:effectLst/>
                <a:uLnTx/>
                <a:uFillTx/>
                <a:latin typeface="+mn-lt"/>
                <a:ea typeface="+mj-ea"/>
                <a:cs typeface="+mj-cs"/>
              </a:endParaRPr>
            </a:p>
            <a:p>
              <a:pPr marL="0" marR="0" lvl="0" indent="0" algn="l" defTabSz="685783" rtl="0" eaLnBrk="1" fontAlgn="auto" latinLnBrk="0" hangingPunct="1">
                <a:lnSpc>
                  <a:spcPct val="120000"/>
                </a:lnSpc>
                <a:spcBef>
                  <a:spcPct val="0"/>
                </a:spcBef>
                <a:spcAft>
                  <a:spcPts val="0"/>
                </a:spcAft>
                <a:buClrTx/>
                <a:buSzTx/>
                <a:buFontTx/>
                <a:buNone/>
                <a:tabLst/>
                <a:defRPr/>
              </a:pPr>
              <a:r>
                <a:rPr kumimoji="0" lang="fr-FR" sz="1800" b="0" i="0" u="none" strike="noStrike" kern="1200" cap="none" spc="0" normalizeH="0" baseline="0" noProof="0" dirty="0">
                  <a:ln>
                    <a:noFill/>
                  </a:ln>
                  <a:solidFill>
                    <a:sysClr val="window" lastClr="FFFFFF"/>
                  </a:solidFill>
                  <a:effectLst/>
                  <a:uLnTx/>
                  <a:uFillTx/>
                  <a:latin typeface="+mn-lt"/>
                  <a:ea typeface="+mj-ea"/>
                  <a:cs typeface="+mj-cs"/>
                </a:rPr>
                <a:t>Février 2021 : VGF Nord Lauréat CRE 4.9</a:t>
              </a:r>
            </a:p>
            <a:p>
              <a:pPr marL="0" marR="0" lvl="0" indent="0" algn="l" defTabSz="685783" rtl="0" eaLnBrk="1" fontAlgn="auto" latinLnBrk="0" hangingPunct="1">
                <a:lnSpc>
                  <a:spcPct val="120000"/>
                </a:lnSpc>
                <a:spcBef>
                  <a:spcPct val="0"/>
                </a:spcBef>
                <a:spcAft>
                  <a:spcPts val="0"/>
                </a:spcAft>
                <a:buClrTx/>
                <a:buSzTx/>
                <a:buFontTx/>
                <a:buNone/>
                <a:tabLst/>
                <a:defRPr/>
              </a:pPr>
              <a:endParaRPr kumimoji="0" lang="fr-FR" sz="1600" b="0" i="0" u="none" strike="noStrike" kern="1200" cap="none" spc="0" normalizeH="0" baseline="0" noProof="0" dirty="0">
                <a:ln>
                  <a:noFill/>
                </a:ln>
                <a:solidFill>
                  <a:sysClr val="window" lastClr="FFFFFF"/>
                </a:solidFill>
                <a:effectLst/>
                <a:uLnTx/>
                <a:uFillTx/>
                <a:latin typeface="+mn-lt"/>
                <a:ea typeface="+mj-ea"/>
                <a:cs typeface="+mj-cs"/>
              </a:endParaRPr>
            </a:p>
          </p:txBody>
        </p:sp>
      </p:grpSp>
      <p:sp>
        <p:nvSpPr>
          <p:cNvPr id="13" name="ZoneTexte 12">
            <a:extLst>
              <a:ext uri="{FF2B5EF4-FFF2-40B4-BE49-F238E27FC236}">
                <a16:creationId xmlns:a16="http://schemas.microsoft.com/office/drawing/2014/main" id="{44B80BBF-81E6-9216-8458-7310155F2204}"/>
              </a:ext>
            </a:extLst>
          </p:cNvPr>
          <p:cNvSpPr txBox="1"/>
          <p:nvPr>
            <p:custDataLst>
              <p:tags r:id="rId4"/>
            </p:custDataLst>
          </p:nvPr>
        </p:nvSpPr>
        <p:spPr>
          <a:xfrm>
            <a:off x="5252221" y="1095317"/>
            <a:ext cx="5681250" cy="1059008"/>
          </a:xfrm>
          <a:prstGeom prst="rect">
            <a:avLst/>
          </a:prstGeom>
          <a:noFill/>
        </p:spPr>
        <p:txBody>
          <a:bodyPr wrap="square">
            <a:spAutoFit/>
          </a:bodyPr>
          <a:lstStyle/>
          <a:p>
            <a:pPr marL="0" marR="0" lvl="0" indent="0" algn="l" defTabSz="685783" rtl="0" eaLnBrk="1" fontAlgn="auto" latinLnBrk="0" hangingPunct="1">
              <a:lnSpc>
                <a:spcPct val="120000"/>
              </a:lnSpc>
              <a:spcBef>
                <a:spcPct val="0"/>
              </a:spcBef>
              <a:spcAft>
                <a:spcPts val="0"/>
              </a:spcAft>
              <a:buClrTx/>
              <a:buSzTx/>
              <a:buFontTx/>
              <a:buNone/>
              <a:tabLst/>
              <a:defRPr/>
            </a:pPr>
            <a:r>
              <a:rPr kumimoji="0" lang="fr-FR" sz="1800" i="0" u="none" strike="noStrike" kern="1200" cap="none" spc="0" normalizeH="0" baseline="0" noProof="0">
                <a:ln>
                  <a:noFill/>
                </a:ln>
                <a:solidFill>
                  <a:sysClr val="window" lastClr="FFFFFF"/>
                </a:solidFill>
                <a:effectLst/>
                <a:uLnTx/>
                <a:uFillTx/>
                <a:latin typeface="+mn-lt"/>
                <a:ea typeface="+mj-ea"/>
                <a:cs typeface="+mj-cs"/>
              </a:rPr>
              <a:t>Septembre 2021 : Lancement chantier (VGF Sud)</a:t>
            </a:r>
          </a:p>
          <a:p>
            <a:pPr marL="0" marR="0" lvl="0" indent="0" algn="l" defTabSz="685783" rtl="0" eaLnBrk="1" fontAlgn="auto" latinLnBrk="0" hangingPunct="1">
              <a:lnSpc>
                <a:spcPct val="120000"/>
              </a:lnSpc>
              <a:spcBef>
                <a:spcPct val="0"/>
              </a:spcBef>
              <a:spcAft>
                <a:spcPts val="0"/>
              </a:spcAft>
              <a:buClrTx/>
              <a:buSzTx/>
              <a:buFontTx/>
              <a:buNone/>
              <a:tabLst/>
              <a:defRPr/>
            </a:pPr>
            <a:endParaRPr kumimoji="0" lang="fr-FR" sz="1800" i="0" u="none" strike="noStrike" kern="1200" cap="none" spc="0" normalizeH="0" baseline="0" noProof="0">
              <a:ln>
                <a:noFill/>
              </a:ln>
              <a:solidFill>
                <a:sysClr val="window" lastClr="FFFFFF"/>
              </a:solidFill>
              <a:effectLst/>
              <a:uLnTx/>
              <a:uFillTx/>
              <a:latin typeface="+mn-lt"/>
              <a:ea typeface="+mj-ea"/>
              <a:cs typeface="+mj-cs"/>
            </a:endParaRPr>
          </a:p>
          <a:p>
            <a:pPr marL="0" marR="0" lvl="0" indent="0" algn="l" defTabSz="685783" rtl="0" eaLnBrk="1" fontAlgn="auto" latinLnBrk="0" hangingPunct="1">
              <a:lnSpc>
                <a:spcPct val="120000"/>
              </a:lnSpc>
              <a:spcBef>
                <a:spcPct val="0"/>
              </a:spcBef>
              <a:spcAft>
                <a:spcPts val="0"/>
              </a:spcAft>
              <a:buClrTx/>
              <a:buSzTx/>
              <a:buFontTx/>
              <a:buNone/>
              <a:tabLst/>
              <a:defRPr/>
            </a:pPr>
            <a:r>
              <a:rPr kumimoji="0" lang="fr-FR" sz="1800" i="0" u="none" strike="noStrike" kern="1200" cap="none" spc="0" normalizeH="0" baseline="0" noProof="0">
                <a:ln>
                  <a:noFill/>
                </a:ln>
                <a:solidFill>
                  <a:sysClr val="window" lastClr="FFFFFF"/>
                </a:solidFill>
                <a:effectLst/>
                <a:uLnTx/>
                <a:uFillTx/>
                <a:latin typeface="+mn-lt"/>
                <a:ea typeface="+mj-ea"/>
                <a:cs typeface="+mj-cs"/>
              </a:rPr>
              <a:t>Avril 2023 : MSI et Finalisation chantier (VGF Nord)</a:t>
            </a:r>
          </a:p>
        </p:txBody>
      </p:sp>
      <p:pic>
        <p:nvPicPr>
          <p:cNvPr id="2" name="Picture 2" descr="ENGIE Green France - YouTube">
            <a:extLst>
              <a:ext uri="{FF2B5EF4-FFF2-40B4-BE49-F238E27FC236}">
                <a16:creationId xmlns:a16="http://schemas.microsoft.com/office/drawing/2014/main" id="{3BD417CD-960D-B01A-631F-1FCEE69846C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444" t="22826" r="11499" b="33989"/>
          <a:stretch/>
        </p:blipFill>
        <p:spPr bwMode="auto">
          <a:xfrm>
            <a:off x="9829475" y="297488"/>
            <a:ext cx="969143" cy="51004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FD7E69B9-C2F2-8633-A377-1A1B6A97E1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29875" y="227282"/>
            <a:ext cx="1206593" cy="725847"/>
          </a:xfrm>
          <a:prstGeom prst="rect">
            <a:avLst/>
          </a:prstGeom>
        </p:spPr>
      </p:pic>
    </p:spTree>
    <p:extLst>
      <p:ext uri="{BB962C8B-B14F-4D97-AF65-F5344CB8AC3E}">
        <p14:creationId xmlns:p14="http://schemas.microsoft.com/office/powerpoint/2010/main" val="37936241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190534CC-74E8-B9A2-8190-0EE132875F23}"/>
              </a:ext>
            </a:extLst>
          </p:cNvPr>
          <p:cNvSpPr>
            <a:spLocks noGrp="1"/>
          </p:cNvSpPr>
          <p:nvPr>
            <p:ph type="sldNum" sz="quarter" idx="4"/>
            <p:custDataLst>
              <p:tags r:id="rId1"/>
            </p:custDataLst>
          </p:nvPr>
        </p:nvSpPr>
        <p:spPr/>
        <p:txBody>
          <a:bodyPr/>
          <a:lstStyle/>
          <a:p>
            <a:fld id="{BC367B2E-B9DF-44EB-A21A-64C9723206C9}" type="slidenum">
              <a:rPr lang="fr-FR" noProof="0" smtClean="0"/>
              <a:pPr/>
              <a:t>29</a:t>
            </a:fld>
            <a:endParaRPr lang="fr-FR" noProof="0"/>
          </a:p>
        </p:txBody>
      </p:sp>
      <p:sp>
        <p:nvSpPr>
          <p:cNvPr id="7" name="Titre 6">
            <a:extLst>
              <a:ext uri="{FF2B5EF4-FFF2-40B4-BE49-F238E27FC236}">
                <a16:creationId xmlns:a16="http://schemas.microsoft.com/office/drawing/2014/main" id="{6AF2DBCE-3E6B-DA04-0DB4-47E048EB5441}"/>
              </a:ext>
            </a:extLst>
          </p:cNvPr>
          <p:cNvSpPr>
            <a:spLocks noGrp="1"/>
          </p:cNvSpPr>
          <p:nvPr>
            <p:ph type="title"/>
            <p:custDataLst>
              <p:tags r:id="rId2"/>
            </p:custDataLst>
          </p:nvPr>
        </p:nvSpPr>
        <p:spPr/>
        <p:txBody>
          <a:bodyPr/>
          <a:lstStyle/>
          <a:p>
            <a:r>
              <a:rPr lang="fr-FR"/>
              <a:t>VGF – VILLERS-COTTÊRETS</a:t>
            </a:r>
          </a:p>
        </p:txBody>
      </p:sp>
      <p:pic>
        <p:nvPicPr>
          <p:cNvPr id="12" name="Image 11" descr="Une image contenant ciel, plein air, roue, Véhicule terrestre&#10;&#10;Description générée automatiquement">
            <a:extLst>
              <a:ext uri="{FF2B5EF4-FFF2-40B4-BE49-F238E27FC236}">
                <a16:creationId xmlns:a16="http://schemas.microsoft.com/office/drawing/2014/main" id="{5B5BC2B1-EF52-45F9-519C-C7D837FC20F3}"/>
              </a:ext>
            </a:extLst>
          </p:cNvPr>
          <p:cNvPicPr>
            <a:picLocks noChangeAspect="1"/>
          </p:cNvPicPr>
          <p:nvPr>
            <p:custDataLst>
              <p:tags r:id="rId3"/>
            </p:custDataLst>
          </p:nvPr>
        </p:nvPicPr>
        <p:blipFill>
          <a:blip r:embed="rId8" cstate="email">
            <a:extLst>
              <a:ext uri="{28A0092B-C50C-407E-A947-70E740481C1C}">
                <a14:useLocalDpi xmlns:a14="http://schemas.microsoft.com/office/drawing/2010/main"/>
              </a:ext>
            </a:extLst>
          </a:blip>
          <a:stretch>
            <a:fillRect/>
          </a:stretch>
        </p:blipFill>
        <p:spPr>
          <a:xfrm>
            <a:off x="6173305" y="2377033"/>
            <a:ext cx="5613796" cy="3494871"/>
          </a:xfrm>
          <a:prstGeom prst="rect">
            <a:avLst/>
          </a:prstGeom>
        </p:spPr>
      </p:pic>
      <p:pic>
        <p:nvPicPr>
          <p:cNvPr id="3" name="Image 2">
            <a:extLst>
              <a:ext uri="{FF2B5EF4-FFF2-40B4-BE49-F238E27FC236}">
                <a16:creationId xmlns:a16="http://schemas.microsoft.com/office/drawing/2014/main" id="{E237789D-E7AE-4710-03A1-2E21ACF721A9}"/>
              </a:ext>
            </a:extLst>
          </p:cNvPr>
          <p:cNvPicPr>
            <a:picLocks noChangeAspect="1"/>
          </p:cNvPicPr>
          <p:nvPr>
            <p:custDataLst>
              <p:tags r:id="rId4"/>
            </p:custDataLst>
          </p:nvPr>
        </p:nvPicPr>
        <p:blipFill>
          <a:blip r:embed="rId9" cstate="email">
            <a:extLst>
              <a:ext uri="{28A0092B-C50C-407E-A947-70E740481C1C}">
                <a14:useLocalDpi xmlns:a14="http://schemas.microsoft.com/office/drawing/2010/main"/>
              </a:ext>
            </a:extLst>
          </a:blip>
          <a:stretch>
            <a:fillRect/>
          </a:stretch>
        </p:blipFill>
        <p:spPr>
          <a:xfrm>
            <a:off x="266762" y="781810"/>
            <a:ext cx="7670771" cy="1302629"/>
          </a:xfrm>
          <a:prstGeom prst="rect">
            <a:avLst/>
          </a:prstGeom>
        </p:spPr>
      </p:pic>
      <p:pic>
        <p:nvPicPr>
          <p:cNvPr id="2" name="Picture 2" descr="ENGIE Green France - YouTube">
            <a:extLst>
              <a:ext uri="{FF2B5EF4-FFF2-40B4-BE49-F238E27FC236}">
                <a16:creationId xmlns:a16="http://schemas.microsoft.com/office/drawing/2014/main" id="{6E45B83F-BF48-CE97-01F7-A28A481440D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444" t="22826" r="11499" b="33989"/>
          <a:stretch/>
        </p:blipFill>
        <p:spPr bwMode="auto">
          <a:xfrm>
            <a:off x="9829475" y="297488"/>
            <a:ext cx="969143" cy="51004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E14248BB-D422-4D33-CCBD-B82A6B487A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29875" y="227282"/>
            <a:ext cx="1206593" cy="725847"/>
          </a:xfrm>
          <a:prstGeom prst="rect">
            <a:avLst/>
          </a:prstGeom>
        </p:spPr>
      </p:pic>
      <p:pic>
        <p:nvPicPr>
          <p:cNvPr id="6" name="Image 5" descr="Une image contenant Photographie aérienne, plein air, aérien, Vue plongeante&#10;&#10;Description générée automatiquement">
            <a:extLst>
              <a:ext uri="{FF2B5EF4-FFF2-40B4-BE49-F238E27FC236}">
                <a16:creationId xmlns:a16="http://schemas.microsoft.com/office/drawing/2014/main" id="{AEE74497-9D1C-6200-5116-39F549BEF2A3}"/>
              </a:ext>
            </a:extLst>
          </p:cNvPr>
          <p:cNvPicPr>
            <a:picLocks noChangeAspect="1"/>
          </p:cNvPicPr>
          <p:nvPr>
            <p:custDataLst>
              <p:tags r:id="rId5"/>
            </p:custDataLst>
          </p:nvPr>
        </p:nvPicPr>
        <p:blipFill rotWithShape="1">
          <a:blip r:embed="rId12" cstate="email">
            <a:extLst>
              <a:ext uri="{28A0092B-C50C-407E-A947-70E740481C1C}">
                <a14:useLocalDpi xmlns:a14="http://schemas.microsoft.com/office/drawing/2010/main"/>
              </a:ext>
            </a:extLst>
          </a:blip>
          <a:srcRect/>
          <a:stretch/>
        </p:blipFill>
        <p:spPr>
          <a:xfrm>
            <a:off x="266762" y="2377033"/>
            <a:ext cx="5751935" cy="3494871"/>
          </a:xfrm>
          <a:prstGeom prst="rect">
            <a:avLst/>
          </a:prstGeom>
        </p:spPr>
      </p:pic>
    </p:spTree>
    <p:extLst>
      <p:ext uri="{BB962C8B-B14F-4D97-AF65-F5344CB8AC3E}">
        <p14:creationId xmlns:p14="http://schemas.microsoft.com/office/powerpoint/2010/main" val="1404768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105E028-A1AD-15CF-DEF6-08CC61D5218F}"/>
              </a:ext>
            </a:extLst>
          </p:cNvPr>
          <p:cNvSpPr txBox="1"/>
          <p:nvPr/>
        </p:nvSpPr>
        <p:spPr>
          <a:xfrm>
            <a:off x="3516283" y="2449896"/>
            <a:ext cx="7756961" cy="1015663"/>
          </a:xfrm>
          <a:prstGeom prst="rect">
            <a:avLst/>
          </a:prstGeom>
          <a:noFill/>
        </p:spPr>
        <p:txBody>
          <a:bodyPr wrap="square" rtlCol="0">
            <a:spAutoFit/>
          </a:bodyPr>
          <a:lstStyle/>
          <a:p>
            <a:pPr marL="0" indent="0">
              <a:lnSpc>
                <a:spcPct val="100000"/>
              </a:lnSpc>
              <a:spcBef>
                <a:spcPts val="0"/>
              </a:spcBef>
              <a:buNone/>
            </a:pPr>
            <a:r>
              <a:rPr lang="fr-FR" sz="3600" b="1" dirty="0">
                <a:solidFill>
                  <a:srgbClr val="1D2E58"/>
                </a:solidFill>
                <a:latin typeface="Calibri" panose="020F0502020204030204" pitchFamily="34" charset="0"/>
                <a:cs typeface="+mj-cs"/>
              </a:rPr>
              <a:t>Introduction</a:t>
            </a:r>
            <a:r>
              <a:rPr lang="fr-FR" sz="3600" b="1" dirty="0"/>
              <a:t> </a:t>
            </a:r>
          </a:p>
          <a:p>
            <a:pPr marL="0" indent="0">
              <a:lnSpc>
                <a:spcPct val="100000"/>
              </a:lnSpc>
              <a:spcBef>
                <a:spcPts val="0"/>
              </a:spcBef>
              <a:buNone/>
            </a:pPr>
            <a:r>
              <a:rPr lang="fr-FR" sz="2400" b="1" dirty="0">
                <a:solidFill>
                  <a:srgbClr val="3AB894"/>
                </a:solidFill>
                <a:latin typeface="+mn-lt"/>
              </a:rPr>
              <a:t>Jérôme MARKIEWICZ </a:t>
            </a:r>
            <a:r>
              <a:rPr lang="fr-FR" sz="2400" dirty="0">
                <a:solidFill>
                  <a:srgbClr val="3AB894"/>
                </a:solidFill>
                <a:latin typeface="+mn-lt"/>
              </a:rPr>
              <a:t>- Directeur Territorial - ENEDIS</a:t>
            </a:r>
          </a:p>
        </p:txBody>
      </p:sp>
      <p:sp>
        <p:nvSpPr>
          <p:cNvPr id="3" name="Rectangle 2">
            <a:extLst>
              <a:ext uri="{FF2B5EF4-FFF2-40B4-BE49-F238E27FC236}">
                <a16:creationId xmlns:a16="http://schemas.microsoft.com/office/drawing/2014/main" id="{CB234548-F80B-9248-4111-2EF0CD45409D}"/>
              </a:ext>
            </a:extLst>
          </p:cNvPr>
          <p:cNvSpPr/>
          <p:nvPr/>
        </p:nvSpPr>
        <p:spPr>
          <a:xfrm>
            <a:off x="918755" y="4212658"/>
            <a:ext cx="863392" cy="62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098" name="Picture 2" descr="Enedis">
            <a:extLst>
              <a:ext uri="{FF2B5EF4-FFF2-40B4-BE49-F238E27FC236}">
                <a16:creationId xmlns:a16="http://schemas.microsoft.com/office/drawing/2014/main" id="{7AE632E0-BCD4-14E2-81F6-3AB61F5C9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14" y="2883007"/>
            <a:ext cx="2563608" cy="128821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descr="Une image contenant Visage humain, personne, habits, sourire&#10;&#10;Description générée automatiquement">
            <a:extLst>
              <a:ext uri="{FF2B5EF4-FFF2-40B4-BE49-F238E27FC236}">
                <a16:creationId xmlns:a16="http://schemas.microsoft.com/office/drawing/2014/main" id="{C9F5D10E-6BAA-5BAE-DA60-B471BD4E1E8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9721" t="-1" r="12778" b="22362"/>
          <a:stretch/>
        </p:blipFill>
        <p:spPr>
          <a:xfrm>
            <a:off x="10277698" y="3992873"/>
            <a:ext cx="1257746" cy="1260000"/>
          </a:xfrm>
          <a:prstGeom prst="flowChartConnector">
            <a:avLst/>
          </a:prstGeom>
        </p:spPr>
      </p:pic>
      <p:sp>
        <p:nvSpPr>
          <p:cNvPr id="6" name="ZoneTexte 5">
            <a:extLst>
              <a:ext uri="{FF2B5EF4-FFF2-40B4-BE49-F238E27FC236}">
                <a16:creationId xmlns:a16="http://schemas.microsoft.com/office/drawing/2014/main" id="{2F0647C2-71AC-59E2-D9E8-C5712D5BBC65}"/>
              </a:ext>
            </a:extLst>
          </p:cNvPr>
          <p:cNvSpPr txBox="1"/>
          <p:nvPr/>
        </p:nvSpPr>
        <p:spPr>
          <a:xfrm>
            <a:off x="10103109" y="5418237"/>
            <a:ext cx="1606925" cy="738664"/>
          </a:xfrm>
          <a:prstGeom prst="rect">
            <a:avLst/>
          </a:prstGeom>
          <a:noFill/>
        </p:spPr>
        <p:txBody>
          <a:bodyPr wrap="square">
            <a:spAutoFit/>
          </a:bodyPr>
          <a:lstStyle/>
          <a:p>
            <a:pPr algn="ctr"/>
            <a:r>
              <a:rPr lang="fr-FR" sz="1400" i="1" dirty="0">
                <a:solidFill>
                  <a:schemeClr val="tx2"/>
                </a:solidFill>
                <a:cs typeface="Calibri" panose="020F0502020204030204" pitchFamily="34" charset="0"/>
              </a:rPr>
              <a:t>jerome.markiewicz@enedis.fr</a:t>
            </a:r>
          </a:p>
          <a:p>
            <a:pPr algn="ctr"/>
            <a:endParaRPr lang="fr-FR" sz="1400" i="1" dirty="0">
              <a:solidFill>
                <a:schemeClr val="tx2"/>
              </a:solidFill>
            </a:endParaRPr>
          </a:p>
        </p:txBody>
      </p:sp>
    </p:spTree>
    <p:extLst>
      <p:ext uri="{BB962C8B-B14F-4D97-AF65-F5344CB8AC3E}">
        <p14:creationId xmlns:p14="http://schemas.microsoft.com/office/powerpoint/2010/main" val="1328312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6D0DACC5-FB89-81DD-AA71-F4F81E02E727}"/>
              </a:ext>
            </a:extLst>
          </p:cNvPr>
          <p:cNvSpPr>
            <a:spLocks noGrp="1"/>
          </p:cNvSpPr>
          <p:nvPr>
            <p:ph type="sldNum" sz="quarter" idx="4"/>
            <p:custDataLst>
              <p:tags r:id="rId1"/>
            </p:custDataLst>
          </p:nvPr>
        </p:nvSpPr>
        <p:spPr/>
        <p:txBody>
          <a:bodyPr/>
          <a:lstStyle/>
          <a:p>
            <a:fld id="{BC367B2E-B9DF-44EB-A21A-64C9723206C9}" type="slidenum">
              <a:rPr lang="fr-FR" noProof="0" smtClean="0"/>
              <a:pPr/>
              <a:t>30</a:t>
            </a:fld>
            <a:endParaRPr lang="fr-FR" noProof="0"/>
          </a:p>
        </p:txBody>
      </p:sp>
      <p:sp>
        <p:nvSpPr>
          <p:cNvPr id="7" name="Titre 6">
            <a:extLst>
              <a:ext uri="{FF2B5EF4-FFF2-40B4-BE49-F238E27FC236}">
                <a16:creationId xmlns:a16="http://schemas.microsoft.com/office/drawing/2014/main" id="{E75C30CE-CDD7-11D1-9242-E68CE664126C}"/>
              </a:ext>
            </a:extLst>
          </p:cNvPr>
          <p:cNvSpPr>
            <a:spLocks noGrp="1"/>
          </p:cNvSpPr>
          <p:nvPr>
            <p:ph type="title"/>
            <p:custDataLst>
              <p:tags r:id="rId2"/>
            </p:custDataLst>
          </p:nvPr>
        </p:nvSpPr>
        <p:spPr/>
        <p:txBody>
          <a:bodyPr/>
          <a:lstStyle/>
          <a:p>
            <a:r>
              <a:rPr lang="fr-FR"/>
              <a:t>Prérequis : Les surfaces minimums </a:t>
            </a:r>
          </a:p>
        </p:txBody>
      </p:sp>
      <p:grpSp>
        <p:nvGrpSpPr>
          <p:cNvPr id="9" name="Groupe 8">
            <a:extLst>
              <a:ext uri="{FF2B5EF4-FFF2-40B4-BE49-F238E27FC236}">
                <a16:creationId xmlns:a16="http://schemas.microsoft.com/office/drawing/2014/main" id="{9EC488BF-369F-8685-9242-0A5DA5742AB1}"/>
              </a:ext>
            </a:extLst>
          </p:cNvPr>
          <p:cNvGrpSpPr/>
          <p:nvPr>
            <p:custDataLst>
              <p:tags r:id="rId3"/>
            </p:custDataLst>
          </p:nvPr>
        </p:nvGrpSpPr>
        <p:grpSpPr>
          <a:xfrm>
            <a:off x="6906736" y="5013368"/>
            <a:ext cx="5250818" cy="1169551"/>
            <a:chOff x="6217834" y="3500295"/>
            <a:chExt cx="3997079" cy="1169551"/>
          </a:xfrm>
        </p:grpSpPr>
        <p:sp>
          <p:nvSpPr>
            <p:cNvPr id="10" name="TextBox 5">
              <a:extLst>
                <a:ext uri="{FF2B5EF4-FFF2-40B4-BE49-F238E27FC236}">
                  <a16:creationId xmlns:a16="http://schemas.microsoft.com/office/drawing/2014/main" id="{99E18C2B-8124-F033-34B7-B3104EA5DBFF}"/>
                </a:ext>
              </a:extLst>
            </p:cNvPr>
            <p:cNvSpPr txBox="1"/>
            <p:nvPr/>
          </p:nvSpPr>
          <p:spPr>
            <a:xfrm>
              <a:off x="6746367" y="3500295"/>
              <a:ext cx="3468546" cy="1169551"/>
            </a:xfrm>
            <a:prstGeom prst="rect">
              <a:avLst/>
            </a:prstGeom>
            <a:noFill/>
          </p:spPr>
          <p:txBody>
            <a:bodyPr wrap="square" lIns="0" tIns="0" rIns="0" bIns="0" rtlCol="0">
              <a:spAutoFit/>
            </a:bodyPr>
            <a:lstStyle/>
            <a:p>
              <a:pPr>
                <a:defRPr/>
              </a:pPr>
              <a:r>
                <a:rPr lang="fr-FR" b="1">
                  <a:solidFill>
                    <a:srgbClr val="E7E6E6">
                      <a:lumMod val="25000"/>
                    </a:srgbClr>
                  </a:solidFill>
                </a:rPr>
                <a:t>Projets en Grappe </a:t>
              </a:r>
              <a:r>
                <a:rPr lang="fr-FR">
                  <a:solidFill>
                    <a:srgbClr val="E7E6E6">
                      <a:lumMod val="25000"/>
                    </a:srgbClr>
                  </a:solidFill>
                </a:rPr>
                <a:t>avec un propriétaire unique </a:t>
              </a:r>
            </a:p>
            <a:p>
              <a:pPr>
                <a:defRPr/>
              </a:pPr>
              <a:r>
                <a:rPr lang="fr-FR" sz="1600">
                  <a:solidFill>
                    <a:srgbClr val="E7E6E6">
                      <a:lumMod val="25000"/>
                    </a:srgbClr>
                  </a:solidFill>
                </a:rPr>
                <a:t>Parking / zones de stockages de 3 à 5 ha.</a:t>
              </a:r>
              <a:endParaRPr lang="fr-FR" sz="1400">
                <a:solidFill>
                  <a:srgbClr val="E7E6E6">
                    <a:lumMod val="25000"/>
                  </a:srgbClr>
                </a:solidFill>
              </a:endParaRPr>
            </a:p>
            <a:p>
              <a:pPr>
                <a:defRPr/>
              </a:pPr>
              <a:r>
                <a:rPr lang="fr-FR" sz="2400">
                  <a:solidFill>
                    <a:srgbClr val="00B0F0"/>
                  </a:solidFill>
                </a:rPr>
                <a:t>3 </a:t>
              </a:r>
              <a:r>
                <a:rPr lang="fr-FR" sz="1600" err="1">
                  <a:solidFill>
                    <a:srgbClr val="00B0F0"/>
                  </a:solidFill>
                </a:rPr>
                <a:t>MWc</a:t>
              </a:r>
              <a:r>
                <a:rPr lang="fr-FR" sz="1600">
                  <a:solidFill>
                    <a:srgbClr val="00B0F0"/>
                  </a:solidFill>
                </a:rPr>
                <a:t> min. par projet // min. </a:t>
              </a:r>
              <a:r>
                <a:rPr lang="fr-FR">
                  <a:solidFill>
                    <a:srgbClr val="00B0F0"/>
                  </a:solidFill>
                </a:rPr>
                <a:t>5</a:t>
              </a:r>
              <a:r>
                <a:rPr lang="fr-FR" sz="1600">
                  <a:solidFill>
                    <a:srgbClr val="00B0F0"/>
                  </a:solidFill>
                </a:rPr>
                <a:t> projets </a:t>
              </a:r>
            </a:p>
          </p:txBody>
        </p:sp>
        <p:pic>
          <p:nvPicPr>
            <p:cNvPr id="11" name="Image 10">
              <a:extLst>
                <a:ext uri="{FF2B5EF4-FFF2-40B4-BE49-F238E27FC236}">
                  <a16:creationId xmlns:a16="http://schemas.microsoft.com/office/drawing/2014/main" id="{46D6B24E-64D8-B2AB-1C18-E13D4467A6F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17834" y="3708560"/>
              <a:ext cx="224744" cy="322133"/>
            </a:xfrm>
            <a:prstGeom prst="rect">
              <a:avLst/>
            </a:prstGeom>
          </p:spPr>
        </p:pic>
      </p:grpSp>
      <p:grpSp>
        <p:nvGrpSpPr>
          <p:cNvPr id="12" name="Groupe 11">
            <a:extLst>
              <a:ext uri="{FF2B5EF4-FFF2-40B4-BE49-F238E27FC236}">
                <a16:creationId xmlns:a16="http://schemas.microsoft.com/office/drawing/2014/main" id="{1705F25F-9B4F-33E9-DAB2-8A01E24C067B}"/>
              </a:ext>
            </a:extLst>
          </p:cNvPr>
          <p:cNvGrpSpPr/>
          <p:nvPr>
            <p:custDataLst>
              <p:tags r:id="rId4"/>
            </p:custDataLst>
          </p:nvPr>
        </p:nvGrpSpPr>
        <p:grpSpPr>
          <a:xfrm>
            <a:off x="6908435" y="3091369"/>
            <a:ext cx="4433199" cy="1415772"/>
            <a:chOff x="6217834" y="2225723"/>
            <a:chExt cx="3643406" cy="1415772"/>
          </a:xfrm>
        </p:grpSpPr>
        <p:sp>
          <p:nvSpPr>
            <p:cNvPr id="13" name="TextBox 5">
              <a:extLst>
                <a:ext uri="{FF2B5EF4-FFF2-40B4-BE49-F238E27FC236}">
                  <a16:creationId xmlns:a16="http://schemas.microsoft.com/office/drawing/2014/main" id="{C5331A76-2018-6201-B3F1-850318935371}"/>
                </a:ext>
              </a:extLst>
            </p:cNvPr>
            <p:cNvSpPr txBox="1"/>
            <p:nvPr/>
          </p:nvSpPr>
          <p:spPr>
            <a:xfrm>
              <a:off x="6792095" y="2225723"/>
              <a:ext cx="3069145" cy="1415772"/>
            </a:xfrm>
            <a:prstGeom prst="rect">
              <a:avLst/>
            </a:prstGeom>
            <a:noFill/>
          </p:spPr>
          <p:txBody>
            <a:bodyPr wrap="square" lIns="0" tIns="0" rIns="0" bIns="0" rtlCol="0">
              <a:spAutoFit/>
            </a:bodyPr>
            <a:lstStyle/>
            <a:p>
              <a:pPr>
                <a:defRPr/>
              </a:pPr>
              <a:r>
                <a:rPr lang="fr-FR" sz="2000" b="1">
                  <a:solidFill>
                    <a:srgbClr val="E7E6E6">
                      <a:lumMod val="25000"/>
                    </a:srgbClr>
                  </a:solidFill>
                </a:rPr>
                <a:t>France </a:t>
              </a:r>
              <a:r>
                <a:rPr lang="fr-FR" sz="1600" b="1">
                  <a:solidFill>
                    <a:srgbClr val="E7E6E6">
                      <a:lumMod val="25000"/>
                    </a:srgbClr>
                  </a:solidFill>
                </a:rPr>
                <a:t> </a:t>
              </a:r>
            </a:p>
            <a:p>
              <a:pPr>
                <a:defRPr/>
              </a:pPr>
              <a:r>
                <a:rPr lang="fr-FR" sz="1600">
                  <a:solidFill>
                    <a:srgbClr val="E7E6E6">
                      <a:lumMod val="25000"/>
                    </a:srgbClr>
                  </a:solidFill>
                </a:rPr>
                <a:t>Parking / zones de stockages de 5-6 ha min. </a:t>
              </a:r>
            </a:p>
            <a:p>
              <a:pPr>
                <a:defRPr/>
              </a:pPr>
              <a:r>
                <a:rPr lang="fr-FR" sz="1600">
                  <a:solidFill>
                    <a:srgbClr val="E7E6E6">
                      <a:lumMod val="25000"/>
                    </a:srgbClr>
                  </a:solidFill>
                </a:rPr>
                <a:t>Entrepôt logistique PV </a:t>
              </a:r>
              <a:r>
                <a:rPr lang="fr-FR" sz="1600" err="1">
                  <a:solidFill>
                    <a:srgbClr val="E7E6E6">
                      <a:lumMod val="25000"/>
                    </a:srgbClr>
                  </a:solidFill>
                </a:rPr>
                <a:t>ready</a:t>
              </a:r>
              <a:r>
                <a:rPr lang="fr-FR" sz="1600">
                  <a:solidFill>
                    <a:srgbClr val="E7E6E6">
                      <a:lumMod val="25000"/>
                    </a:srgbClr>
                  </a:solidFill>
                </a:rPr>
                <a:t> : 10 ha min</a:t>
              </a:r>
            </a:p>
            <a:p>
              <a:pPr>
                <a:defRPr/>
              </a:pPr>
              <a:r>
                <a:rPr lang="fr-FR" sz="2400">
                  <a:solidFill>
                    <a:srgbClr val="00B0F0"/>
                  </a:solidFill>
                </a:rPr>
                <a:t>5 - 7</a:t>
              </a:r>
              <a:r>
                <a:rPr lang="fr-FR" sz="2000">
                  <a:solidFill>
                    <a:srgbClr val="00B0F0"/>
                  </a:solidFill>
                </a:rPr>
                <a:t> </a:t>
              </a:r>
              <a:r>
                <a:rPr lang="fr-FR" sz="1600" err="1">
                  <a:solidFill>
                    <a:srgbClr val="00B0F0"/>
                  </a:solidFill>
                </a:rPr>
                <a:t>MWc</a:t>
              </a:r>
              <a:r>
                <a:rPr lang="fr-FR" sz="1600">
                  <a:solidFill>
                    <a:srgbClr val="00B0F0"/>
                  </a:solidFill>
                </a:rPr>
                <a:t> min.</a:t>
              </a:r>
            </a:p>
          </p:txBody>
        </p:sp>
        <p:pic>
          <p:nvPicPr>
            <p:cNvPr id="14" name="Image 13">
              <a:extLst>
                <a:ext uri="{FF2B5EF4-FFF2-40B4-BE49-F238E27FC236}">
                  <a16:creationId xmlns:a16="http://schemas.microsoft.com/office/drawing/2014/main" id="{EE7DD90D-0F4E-1BF9-E793-5790C55FC96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217834" y="2554671"/>
              <a:ext cx="224744" cy="322133"/>
            </a:xfrm>
            <a:prstGeom prst="rect">
              <a:avLst/>
            </a:prstGeom>
          </p:spPr>
        </p:pic>
      </p:grpSp>
      <p:grpSp>
        <p:nvGrpSpPr>
          <p:cNvPr id="23" name="Groupe 22">
            <a:extLst>
              <a:ext uri="{FF2B5EF4-FFF2-40B4-BE49-F238E27FC236}">
                <a16:creationId xmlns:a16="http://schemas.microsoft.com/office/drawing/2014/main" id="{9CD5099B-FCB8-E8B5-81F2-C10C41E20931}"/>
              </a:ext>
            </a:extLst>
          </p:cNvPr>
          <p:cNvGrpSpPr/>
          <p:nvPr>
            <p:custDataLst>
              <p:tags r:id="rId5"/>
            </p:custDataLst>
          </p:nvPr>
        </p:nvGrpSpPr>
        <p:grpSpPr>
          <a:xfrm>
            <a:off x="6908436" y="1686391"/>
            <a:ext cx="3988164" cy="576039"/>
            <a:chOff x="6908435" y="1686391"/>
            <a:chExt cx="3083967" cy="576039"/>
          </a:xfrm>
        </p:grpSpPr>
        <p:pic>
          <p:nvPicPr>
            <p:cNvPr id="16" name="Image 15">
              <a:extLst>
                <a:ext uri="{FF2B5EF4-FFF2-40B4-BE49-F238E27FC236}">
                  <a16:creationId xmlns:a16="http://schemas.microsoft.com/office/drawing/2014/main" id="{5613A8D3-FC71-E657-69B8-96C041F67F6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08435" y="1769987"/>
              <a:ext cx="224744" cy="322133"/>
            </a:xfrm>
            <a:prstGeom prst="rect">
              <a:avLst/>
            </a:prstGeom>
          </p:spPr>
        </p:pic>
        <p:sp>
          <p:nvSpPr>
            <p:cNvPr id="18" name="TextBox 5">
              <a:extLst>
                <a:ext uri="{FF2B5EF4-FFF2-40B4-BE49-F238E27FC236}">
                  <a16:creationId xmlns:a16="http://schemas.microsoft.com/office/drawing/2014/main" id="{0358B9E1-BB32-9E99-8C06-140693A64799}"/>
                </a:ext>
              </a:extLst>
            </p:cNvPr>
            <p:cNvSpPr txBox="1"/>
            <p:nvPr/>
          </p:nvSpPr>
          <p:spPr>
            <a:xfrm>
              <a:off x="8079497" y="1769987"/>
              <a:ext cx="1912905" cy="492443"/>
            </a:xfrm>
            <a:prstGeom prst="rect">
              <a:avLst/>
            </a:prstGeom>
            <a:noFill/>
          </p:spPr>
          <p:txBody>
            <a:bodyPr wrap="square" lIns="0" tIns="0" rIns="0" bIns="0" rtlCol="0">
              <a:spAutoFit/>
            </a:bodyPr>
            <a:lstStyle/>
            <a:p>
              <a:pPr>
                <a:defRPr/>
              </a:pPr>
              <a:r>
                <a:rPr lang="fr-FR" sz="1600">
                  <a:solidFill>
                    <a:srgbClr val="00B0F0"/>
                  </a:solidFill>
                </a:rPr>
                <a:t>23 Agences ENGIE Green</a:t>
              </a:r>
            </a:p>
          </p:txBody>
        </p:sp>
        <p:pic>
          <p:nvPicPr>
            <p:cNvPr id="22" name="Image 21">
              <a:extLst>
                <a:ext uri="{FF2B5EF4-FFF2-40B4-BE49-F238E27FC236}">
                  <a16:creationId xmlns:a16="http://schemas.microsoft.com/office/drawing/2014/main" id="{942390DB-AD0D-A8CE-ECD6-A1294406560D}"/>
                </a:ext>
              </a:extLst>
            </p:cNvPr>
            <p:cNvPicPr>
              <a:picLocks noChangeAspect="1"/>
            </p:cNvPicPr>
            <p:nvPr/>
          </p:nvPicPr>
          <p:blipFill>
            <a:blip r:embed="rId10"/>
            <a:stretch>
              <a:fillRect/>
            </a:stretch>
          </p:blipFill>
          <p:spPr>
            <a:xfrm>
              <a:off x="7533607" y="1686391"/>
              <a:ext cx="341424" cy="457818"/>
            </a:xfrm>
            <a:prstGeom prst="rect">
              <a:avLst/>
            </a:prstGeom>
          </p:spPr>
        </p:pic>
      </p:grpSp>
      <p:pic>
        <p:nvPicPr>
          <p:cNvPr id="25" name="Image 24" descr="Une image contenant texte, carte, diagramme&#10;&#10;Description générée automatiquement">
            <a:extLst>
              <a:ext uri="{FF2B5EF4-FFF2-40B4-BE49-F238E27FC236}">
                <a16:creationId xmlns:a16="http://schemas.microsoft.com/office/drawing/2014/main" id="{D71555A5-6A28-B4CF-3629-8DF2EDEC74CD}"/>
              </a:ext>
            </a:extLst>
          </p:cNvPr>
          <p:cNvPicPr>
            <a:picLocks noChangeAspect="1"/>
          </p:cNvPicPr>
          <p:nvPr>
            <p:custDataLst>
              <p:tags r:id="rId6"/>
            </p:custDataLst>
          </p:nvPr>
        </p:nvPicPr>
        <p:blipFill rotWithShape="1">
          <a:blip r:embed="rId11" cstate="email">
            <a:extLst>
              <a:ext uri="{28A0092B-C50C-407E-A947-70E740481C1C}">
                <a14:useLocalDpi xmlns:a14="http://schemas.microsoft.com/office/drawing/2010/main"/>
              </a:ext>
            </a:extLst>
          </a:blip>
          <a:srcRect l="6423" t="6709" r="11853" b="11338"/>
          <a:stretch/>
        </p:blipFill>
        <p:spPr>
          <a:xfrm>
            <a:off x="390587" y="1298347"/>
            <a:ext cx="5457764" cy="52540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2" descr="ENGIE Green France - YouTube">
            <a:extLst>
              <a:ext uri="{FF2B5EF4-FFF2-40B4-BE49-F238E27FC236}">
                <a16:creationId xmlns:a16="http://schemas.microsoft.com/office/drawing/2014/main" id="{ED1BF403-3540-61E4-3A69-311D3DC1692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444" t="22826" r="11499" b="33989"/>
          <a:stretch/>
        </p:blipFill>
        <p:spPr bwMode="auto">
          <a:xfrm>
            <a:off x="9829475" y="297488"/>
            <a:ext cx="969143" cy="51004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4BA2C331-EDFE-F6B2-A1B3-59EC11A8CD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9875" y="227282"/>
            <a:ext cx="1206593" cy="725847"/>
          </a:xfrm>
          <a:prstGeom prst="rect">
            <a:avLst/>
          </a:prstGeom>
        </p:spPr>
      </p:pic>
    </p:spTree>
    <p:extLst>
      <p:ext uri="{BB962C8B-B14F-4D97-AF65-F5344CB8AC3E}">
        <p14:creationId xmlns:p14="http://schemas.microsoft.com/office/powerpoint/2010/main" val="180968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9">
            <a:extLst>
              <a:ext uri="{FF2B5EF4-FFF2-40B4-BE49-F238E27FC236}">
                <a16:creationId xmlns:a16="http://schemas.microsoft.com/office/drawing/2014/main" id="{E6C16177-AAD8-31FC-898F-EDA17FA7C8D8}"/>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rcRect/>
          <a:stretch/>
        </p:blipFill>
        <p:spPr>
          <a:xfrm>
            <a:off x="357188" y="368300"/>
            <a:ext cx="11834812" cy="2397478"/>
          </a:xfrm>
          <a:custGeom>
            <a:avLst/>
            <a:gdLst>
              <a:gd name="connsiteX0" fmla="*/ 0 w 11822112"/>
              <a:gd name="connsiteY0" fmla="*/ 0 h 2398612"/>
              <a:gd name="connsiteX1" fmla="*/ 11822112 w 11822112"/>
              <a:gd name="connsiteY1" fmla="*/ 0 h 2398612"/>
              <a:gd name="connsiteX2" fmla="*/ 11822112 w 11822112"/>
              <a:gd name="connsiteY2" fmla="*/ 2398612 h 2398612"/>
              <a:gd name="connsiteX3" fmla="*/ 2678113 w 11822112"/>
              <a:gd name="connsiteY3" fmla="*/ 2398612 h 2398612"/>
              <a:gd name="connsiteX4" fmla="*/ 2678113 w 11822112"/>
              <a:gd name="connsiteY4" fmla="*/ 2182906 h 2398612"/>
              <a:gd name="connsiteX5" fmla="*/ 0 w 11822112"/>
              <a:gd name="connsiteY5" fmla="*/ 2182906 h 239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2112" h="2398612">
                <a:moveTo>
                  <a:pt x="0" y="0"/>
                </a:moveTo>
                <a:lnTo>
                  <a:pt x="11822112" y="0"/>
                </a:lnTo>
                <a:lnTo>
                  <a:pt x="11822112" y="2398612"/>
                </a:lnTo>
                <a:lnTo>
                  <a:pt x="2678113" y="2398612"/>
                </a:lnTo>
                <a:lnTo>
                  <a:pt x="2678113" y="2182906"/>
                </a:lnTo>
                <a:lnTo>
                  <a:pt x="0" y="2182906"/>
                </a:lnTo>
                <a:close/>
              </a:path>
            </a:pathLst>
          </a:custGeom>
        </p:spPr>
      </p:pic>
      <p:grpSp>
        <p:nvGrpSpPr>
          <p:cNvPr id="13" name="Groupe 12">
            <a:extLst>
              <a:ext uri="{FF2B5EF4-FFF2-40B4-BE49-F238E27FC236}">
                <a16:creationId xmlns:a16="http://schemas.microsoft.com/office/drawing/2014/main" id="{51233E0A-F50B-0443-BC54-4EFCCBA816E0}"/>
              </a:ext>
            </a:extLst>
          </p:cNvPr>
          <p:cNvGrpSpPr/>
          <p:nvPr>
            <p:custDataLst>
              <p:tags r:id="rId2"/>
            </p:custDataLst>
          </p:nvPr>
        </p:nvGrpSpPr>
        <p:grpSpPr>
          <a:xfrm>
            <a:off x="554874" y="2812443"/>
            <a:ext cx="11637126" cy="2523024"/>
            <a:chOff x="894083" y="3509157"/>
            <a:chExt cx="11637126" cy="2523024"/>
          </a:xfrm>
        </p:grpSpPr>
        <p:sp>
          <p:nvSpPr>
            <p:cNvPr id="5" name="Text Placeholder 11">
              <a:extLst>
                <a:ext uri="{FF2B5EF4-FFF2-40B4-BE49-F238E27FC236}">
                  <a16:creationId xmlns:a16="http://schemas.microsoft.com/office/drawing/2014/main" id="{470B4F2B-7574-4679-8920-1295CBDFAE27}"/>
                </a:ext>
              </a:extLst>
            </p:cNvPr>
            <p:cNvSpPr txBox="1">
              <a:spLocks/>
            </p:cNvSpPr>
            <p:nvPr/>
          </p:nvSpPr>
          <p:spPr>
            <a:xfrm>
              <a:off x="894083" y="3823182"/>
              <a:ext cx="10480034" cy="1631216"/>
            </a:xfrm>
            <a:prstGeom prst="rect">
              <a:avLst/>
            </a:prstGeom>
          </p:spPr>
          <p:txBody>
            <a:bodyPr vert="horz" lIns="91440" tIns="45720" rIns="91440" bIns="45720" rtlCol="0">
              <a:spAutoFit/>
            </a:bodyPr>
            <a:lstStyle>
              <a:lvl1pPr marL="0" indent="0" algn="r" defTabSz="914400" rtl="0" eaLnBrk="1" latinLnBrk="0" hangingPunct="1">
                <a:lnSpc>
                  <a:spcPct val="100000"/>
                </a:lnSpc>
                <a:spcBef>
                  <a:spcPts val="1000"/>
                </a:spcBef>
                <a:buFont typeface="Arial" panose="020B0604020202020204" pitchFamily="34" charset="0"/>
                <a:buNone/>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t>                                        Chez ENGIE Green, nous sommes persuadés que c’est en travaillant avec les territoires, au plus près de leurs enjeux, que la transition énergétique de notre pays pourra se faire à un rythme soutenu. </a:t>
              </a:r>
            </a:p>
          </p:txBody>
        </p:sp>
        <p:sp>
          <p:nvSpPr>
            <p:cNvPr id="6" name="TextBox 13">
              <a:extLst>
                <a:ext uri="{FF2B5EF4-FFF2-40B4-BE49-F238E27FC236}">
                  <a16:creationId xmlns:a16="http://schemas.microsoft.com/office/drawing/2014/main" id="{0B7337F0-77E4-4479-2041-FCDB7EA997FA}"/>
                </a:ext>
              </a:extLst>
            </p:cNvPr>
            <p:cNvSpPr txBox="1"/>
            <p:nvPr/>
          </p:nvSpPr>
          <p:spPr>
            <a:xfrm>
              <a:off x="11217149" y="4336248"/>
              <a:ext cx="936751" cy="1015663"/>
            </a:xfrm>
            <a:prstGeom prst="rect">
              <a:avLst/>
            </a:prstGeom>
            <a:noFill/>
          </p:spPr>
          <p:txBody>
            <a:bodyPr wrap="square" rtlCol="0">
              <a:spAutoFit/>
            </a:bodyPr>
            <a:lstStyle/>
            <a:p>
              <a:pPr marR="0" algn="l" rtl="0"/>
              <a:r>
                <a:rPr lang="fr-FR" sz="6000" b="0" i="0" u="none" strike="noStrike">
                  <a:solidFill>
                    <a:schemeClr val="accent2"/>
                  </a:solidFill>
                  <a:latin typeface="Arial Black" panose="020B0A04020102020204" pitchFamily="34" charset="0"/>
                </a:rPr>
                <a:t>”</a:t>
              </a:r>
            </a:p>
          </p:txBody>
        </p:sp>
        <p:sp>
          <p:nvSpPr>
            <p:cNvPr id="7" name="TextBox 14">
              <a:extLst>
                <a:ext uri="{FF2B5EF4-FFF2-40B4-BE49-F238E27FC236}">
                  <a16:creationId xmlns:a16="http://schemas.microsoft.com/office/drawing/2014/main" id="{BB9DD951-925C-1FA9-D996-3A08DE0697B0}"/>
                </a:ext>
              </a:extLst>
            </p:cNvPr>
            <p:cNvSpPr txBox="1"/>
            <p:nvPr/>
          </p:nvSpPr>
          <p:spPr>
            <a:xfrm>
              <a:off x="4035782" y="3509157"/>
              <a:ext cx="593368" cy="1015663"/>
            </a:xfrm>
            <a:prstGeom prst="rect">
              <a:avLst/>
            </a:prstGeom>
            <a:noFill/>
          </p:spPr>
          <p:txBody>
            <a:bodyPr wrap="square" rtlCol="0">
              <a:spAutoFit/>
            </a:bodyPr>
            <a:lstStyle/>
            <a:p>
              <a:r>
                <a:rPr lang="fr-FR" sz="6000">
                  <a:solidFill>
                    <a:schemeClr val="accent2"/>
                  </a:solidFill>
                  <a:latin typeface="Arial Black" panose="020B0A04020102020204" pitchFamily="34" charset="0"/>
                </a:rPr>
                <a:t>“</a:t>
              </a:r>
            </a:p>
          </p:txBody>
        </p:sp>
        <p:sp>
          <p:nvSpPr>
            <p:cNvPr id="8" name="Espace réservé du texte 7">
              <a:extLst>
                <a:ext uri="{FF2B5EF4-FFF2-40B4-BE49-F238E27FC236}">
                  <a16:creationId xmlns:a16="http://schemas.microsoft.com/office/drawing/2014/main" id="{1BD70744-32E2-1E09-9F62-664B87DE38B3}"/>
                </a:ext>
              </a:extLst>
            </p:cNvPr>
            <p:cNvSpPr txBox="1">
              <a:spLocks/>
            </p:cNvSpPr>
            <p:nvPr/>
          </p:nvSpPr>
          <p:spPr>
            <a:xfrm>
              <a:off x="9903089" y="5125526"/>
              <a:ext cx="2628120" cy="276999"/>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fr-FR" sz="1400">
                  <a:gradFill>
                    <a:gsLst>
                      <a:gs pos="0">
                        <a:schemeClr val="accent1">
                          <a:alpha val="90000"/>
                        </a:schemeClr>
                      </a:gs>
                      <a:gs pos="100000">
                        <a:schemeClr val="accent2">
                          <a:alpha val="90000"/>
                        </a:schemeClr>
                      </a:gs>
                    </a:gsLst>
                    <a:lin ang="2700000" scaled="0"/>
                  </a:gradFill>
                  <a:latin typeface="+mj-lt"/>
                  <a:cs typeface="+mn-cs"/>
                </a:rPr>
                <a:t>William Arkwright</a:t>
              </a:r>
              <a:r>
                <a:rPr lang="fr-FR" sz="1200">
                  <a:gradFill>
                    <a:gsLst>
                      <a:gs pos="0">
                        <a:schemeClr val="accent1">
                          <a:alpha val="90000"/>
                        </a:schemeClr>
                      </a:gs>
                      <a:gs pos="100000">
                        <a:schemeClr val="accent2">
                          <a:alpha val="90000"/>
                        </a:schemeClr>
                      </a:gs>
                    </a:gsLst>
                    <a:lin ang="2700000" scaled="0"/>
                  </a:gradFill>
                  <a:latin typeface="+mj-lt"/>
                  <a:cs typeface="+mn-cs"/>
                </a:rPr>
                <a:t>  </a:t>
              </a:r>
            </a:p>
            <a:p>
              <a:pPr marL="0" indent="0">
                <a:lnSpc>
                  <a:spcPct val="120000"/>
                </a:lnSpc>
                <a:buNone/>
              </a:pPr>
              <a:r>
                <a:rPr lang="fr-FR" sz="1400">
                  <a:solidFill>
                    <a:schemeClr val="accent1"/>
                  </a:solidFill>
                </a:rPr>
                <a:t>DG Engie-Green</a:t>
              </a:r>
            </a:p>
            <a:p>
              <a:pPr marL="0" indent="0" algn="r">
                <a:buNone/>
              </a:pPr>
              <a:endParaRPr lang="fr-FR" sz="1400">
                <a:solidFill>
                  <a:schemeClr val="accent1"/>
                </a:solidFill>
              </a:endParaRPr>
            </a:p>
          </p:txBody>
        </p:sp>
        <p:pic>
          <p:nvPicPr>
            <p:cNvPr id="9" name="Image 8" descr="Une image contenant personne, homme, mur, intérieur&#10;&#10;Description générée automatiquement">
              <a:extLst>
                <a:ext uri="{FF2B5EF4-FFF2-40B4-BE49-F238E27FC236}">
                  <a16:creationId xmlns:a16="http://schemas.microsoft.com/office/drawing/2014/main" id="{2052EB17-837E-F7CC-EAE5-8189FFA53CD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t="-140"/>
            <a:stretch/>
          </p:blipFill>
          <p:spPr>
            <a:xfrm>
              <a:off x="8562975" y="4828327"/>
              <a:ext cx="1395503" cy="1203854"/>
            </a:xfrm>
            <a:prstGeom prst="flowChartConnector">
              <a:avLst/>
            </a:prstGeom>
          </p:spPr>
        </p:pic>
      </p:grpSp>
      <p:sp>
        <p:nvSpPr>
          <p:cNvPr id="2" name="Rectangle 1">
            <a:extLst>
              <a:ext uri="{FF2B5EF4-FFF2-40B4-BE49-F238E27FC236}">
                <a16:creationId xmlns:a16="http://schemas.microsoft.com/office/drawing/2014/main" id="{BED2591A-1CA9-4661-86ED-1EECD18C696D}"/>
              </a:ext>
            </a:extLst>
          </p:cNvPr>
          <p:cNvSpPr/>
          <p:nvPr>
            <p:custDataLst>
              <p:tags r:id="rId3"/>
            </p:custDataLst>
          </p:nvPr>
        </p:nvSpPr>
        <p:spPr>
          <a:xfrm>
            <a:off x="0" y="2550072"/>
            <a:ext cx="3048001" cy="447357"/>
          </a:xfrm>
          <a:prstGeom prst="rect">
            <a:avLst/>
          </a:prstGeom>
          <a:gradFill flip="none" rotWithShape="1">
            <a:gsLst>
              <a:gs pos="0">
                <a:srgbClr val="00BCFD"/>
              </a:gs>
              <a:gs pos="100000">
                <a:srgbClr val="23D2B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2AA470B8-07F3-D81B-9C65-116A45A64D32}"/>
              </a:ext>
            </a:extLst>
          </p:cNvPr>
          <p:cNvPicPr>
            <a:picLocks noChangeAspect="1"/>
          </p:cNvPicPr>
          <p:nvPr>
            <p:custDataLst>
              <p:tags r:id="rId4"/>
            </p:custDataLst>
          </p:nvPr>
        </p:nvPicPr>
        <p:blipFill>
          <a:blip r:embed="rId9">
            <a:extLst>
              <a:ext uri="{28A0092B-C50C-407E-A947-70E740481C1C}">
                <a14:useLocalDpi xmlns:a14="http://schemas.microsoft.com/office/drawing/2010/main"/>
              </a:ext>
            </a:extLst>
          </a:blip>
          <a:stretch>
            <a:fillRect/>
          </a:stretch>
        </p:blipFill>
        <p:spPr>
          <a:xfrm>
            <a:off x="5169694" y="5627042"/>
            <a:ext cx="2209800" cy="1209675"/>
          </a:xfrm>
          <a:prstGeom prst="rect">
            <a:avLst/>
          </a:prstGeom>
        </p:spPr>
      </p:pic>
      <p:pic>
        <p:nvPicPr>
          <p:cNvPr id="4" name="Image 3">
            <a:extLst>
              <a:ext uri="{FF2B5EF4-FFF2-40B4-BE49-F238E27FC236}">
                <a16:creationId xmlns:a16="http://schemas.microsoft.com/office/drawing/2014/main" id="{673EF569-2524-1826-EE53-1F43090B44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29875" y="227282"/>
            <a:ext cx="1206593" cy="725847"/>
          </a:xfrm>
          <a:prstGeom prst="rect">
            <a:avLst/>
          </a:prstGeom>
        </p:spPr>
      </p:pic>
      <p:sp>
        <p:nvSpPr>
          <p:cNvPr id="3" name="Espace réservé du numéro de diapositive 3">
            <a:extLst>
              <a:ext uri="{FF2B5EF4-FFF2-40B4-BE49-F238E27FC236}">
                <a16:creationId xmlns:a16="http://schemas.microsoft.com/office/drawing/2014/main" id="{E2B0CD2C-668D-F5EC-EBAA-989873318E70}"/>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54B0F7-55DD-40D6-B7F4-70B586885C0B}" type="slidenum">
              <a:rPr lang="fr-FR" sz="1200" smtClean="0">
                <a:solidFill>
                  <a:schemeClr val="tx1">
                    <a:lumMod val="50000"/>
                    <a:lumOff val="50000"/>
                  </a:schemeClr>
                </a:solidFill>
              </a:rPr>
              <a:pPr algn="r"/>
              <a:t>31</a:t>
            </a:fld>
            <a:endParaRPr lang="fr-FR" sz="1200">
              <a:solidFill>
                <a:schemeClr val="tx1">
                  <a:lumMod val="50000"/>
                  <a:lumOff val="50000"/>
                </a:schemeClr>
              </a:solidFill>
            </a:endParaRPr>
          </a:p>
        </p:txBody>
      </p:sp>
    </p:spTree>
    <p:extLst>
      <p:ext uri="{BB962C8B-B14F-4D97-AF65-F5344CB8AC3E}">
        <p14:creationId xmlns:p14="http://schemas.microsoft.com/office/powerpoint/2010/main" val="4265932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105E028-A1AD-15CF-DEF6-08CC61D5218F}"/>
              </a:ext>
            </a:extLst>
          </p:cNvPr>
          <p:cNvSpPr txBox="1"/>
          <p:nvPr/>
        </p:nvSpPr>
        <p:spPr>
          <a:xfrm>
            <a:off x="3359265" y="2773168"/>
            <a:ext cx="8001461" cy="1446550"/>
          </a:xfrm>
          <a:prstGeom prst="rect">
            <a:avLst/>
          </a:prstGeom>
          <a:noFill/>
        </p:spPr>
        <p:txBody>
          <a:bodyPr wrap="square" rtlCol="0">
            <a:spAutoFit/>
          </a:bodyPr>
          <a:lstStyle/>
          <a:p>
            <a:pPr marL="0" indent="0">
              <a:lnSpc>
                <a:spcPct val="100000"/>
              </a:lnSpc>
              <a:spcBef>
                <a:spcPts val="0"/>
              </a:spcBef>
              <a:buNone/>
            </a:pPr>
            <a:r>
              <a:rPr lang="fr-FR" sz="3600" b="1" dirty="0">
                <a:solidFill>
                  <a:srgbClr val="1D2E58"/>
                </a:solidFill>
                <a:latin typeface="Calibri" panose="020F0502020204030204" pitchFamily="34" charset="0"/>
                <a:cs typeface="+mj-cs"/>
              </a:rPr>
              <a:t>Définition de l’</a:t>
            </a:r>
            <a:r>
              <a:rPr lang="fr-FR" sz="3600" b="1" dirty="0" err="1">
                <a:solidFill>
                  <a:srgbClr val="1D2E58"/>
                </a:solidFill>
                <a:latin typeface="Calibri" panose="020F0502020204030204" pitchFamily="34" charset="0"/>
                <a:cs typeface="+mj-cs"/>
              </a:rPr>
              <a:t>Agrivoltaïsme</a:t>
            </a:r>
            <a:r>
              <a:rPr lang="fr-FR" sz="3600" b="1" dirty="0">
                <a:latin typeface="Gadugi"/>
                <a:ea typeface="Gadugi"/>
              </a:rPr>
              <a:t> </a:t>
            </a:r>
          </a:p>
          <a:p>
            <a:pPr marL="0" indent="0">
              <a:lnSpc>
                <a:spcPct val="100000"/>
              </a:lnSpc>
              <a:spcBef>
                <a:spcPts val="0"/>
              </a:spcBef>
              <a:buNone/>
            </a:pPr>
            <a:r>
              <a:rPr lang="fr-FR" sz="2400" b="1" dirty="0">
                <a:solidFill>
                  <a:srgbClr val="3AB894"/>
                </a:solidFill>
                <a:latin typeface="+mn-lt"/>
                <a:ea typeface="Gadugi"/>
                <a:cs typeface="Calibri"/>
              </a:rPr>
              <a:t>Alexandre BARBET </a:t>
            </a:r>
            <a:r>
              <a:rPr lang="fr-FR" sz="2400" dirty="0">
                <a:solidFill>
                  <a:srgbClr val="3AB894"/>
                </a:solidFill>
                <a:latin typeface="+mn-lt"/>
                <a:ea typeface="Gadugi"/>
                <a:cs typeface="Calibri"/>
              </a:rPr>
              <a:t>- Référent Agricole Agence d’Amiens - TSE</a:t>
            </a:r>
          </a:p>
          <a:p>
            <a:pPr indent="0">
              <a:lnSpc>
                <a:spcPct val="100000"/>
              </a:lnSpc>
              <a:spcBef>
                <a:spcPts val="0"/>
              </a:spcBef>
              <a:buNone/>
            </a:pPr>
            <a:endParaRPr lang="fr-FR" sz="2800" dirty="0">
              <a:solidFill>
                <a:srgbClr val="3AB894"/>
              </a:solidFill>
              <a:latin typeface="+mn-lt"/>
            </a:endParaRPr>
          </a:p>
        </p:txBody>
      </p:sp>
      <p:sp>
        <p:nvSpPr>
          <p:cNvPr id="3" name="Rectangle 2">
            <a:extLst>
              <a:ext uri="{FF2B5EF4-FFF2-40B4-BE49-F238E27FC236}">
                <a16:creationId xmlns:a16="http://schemas.microsoft.com/office/drawing/2014/main" id="{CB234548-F80B-9248-4111-2EF0CD45409D}"/>
              </a:ext>
            </a:extLst>
          </p:cNvPr>
          <p:cNvSpPr/>
          <p:nvPr/>
        </p:nvSpPr>
        <p:spPr>
          <a:xfrm>
            <a:off x="918755" y="4212658"/>
            <a:ext cx="863392" cy="62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a:extLst>
              <a:ext uri="{FF2B5EF4-FFF2-40B4-BE49-F238E27FC236}">
                <a16:creationId xmlns:a16="http://schemas.microsoft.com/office/drawing/2014/main" id="{9077E8F7-B9B4-C37D-C8C6-CA41F9431B98}"/>
              </a:ext>
            </a:extLst>
          </p:cNvPr>
          <p:cNvPicPr>
            <a:picLocks noChangeAspect="1"/>
          </p:cNvPicPr>
          <p:nvPr/>
        </p:nvPicPr>
        <p:blipFill>
          <a:blip r:embed="rId2"/>
          <a:stretch>
            <a:fillRect/>
          </a:stretch>
        </p:blipFill>
        <p:spPr>
          <a:xfrm>
            <a:off x="255373" y="2821280"/>
            <a:ext cx="2053282" cy="968304"/>
          </a:xfrm>
          <a:prstGeom prst="rect">
            <a:avLst/>
          </a:prstGeom>
        </p:spPr>
      </p:pic>
      <p:pic>
        <p:nvPicPr>
          <p:cNvPr id="2050" name="Picture 2" descr="Alexandre Barbet">
            <a:extLst>
              <a:ext uri="{FF2B5EF4-FFF2-40B4-BE49-F238E27FC236}">
                <a16:creationId xmlns:a16="http://schemas.microsoft.com/office/drawing/2014/main" id="{ED6AB0F8-98A8-24ED-B444-0DD36743C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7607" y="4212588"/>
            <a:ext cx="1260000" cy="126000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582E9978-05DC-8662-DF48-3C87200C23BC}"/>
              </a:ext>
            </a:extLst>
          </p:cNvPr>
          <p:cNvSpPr txBox="1"/>
          <p:nvPr/>
        </p:nvSpPr>
        <p:spPr>
          <a:xfrm>
            <a:off x="9753599" y="5472588"/>
            <a:ext cx="2348015" cy="800219"/>
          </a:xfrm>
          <a:prstGeom prst="rect">
            <a:avLst/>
          </a:prstGeom>
          <a:noFill/>
        </p:spPr>
        <p:txBody>
          <a:bodyPr wrap="none" rtlCol="0">
            <a:spAutoFit/>
          </a:bodyPr>
          <a:lstStyle/>
          <a:p>
            <a:pPr algn="ctr"/>
            <a:r>
              <a:rPr lang="fr-FR" sz="1400" i="1" dirty="0" err="1">
                <a:solidFill>
                  <a:schemeClr val="tx2"/>
                </a:solidFill>
                <a:cs typeface="Calibri" panose="020F0502020204030204" pitchFamily="34" charset="0"/>
                <a:hlinkClick r:id="rId4">
                  <a:extLst>
                    <a:ext uri="{A12FA001-AC4F-418D-AE19-62706E023703}">
                      <ahyp:hlinkClr xmlns:ahyp="http://schemas.microsoft.com/office/drawing/2018/hyperlinkcolor" val="tx"/>
                    </a:ext>
                  </a:extLst>
                </a:hlinkClick>
              </a:rPr>
              <a:t>alexandre.barbet@tse.energy</a:t>
            </a:r>
            <a:endParaRPr lang="fr-FR" sz="1400" i="1" dirty="0">
              <a:solidFill>
                <a:schemeClr val="tx2"/>
              </a:solidFill>
              <a:cs typeface="Calibri" panose="020F0502020204030204" pitchFamily="34" charset="0"/>
            </a:endParaRPr>
          </a:p>
          <a:p>
            <a:pPr algn="ctr"/>
            <a:r>
              <a:rPr lang="fr-FR" sz="1400" i="1" dirty="0">
                <a:solidFill>
                  <a:schemeClr val="tx2"/>
                </a:solidFill>
                <a:cs typeface="Calibri" panose="020F0502020204030204" pitchFamily="34" charset="0"/>
              </a:rPr>
              <a:t>+33 7 84 97 29 89</a:t>
            </a:r>
          </a:p>
          <a:p>
            <a:pPr algn="ctr"/>
            <a:endParaRPr lang="fr-FR" dirty="0"/>
          </a:p>
        </p:txBody>
      </p:sp>
    </p:spTree>
    <p:extLst>
      <p:ext uri="{BB962C8B-B14F-4D97-AF65-F5344CB8AC3E}">
        <p14:creationId xmlns:p14="http://schemas.microsoft.com/office/powerpoint/2010/main" val="2046118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6FB4445-3859-499B-3256-8AEFF57A9333}"/>
              </a:ext>
            </a:extLst>
          </p:cNvPr>
          <p:cNvSpPr txBox="1"/>
          <p:nvPr/>
        </p:nvSpPr>
        <p:spPr>
          <a:xfrm>
            <a:off x="521954" y="596518"/>
            <a:ext cx="7252408" cy="584775"/>
          </a:xfrm>
          <a:prstGeom prst="rect">
            <a:avLst/>
          </a:prstGeom>
          <a:noFill/>
        </p:spPr>
        <p:txBody>
          <a:bodyPr wrap="square" rtlCol="0">
            <a:spAutoFit/>
          </a:bodyPr>
          <a:lstStyle/>
          <a:p>
            <a:r>
              <a:rPr lang="fr-FR" sz="3200">
                <a:latin typeface="Roboto" panose="02000000000000000000" pitchFamily="2" charset="0"/>
                <a:ea typeface="Roboto" panose="02000000000000000000" pitchFamily="2" charset="0"/>
              </a:rPr>
              <a:t>Présentation du groupe TSE</a:t>
            </a:r>
          </a:p>
        </p:txBody>
      </p:sp>
      <p:sp>
        <p:nvSpPr>
          <p:cNvPr id="7" name="Espace réservé du texte 5">
            <a:extLst>
              <a:ext uri="{FF2B5EF4-FFF2-40B4-BE49-F238E27FC236}">
                <a16:creationId xmlns:a16="http://schemas.microsoft.com/office/drawing/2014/main" id="{E8DFDEE4-C2E9-E78F-40E1-CF377310F7B8}"/>
              </a:ext>
            </a:extLst>
          </p:cNvPr>
          <p:cNvSpPr txBox="1">
            <a:spLocks/>
          </p:cNvSpPr>
          <p:nvPr/>
        </p:nvSpPr>
        <p:spPr>
          <a:xfrm>
            <a:off x="2760854" y="1936845"/>
            <a:ext cx="3778604" cy="72869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2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buFont typeface="Arial" panose="020B0604020202020204" pitchFamily="34" charset="0"/>
              <a:buNone/>
            </a:pPr>
            <a:r>
              <a:rPr lang="fr-FR" sz="1200">
                <a:solidFill>
                  <a:srgbClr val="00355F"/>
                </a:solidFill>
                <a:latin typeface="Roboto Light" panose="02000000000000000000" pitchFamily="2" charset="0"/>
                <a:ea typeface="Roboto Light" panose="02000000000000000000" pitchFamily="2" charset="0"/>
              </a:rPr>
              <a:t>par ALTUS ENERGY et SOLAÏS, </a:t>
            </a:r>
            <a:br>
              <a:rPr lang="fr-FR" sz="1200">
                <a:solidFill>
                  <a:srgbClr val="00355F"/>
                </a:solidFill>
                <a:latin typeface="Roboto Light" panose="02000000000000000000" pitchFamily="2" charset="0"/>
                <a:ea typeface="Roboto Light" panose="02000000000000000000" pitchFamily="2" charset="0"/>
              </a:rPr>
            </a:br>
            <a:r>
              <a:rPr lang="fr-FR" sz="1200">
                <a:solidFill>
                  <a:srgbClr val="00355F"/>
                </a:solidFill>
                <a:latin typeface="Roboto Light" panose="02000000000000000000" pitchFamily="2" charset="0"/>
                <a:ea typeface="Roboto Light" panose="02000000000000000000" pitchFamily="2" charset="0"/>
              </a:rPr>
              <a:t>pionniers du secteur photovoltaïque depuis 2008.</a:t>
            </a:r>
            <a:br>
              <a:rPr lang="fr-FR" sz="1200">
                <a:solidFill>
                  <a:srgbClr val="00355F"/>
                </a:solidFill>
                <a:latin typeface="Roboto Light" panose="02000000000000000000" pitchFamily="2" charset="0"/>
                <a:ea typeface="Roboto Light" panose="02000000000000000000" pitchFamily="2" charset="0"/>
              </a:rPr>
            </a:br>
            <a:r>
              <a:rPr lang="fr-FR" sz="1200">
                <a:solidFill>
                  <a:srgbClr val="00355F"/>
                </a:solidFill>
                <a:latin typeface="Roboto Light" panose="02000000000000000000" pitchFamily="2" charset="0"/>
                <a:ea typeface="Roboto Light" panose="02000000000000000000" pitchFamily="2" charset="0"/>
              </a:rPr>
              <a:t>Basé à Sophia-Antipolis</a:t>
            </a:r>
            <a:r>
              <a:rPr lang="fr-FR" sz="1100">
                <a:solidFill>
                  <a:srgbClr val="00355F"/>
                </a:solidFill>
                <a:latin typeface="Roboto Light" panose="02000000000000000000" pitchFamily="2" charset="0"/>
                <a:ea typeface="Roboto Light" panose="02000000000000000000" pitchFamily="2" charset="0"/>
              </a:rPr>
              <a:t>.</a:t>
            </a:r>
          </a:p>
        </p:txBody>
      </p:sp>
      <p:sp>
        <p:nvSpPr>
          <p:cNvPr id="8" name="Rectangle 7">
            <a:extLst>
              <a:ext uri="{FF2B5EF4-FFF2-40B4-BE49-F238E27FC236}">
                <a16:creationId xmlns:a16="http://schemas.microsoft.com/office/drawing/2014/main" id="{3141D72E-A29A-6FAD-A0B1-5C666098B2CE}"/>
              </a:ext>
            </a:extLst>
          </p:cNvPr>
          <p:cNvSpPr/>
          <p:nvPr/>
        </p:nvSpPr>
        <p:spPr>
          <a:xfrm>
            <a:off x="7688024" y="372827"/>
            <a:ext cx="4097140" cy="6090764"/>
          </a:xfrm>
          <a:prstGeom prst="rect">
            <a:avLst/>
          </a:prstGeom>
          <a:pattFill prst="wdDn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5">
            <a:extLst>
              <a:ext uri="{FF2B5EF4-FFF2-40B4-BE49-F238E27FC236}">
                <a16:creationId xmlns:a16="http://schemas.microsoft.com/office/drawing/2014/main" id="{B5BF37F1-944F-3FEE-9562-64F83D2DD83D}"/>
              </a:ext>
            </a:extLst>
          </p:cNvPr>
          <p:cNvSpPr txBox="1">
            <a:spLocks/>
          </p:cNvSpPr>
          <p:nvPr/>
        </p:nvSpPr>
        <p:spPr>
          <a:xfrm>
            <a:off x="2752677" y="2911663"/>
            <a:ext cx="3778604" cy="29905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2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buFont typeface="Arial" panose="020B0604020202020204" pitchFamily="34" charset="0"/>
              <a:buNone/>
            </a:pPr>
            <a:r>
              <a:rPr lang="fr-FR" sz="1200">
                <a:solidFill>
                  <a:srgbClr val="00355F"/>
                </a:solidFill>
                <a:latin typeface="Roboto Light" panose="02000000000000000000" pitchFamily="2" charset="0"/>
                <a:ea typeface="Roboto Light" panose="02000000000000000000" pitchFamily="2" charset="0"/>
              </a:rPr>
              <a:t>investis</a:t>
            </a:r>
            <a:endParaRPr lang="fr-FR" sz="1100">
              <a:solidFill>
                <a:srgbClr val="00355F"/>
              </a:solidFill>
              <a:latin typeface="Roboto Light" panose="02000000000000000000" pitchFamily="2" charset="0"/>
              <a:ea typeface="Roboto Light" panose="02000000000000000000" pitchFamily="2" charset="0"/>
            </a:endParaRPr>
          </a:p>
        </p:txBody>
      </p:sp>
      <p:sp>
        <p:nvSpPr>
          <p:cNvPr id="10" name="Espace réservé du texte 5">
            <a:extLst>
              <a:ext uri="{FF2B5EF4-FFF2-40B4-BE49-F238E27FC236}">
                <a16:creationId xmlns:a16="http://schemas.microsoft.com/office/drawing/2014/main" id="{4E9C5568-4FD0-C71D-5D70-703650FCDBC3}"/>
              </a:ext>
            </a:extLst>
          </p:cNvPr>
          <p:cNvSpPr txBox="1">
            <a:spLocks/>
          </p:cNvSpPr>
          <p:nvPr/>
        </p:nvSpPr>
        <p:spPr>
          <a:xfrm>
            <a:off x="2760854" y="3456838"/>
            <a:ext cx="3778604" cy="51677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2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buFont typeface="Arial" panose="020B0604020202020204" pitchFamily="34" charset="0"/>
              <a:buNone/>
            </a:pPr>
            <a:r>
              <a:rPr lang="fr-FR" sz="1200">
                <a:solidFill>
                  <a:srgbClr val="00355F"/>
                </a:solidFill>
                <a:latin typeface="Roboto Light" panose="02000000000000000000" pitchFamily="2" charset="0"/>
                <a:ea typeface="Roboto Light" panose="02000000000000000000" pitchFamily="2" charset="0"/>
              </a:rPr>
              <a:t>en cours de développement en France</a:t>
            </a:r>
            <a:br>
              <a:rPr lang="fr-FR" sz="1200">
                <a:solidFill>
                  <a:srgbClr val="00355F"/>
                </a:solidFill>
                <a:latin typeface="Roboto Light" panose="02000000000000000000" pitchFamily="2" charset="0"/>
                <a:ea typeface="Roboto Light" panose="02000000000000000000" pitchFamily="2" charset="0"/>
              </a:rPr>
            </a:br>
            <a:r>
              <a:rPr lang="fr-FR" sz="1200">
                <a:solidFill>
                  <a:srgbClr val="00355F"/>
                </a:solidFill>
                <a:latin typeface="Roboto Light" panose="02000000000000000000" pitchFamily="2" charset="0"/>
                <a:ea typeface="Roboto Light" panose="02000000000000000000" pitchFamily="2" charset="0"/>
              </a:rPr>
              <a:t>OBJECTIF 5 GW D’ICI 2025</a:t>
            </a:r>
            <a:endParaRPr lang="fr-FR" sz="1100">
              <a:solidFill>
                <a:srgbClr val="00355F"/>
              </a:solidFill>
              <a:latin typeface="Roboto Light" panose="02000000000000000000" pitchFamily="2" charset="0"/>
              <a:ea typeface="Roboto Light" panose="02000000000000000000" pitchFamily="2" charset="0"/>
            </a:endParaRPr>
          </a:p>
        </p:txBody>
      </p:sp>
      <p:sp>
        <p:nvSpPr>
          <p:cNvPr id="11" name="Espace réservé du texte 5">
            <a:extLst>
              <a:ext uri="{FF2B5EF4-FFF2-40B4-BE49-F238E27FC236}">
                <a16:creationId xmlns:a16="http://schemas.microsoft.com/office/drawing/2014/main" id="{DB8E1A62-E3CB-5836-8E8B-A03CAA610842}"/>
              </a:ext>
            </a:extLst>
          </p:cNvPr>
          <p:cNvSpPr txBox="1">
            <a:spLocks/>
          </p:cNvSpPr>
          <p:nvPr/>
        </p:nvSpPr>
        <p:spPr>
          <a:xfrm>
            <a:off x="2760854" y="4219737"/>
            <a:ext cx="3778604" cy="51677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2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buFont typeface="Arial" panose="020B0604020202020204" pitchFamily="34" charset="0"/>
              <a:buNone/>
            </a:pPr>
            <a:r>
              <a:rPr lang="fr-FR" sz="1200">
                <a:solidFill>
                  <a:srgbClr val="00355F"/>
                </a:solidFill>
                <a:latin typeface="Roboto Light" panose="02000000000000000000" pitchFamily="2" charset="0"/>
                <a:ea typeface="Roboto Light" panose="02000000000000000000" pitchFamily="2" charset="0"/>
              </a:rPr>
              <a:t>collaborateurs </a:t>
            </a:r>
            <a:r>
              <a:rPr lang="fr-FR" sz="1200">
                <a:latin typeface="Roboto Light" panose="02000000000000000000" pitchFamily="2" charset="0"/>
                <a:ea typeface="Roboto Light" panose="02000000000000000000" pitchFamily="2" charset="0"/>
              </a:rPr>
              <a:t>répartis sur le territoire français</a:t>
            </a:r>
            <a:endParaRPr lang="fr-FR" sz="1100">
              <a:latin typeface="Roboto Light" panose="02000000000000000000" pitchFamily="2" charset="0"/>
              <a:ea typeface="Roboto Light" panose="02000000000000000000" pitchFamily="2" charset="0"/>
            </a:endParaRPr>
          </a:p>
        </p:txBody>
      </p:sp>
      <p:sp>
        <p:nvSpPr>
          <p:cNvPr id="13" name="Espace réservé du texte 5">
            <a:extLst>
              <a:ext uri="{FF2B5EF4-FFF2-40B4-BE49-F238E27FC236}">
                <a16:creationId xmlns:a16="http://schemas.microsoft.com/office/drawing/2014/main" id="{97DD25D3-EE3E-A747-796A-A3EA9D738E68}"/>
              </a:ext>
            </a:extLst>
          </p:cNvPr>
          <p:cNvSpPr txBox="1">
            <a:spLocks/>
          </p:cNvSpPr>
          <p:nvPr/>
        </p:nvSpPr>
        <p:spPr>
          <a:xfrm>
            <a:off x="2752677" y="4893888"/>
            <a:ext cx="3778604" cy="51677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2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buFont typeface="Arial" panose="020B0604020202020204" pitchFamily="34" charset="0"/>
              <a:buNone/>
            </a:pPr>
            <a:r>
              <a:rPr lang="fr-FR" sz="1200">
                <a:solidFill>
                  <a:srgbClr val="00355F"/>
                </a:solidFill>
                <a:latin typeface="Roboto Light" panose="02000000000000000000" pitchFamily="2" charset="0"/>
                <a:ea typeface="Roboto Light" panose="02000000000000000000" pitchFamily="2" charset="0"/>
              </a:rPr>
              <a:t>développés et construits en France,</a:t>
            </a:r>
            <a:br>
              <a:rPr lang="fr-FR" sz="1200">
                <a:solidFill>
                  <a:srgbClr val="00355F"/>
                </a:solidFill>
                <a:latin typeface="Roboto Light" panose="02000000000000000000" pitchFamily="2" charset="0"/>
                <a:ea typeface="Roboto Light" panose="02000000000000000000" pitchFamily="2" charset="0"/>
              </a:rPr>
            </a:br>
            <a:r>
              <a:rPr lang="fr-FR" sz="1200">
                <a:solidFill>
                  <a:srgbClr val="00355F"/>
                </a:solidFill>
                <a:latin typeface="Roboto Light" panose="02000000000000000000" pitchFamily="2" charset="0"/>
                <a:ea typeface="Roboto Light" panose="02000000000000000000" pitchFamily="2" charset="0"/>
              </a:rPr>
              <a:t>dont 210 MW en propre</a:t>
            </a:r>
            <a:endParaRPr lang="fr-FR" sz="1100">
              <a:latin typeface="Roboto Light" panose="02000000000000000000" pitchFamily="2" charset="0"/>
              <a:ea typeface="Roboto Light" panose="02000000000000000000" pitchFamily="2" charset="0"/>
            </a:endParaRPr>
          </a:p>
        </p:txBody>
      </p:sp>
      <p:sp>
        <p:nvSpPr>
          <p:cNvPr id="15" name="Espace réservé du texte 5">
            <a:extLst>
              <a:ext uri="{FF2B5EF4-FFF2-40B4-BE49-F238E27FC236}">
                <a16:creationId xmlns:a16="http://schemas.microsoft.com/office/drawing/2014/main" id="{35907CC6-5A22-91B4-209C-F0E143D5E877}"/>
              </a:ext>
            </a:extLst>
          </p:cNvPr>
          <p:cNvSpPr txBox="1">
            <a:spLocks/>
          </p:cNvSpPr>
          <p:nvPr/>
        </p:nvSpPr>
        <p:spPr>
          <a:xfrm>
            <a:off x="1548360" y="4997826"/>
            <a:ext cx="1056498" cy="3925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2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1600"/>
              </a:lnSpc>
              <a:buFont typeface="Arial" panose="020B0604020202020204" pitchFamily="34" charset="0"/>
              <a:buNone/>
            </a:pPr>
            <a:r>
              <a:rPr lang="fr-FR" sz="1600">
                <a:latin typeface="Roboto Light" panose="02000000000000000000" pitchFamily="2" charset="0"/>
                <a:ea typeface="Roboto Light" panose="02000000000000000000" pitchFamily="2" charset="0"/>
              </a:rPr>
              <a:t>460</a:t>
            </a:r>
            <a:r>
              <a:rPr kumimoji="0" lang="fr-FR" sz="1600" b="0" i="0" u="none" strike="noStrike" kern="1200" cap="none" spc="0" normalizeH="0" baseline="0" noProof="0">
                <a:ln>
                  <a:noFill/>
                </a:ln>
                <a:effectLst/>
                <a:uLnTx/>
                <a:uFillTx/>
                <a:latin typeface="Roboto Light" panose="02000000000000000000" pitchFamily="2" charset="0"/>
                <a:ea typeface="Roboto Light" panose="02000000000000000000" pitchFamily="2" charset="0"/>
              </a:rPr>
              <a:t>MW</a:t>
            </a:r>
            <a:endParaRPr lang="fr-FR" sz="1600">
              <a:latin typeface="Roboto Light" panose="02000000000000000000" pitchFamily="2" charset="0"/>
              <a:ea typeface="Roboto Light" panose="02000000000000000000" pitchFamily="2" charset="0"/>
            </a:endParaRPr>
          </a:p>
        </p:txBody>
      </p:sp>
      <p:sp>
        <p:nvSpPr>
          <p:cNvPr id="17" name="Espace réservé du texte 5">
            <a:extLst>
              <a:ext uri="{FF2B5EF4-FFF2-40B4-BE49-F238E27FC236}">
                <a16:creationId xmlns:a16="http://schemas.microsoft.com/office/drawing/2014/main" id="{25E2B775-27B8-2A8A-CAB2-B794333C2E20}"/>
              </a:ext>
            </a:extLst>
          </p:cNvPr>
          <p:cNvSpPr txBox="1">
            <a:spLocks/>
          </p:cNvSpPr>
          <p:nvPr/>
        </p:nvSpPr>
        <p:spPr>
          <a:xfrm>
            <a:off x="1818495" y="4287214"/>
            <a:ext cx="786363" cy="3925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2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1600"/>
              </a:lnSpc>
              <a:buFont typeface="Arial" panose="020B0604020202020204" pitchFamily="34" charset="0"/>
              <a:buNone/>
            </a:pPr>
            <a:r>
              <a:rPr lang="fr-FR" sz="1600">
                <a:latin typeface="Roboto Light"/>
                <a:ea typeface="Roboto Light"/>
                <a:cs typeface="Roboto Light"/>
              </a:rPr>
              <a:t>270</a:t>
            </a:r>
            <a:endParaRPr lang="fr-FR" sz="1600">
              <a:latin typeface="Roboto Light" panose="02000000000000000000" pitchFamily="2" charset="0"/>
              <a:ea typeface="Roboto Light" panose="02000000000000000000" pitchFamily="2" charset="0"/>
            </a:endParaRPr>
          </a:p>
        </p:txBody>
      </p:sp>
      <p:sp>
        <p:nvSpPr>
          <p:cNvPr id="18" name="Espace réservé du texte 5">
            <a:extLst>
              <a:ext uri="{FF2B5EF4-FFF2-40B4-BE49-F238E27FC236}">
                <a16:creationId xmlns:a16="http://schemas.microsoft.com/office/drawing/2014/main" id="{21F95CB3-6EF3-D026-C26E-08ADEDF073B5}"/>
              </a:ext>
            </a:extLst>
          </p:cNvPr>
          <p:cNvSpPr txBox="1">
            <a:spLocks/>
          </p:cNvSpPr>
          <p:nvPr/>
        </p:nvSpPr>
        <p:spPr>
          <a:xfrm>
            <a:off x="1818495" y="3567901"/>
            <a:ext cx="786363" cy="3925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2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1600"/>
              </a:lnSpc>
              <a:buFont typeface="Arial" panose="020B0604020202020204" pitchFamily="34" charset="0"/>
              <a:buNone/>
            </a:pPr>
            <a:r>
              <a:rPr lang="fr-FR" sz="1600">
                <a:latin typeface="Roboto Light" panose="02000000000000000000" pitchFamily="2" charset="0"/>
                <a:ea typeface="Roboto Light" panose="02000000000000000000" pitchFamily="2" charset="0"/>
              </a:rPr>
              <a:t>2GW</a:t>
            </a:r>
          </a:p>
        </p:txBody>
      </p:sp>
      <p:sp>
        <p:nvSpPr>
          <p:cNvPr id="19" name="Espace réservé du texte 5">
            <a:extLst>
              <a:ext uri="{FF2B5EF4-FFF2-40B4-BE49-F238E27FC236}">
                <a16:creationId xmlns:a16="http://schemas.microsoft.com/office/drawing/2014/main" id="{6561C69D-1E7B-F81C-3337-E7A33214D207}"/>
              </a:ext>
            </a:extLst>
          </p:cNvPr>
          <p:cNvSpPr txBox="1">
            <a:spLocks/>
          </p:cNvSpPr>
          <p:nvPr/>
        </p:nvSpPr>
        <p:spPr>
          <a:xfrm>
            <a:off x="1643527" y="2887828"/>
            <a:ext cx="961331" cy="3925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2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1600"/>
              </a:lnSpc>
              <a:buFont typeface="Arial" panose="020B0604020202020204" pitchFamily="34" charset="0"/>
              <a:buNone/>
            </a:pPr>
            <a:r>
              <a:rPr lang="fr-FR" sz="1600">
                <a:latin typeface="Roboto Light" panose="02000000000000000000" pitchFamily="2" charset="0"/>
                <a:ea typeface="Roboto Light" panose="02000000000000000000" pitchFamily="2" charset="0"/>
              </a:rPr>
              <a:t>600</a:t>
            </a:r>
            <a:r>
              <a:rPr kumimoji="0" lang="fr-FR" sz="1600" b="0" i="0" u="none" strike="noStrike" kern="1200" cap="none" spc="0" normalizeH="0" baseline="0" noProof="0">
                <a:ln>
                  <a:noFill/>
                </a:ln>
                <a:effectLst/>
                <a:uLnTx/>
                <a:uFillTx/>
                <a:latin typeface="Roboto Light" panose="02000000000000000000" pitchFamily="2" charset="0"/>
                <a:ea typeface="Roboto Light" panose="02000000000000000000" pitchFamily="2" charset="0"/>
              </a:rPr>
              <a:t>M€</a:t>
            </a:r>
            <a:endParaRPr lang="fr-FR" sz="1600">
              <a:latin typeface="Roboto Light" panose="02000000000000000000" pitchFamily="2" charset="0"/>
              <a:ea typeface="Roboto Light" panose="02000000000000000000" pitchFamily="2" charset="0"/>
            </a:endParaRPr>
          </a:p>
        </p:txBody>
      </p:sp>
      <p:sp>
        <p:nvSpPr>
          <p:cNvPr id="22" name="Espace réservé du texte 5">
            <a:extLst>
              <a:ext uri="{FF2B5EF4-FFF2-40B4-BE49-F238E27FC236}">
                <a16:creationId xmlns:a16="http://schemas.microsoft.com/office/drawing/2014/main" id="{E33E2361-1FFE-E794-4331-31A8B34122D2}"/>
              </a:ext>
            </a:extLst>
          </p:cNvPr>
          <p:cNvSpPr txBox="1">
            <a:spLocks/>
          </p:cNvSpPr>
          <p:nvPr/>
        </p:nvSpPr>
        <p:spPr>
          <a:xfrm>
            <a:off x="1643527" y="1936845"/>
            <a:ext cx="961331" cy="69892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2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1600"/>
              </a:lnSpc>
              <a:buFont typeface="Arial" panose="020B0604020202020204" pitchFamily="34" charset="0"/>
              <a:buNone/>
            </a:pPr>
            <a:r>
              <a:rPr kumimoji="0" lang="fr-FR" sz="1200" b="0" i="0" u="none" strike="noStrike" kern="1200" cap="none" spc="0" normalizeH="0" baseline="0" noProof="0">
                <a:ln>
                  <a:noFill/>
                </a:ln>
                <a:effectLst/>
                <a:uLnTx/>
                <a:uFillTx/>
                <a:latin typeface="Roboto" panose="02000000000000000000" pitchFamily="2" charset="0"/>
                <a:ea typeface="Roboto" panose="02000000000000000000" pitchFamily="2" charset="0"/>
              </a:rPr>
              <a:t>Cofondé en 2012 </a:t>
            </a:r>
            <a:endParaRPr lang="fr-FR" sz="1200">
              <a:latin typeface="Roboto" panose="02000000000000000000" pitchFamily="2" charset="0"/>
              <a:ea typeface="Roboto" panose="02000000000000000000" pitchFamily="2" charset="0"/>
            </a:endParaRPr>
          </a:p>
        </p:txBody>
      </p:sp>
      <p:pic>
        <p:nvPicPr>
          <p:cNvPr id="30" name="Graphique 29">
            <a:extLst>
              <a:ext uri="{FF2B5EF4-FFF2-40B4-BE49-F238E27FC236}">
                <a16:creationId xmlns:a16="http://schemas.microsoft.com/office/drawing/2014/main" id="{B5C571AC-7445-0CA4-AD0B-0AAE8E9332B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0702" y="4294183"/>
            <a:ext cx="333350" cy="333350"/>
          </a:xfrm>
          <a:prstGeom prst="rect">
            <a:avLst/>
          </a:prstGeom>
        </p:spPr>
      </p:pic>
      <p:pic>
        <p:nvPicPr>
          <p:cNvPr id="34" name="Graphique 33">
            <a:extLst>
              <a:ext uri="{FF2B5EF4-FFF2-40B4-BE49-F238E27FC236}">
                <a16:creationId xmlns:a16="http://schemas.microsoft.com/office/drawing/2014/main" id="{8FFDE6FD-A628-2CAE-2E7A-6E64C0DBFE1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10702" y="2897808"/>
            <a:ext cx="333350" cy="333350"/>
          </a:xfrm>
          <a:prstGeom prst="rect">
            <a:avLst/>
          </a:prstGeom>
        </p:spPr>
      </p:pic>
      <p:pic>
        <p:nvPicPr>
          <p:cNvPr id="36" name="Graphique 35">
            <a:extLst>
              <a:ext uri="{FF2B5EF4-FFF2-40B4-BE49-F238E27FC236}">
                <a16:creationId xmlns:a16="http://schemas.microsoft.com/office/drawing/2014/main" id="{D497B467-DAF0-98AB-7B91-D7E35299187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10702" y="2105834"/>
            <a:ext cx="333350" cy="333350"/>
          </a:xfrm>
          <a:prstGeom prst="rect">
            <a:avLst/>
          </a:prstGeom>
        </p:spPr>
      </p:pic>
      <p:pic>
        <p:nvPicPr>
          <p:cNvPr id="38" name="Graphique 37">
            <a:extLst>
              <a:ext uri="{FF2B5EF4-FFF2-40B4-BE49-F238E27FC236}">
                <a16:creationId xmlns:a16="http://schemas.microsoft.com/office/drawing/2014/main" id="{41A3A5FB-B22F-AB09-2499-5934ECF5908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91884" y="3582074"/>
            <a:ext cx="370986" cy="370986"/>
          </a:xfrm>
          <a:prstGeom prst="rect">
            <a:avLst/>
          </a:prstGeom>
        </p:spPr>
      </p:pic>
      <p:pic>
        <p:nvPicPr>
          <p:cNvPr id="40" name="Graphique 39">
            <a:extLst>
              <a:ext uri="{FF2B5EF4-FFF2-40B4-BE49-F238E27FC236}">
                <a16:creationId xmlns:a16="http://schemas.microsoft.com/office/drawing/2014/main" id="{934928BA-5EBF-C772-946A-A181558DEB1B}"/>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78442" y="4973306"/>
            <a:ext cx="397870" cy="370986"/>
          </a:xfrm>
          <a:prstGeom prst="rect">
            <a:avLst/>
          </a:prstGeom>
        </p:spPr>
      </p:pic>
      <p:cxnSp>
        <p:nvCxnSpPr>
          <p:cNvPr id="2" name="Connecteur droit 1">
            <a:extLst>
              <a:ext uri="{FF2B5EF4-FFF2-40B4-BE49-F238E27FC236}">
                <a16:creationId xmlns:a16="http://schemas.microsoft.com/office/drawing/2014/main" id="{153D5F81-D94D-9405-C2EE-BCA48EBF2B2A}"/>
              </a:ext>
            </a:extLst>
          </p:cNvPr>
          <p:cNvCxnSpPr>
            <a:cxnSpLocks/>
          </p:cNvCxnSpPr>
          <p:nvPr/>
        </p:nvCxnSpPr>
        <p:spPr>
          <a:xfrm>
            <a:off x="639688" y="1306846"/>
            <a:ext cx="1493912"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pic>
        <p:nvPicPr>
          <p:cNvPr id="5" name="Image 4">
            <a:extLst>
              <a:ext uri="{FF2B5EF4-FFF2-40B4-BE49-F238E27FC236}">
                <a16:creationId xmlns:a16="http://schemas.microsoft.com/office/drawing/2014/main" id="{55F02E35-48FC-80D0-9892-871F0BF15A8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679100" y="2163041"/>
            <a:ext cx="4490720" cy="3613166"/>
          </a:xfrm>
          <a:prstGeom prst="rect">
            <a:avLst/>
          </a:prstGeom>
        </p:spPr>
      </p:pic>
      <p:sp>
        <p:nvSpPr>
          <p:cNvPr id="3" name="Espace réservé du numéro de diapositive 3">
            <a:extLst>
              <a:ext uri="{FF2B5EF4-FFF2-40B4-BE49-F238E27FC236}">
                <a16:creationId xmlns:a16="http://schemas.microsoft.com/office/drawing/2014/main" id="{C57CFC2C-D28E-3389-6322-42FF69E66415}"/>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54B0F7-55DD-40D6-B7F4-70B586885C0B}" type="slidenum">
              <a:rPr lang="fr-FR" sz="1200" smtClean="0">
                <a:solidFill>
                  <a:schemeClr val="tx1">
                    <a:lumMod val="50000"/>
                    <a:lumOff val="50000"/>
                  </a:schemeClr>
                </a:solidFill>
              </a:rPr>
              <a:pPr algn="r"/>
              <a:t>33</a:t>
            </a:fld>
            <a:endParaRPr lang="fr-FR" sz="1200">
              <a:solidFill>
                <a:schemeClr val="tx1">
                  <a:lumMod val="50000"/>
                  <a:lumOff val="50000"/>
                </a:schemeClr>
              </a:solidFill>
            </a:endParaRPr>
          </a:p>
        </p:txBody>
      </p:sp>
    </p:spTree>
    <p:extLst>
      <p:ext uri="{BB962C8B-B14F-4D97-AF65-F5344CB8AC3E}">
        <p14:creationId xmlns:p14="http://schemas.microsoft.com/office/powerpoint/2010/main" val="7576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EBF8A0D-02A3-4814-8A19-41EDEACC7DA0}"/>
              </a:ext>
            </a:extLst>
          </p:cNvPr>
          <p:cNvSpPr>
            <a:spLocks noGrp="1"/>
          </p:cNvSpPr>
          <p:nvPr>
            <p:ph type="sldNum" sz="quarter" idx="12"/>
          </p:nvPr>
        </p:nvSpPr>
        <p:spPr>
          <a:xfrm>
            <a:off x="9372099" y="648970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FD83145-398D-4CBC-A86C-D2FDA302429F}" type="slidenum">
              <a:rPr kumimoji="0" lang="fr-FR" sz="1200" b="0" i="0" u="none" strike="noStrike" kern="1200" cap="none" spc="0" normalizeH="0" baseline="0" noProof="0" smtClean="0">
                <a:ln>
                  <a:noFill/>
                </a:ln>
                <a:solidFill>
                  <a:srgbClr val="000000"/>
                </a:solidFill>
                <a:effectLst/>
                <a:uLnTx/>
                <a:uFillTx/>
                <a:latin typeface="Roboto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srgbClr val="000000"/>
              </a:solidFill>
              <a:effectLst/>
              <a:uLnTx/>
              <a:uFillTx/>
              <a:latin typeface="Roboto Light"/>
              <a:ea typeface="+mn-ea"/>
              <a:cs typeface="+mn-cs"/>
            </a:endParaRPr>
          </a:p>
        </p:txBody>
      </p:sp>
      <p:sp>
        <p:nvSpPr>
          <p:cNvPr id="4" name="Espace réservé du texte 3">
            <a:extLst>
              <a:ext uri="{FF2B5EF4-FFF2-40B4-BE49-F238E27FC236}">
                <a16:creationId xmlns:a16="http://schemas.microsoft.com/office/drawing/2014/main" id="{8325C540-AA71-D7FC-C260-798E44DA98D2}"/>
              </a:ext>
            </a:extLst>
          </p:cNvPr>
          <p:cNvSpPr txBox="1">
            <a:spLocks/>
          </p:cNvSpPr>
          <p:nvPr/>
        </p:nvSpPr>
        <p:spPr>
          <a:xfrm>
            <a:off x="1510492" y="300503"/>
            <a:ext cx="9233207" cy="62134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16103B"/>
                </a:solidFill>
                <a:latin typeface="Roboto Condensed" panose="02000000000000000000" pitchFamily="2" charset="0"/>
                <a:ea typeface="Roboto Condensed" panose="02000000000000000000" pitchFamily="2" charset="0"/>
                <a:cs typeface="+mn-cs"/>
              </a:defRPr>
            </a:lvl1pPr>
            <a:lvl2pPr marL="342884"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685766"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028649"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371532"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200" b="0" i="0" u="none" strike="noStrike" kern="1200" cap="none" spc="0" normalizeH="0" baseline="0" noProof="0">
                <a:ln>
                  <a:noFill/>
                </a:ln>
                <a:solidFill>
                  <a:srgbClr val="00365F"/>
                </a:solidFill>
                <a:effectLst/>
                <a:uLnTx/>
                <a:uFillTx/>
                <a:latin typeface="Roboto Condensed" panose="02000000000000000000" pitchFamily="2" charset="0"/>
                <a:ea typeface="Roboto Condensed" panose="02000000000000000000" pitchFamily="2" charset="0"/>
                <a:cs typeface="+mn-cs"/>
              </a:rPr>
              <a:t>L’avènement législatif</a:t>
            </a:r>
            <a:r>
              <a:rPr lang="fr-FR" sz="3200">
                <a:solidFill>
                  <a:srgbClr val="00365F"/>
                </a:solidFill>
              </a:rPr>
              <a:t> de l’</a:t>
            </a:r>
            <a:r>
              <a:rPr lang="fr-FR" sz="3200" err="1">
                <a:solidFill>
                  <a:srgbClr val="00365F"/>
                </a:solidFill>
              </a:rPr>
              <a:t>agrivoltaïsme</a:t>
            </a:r>
            <a:r>
              <a:rPr lang="fr-FR" sz="3200">
                <a:solidFill>
                  <a:srgbClr val="00365F"/>
                </a:solidFill>
              </a:rPr>
              <a:t> (1/2)</a:t>
            </a:r>
            <a:endParaRPr kumimoji="0" lang="fr-FR" sz="3200" b="0" i="0" u="none" strike="noStrike" kern="1200" cap="none" spc="0" normalizeH="0" baseline="0" noProof="0">
              <a:ln>
                <a:noFill/>
              </a:ln>
              <a:solidFill>
                <a:srgbClr val="00365F"/>
              </a:solidFill>
              <a:effectLst/>
              <a:uLnTx/>
              <a:uFillTx/>
              <a:latin typeface="Roboto Condensed" panose="02000000000000000000" pitchFamily="2" charset="0"/>
              <a:ea typeface="Roboto Condensed" panose="02000000000000000000" pitchFamily="2" charset="0"/>
              <a:cs typeface="+mn-cs"/>
            </a:endParaRPr>
          </a:p>
        </p:txBody>
      </p:sp>
      <p:sp>
        <p:nvSpPr>
          <p:cNvPr id="5" name="ZoneTexte 4">
            <a:extLst>
              <a:ext uri="{FF2B5EF4-FFF2-40B4-BE49-F238E27FC236}">
                <a16:creationId xmlns:a16="http://schemas.microsoft.com/office/drawing/2014/main" id="{430A4744-6333-B95F-3BA7-055822EE1CF7}"/>
              </a:ext>
            </a:extLst>
          </p:cNvPr>
          <p:cNvSpPr txBox="1"/>
          <p:nvPr/>
        </p:nvSpPr>
        <p:spPr>
          <a:xfrm>
            <a:off x="226336" y="1191813"/>
            <a:ext cx="11739326" cy="493981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00355F"/>
                </a:solidFill>
                <a:effectLst/>
                <a:uLnTx/>
                <a:uFillTx/>
                <a:latin typeface="Roboto Light" panose="02000000000000000000" pitchFamily="2" charset="0"/>
                <a:ea typeface="Roboto Light" panose="02000000000000000000" pitchFamily="2" charset="0"/>
                <a:cs typeface="+mn-cs"/>
              </a:rPr>
              <a:t>UNE DEFINITION</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7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fr-FR" sz="1600" dirty="0">
                <a:solidFill>
                  <a:srgbClr val="000000"/>
                </a:solidFill>
                <a:latin typeface="Roboto Light" panose="02000000000000000000" pitchFamily="2" charset="0"/>
                <a:ea typeface="Roboto Light" panose="02000000000000000000" pitchFamily="2" charset="0"/>
              </a:rPr>
              <a:t>L’</a:t>
            </a:r>
            <a:r>
              <a:rPr lang="fr-FR" sz="1600" dirty="0" err="1">
                <a:solidFill>
                  <a:srgbClr val="000000"/>
                </a:solidFill>
                <a:latin typeface="Roboto Light" panose="02000000000000000000" pitchFamily="2" charset="0"/>
                <a:ea typeface="Roboto Light" panose="02000000000000000000" pitchFamily="2" charset="0"/>
              </a:rPr>
              <a:t>agrivoltaïsme</a:t>
            </a:r>
            <a:r>
              <a:rPr lang="fr-FR" sz="1600" dirty="0">
                <a:solidFill>
                  <a:srgbClr val="000000"/>
                </a:solidFill>
                <a:latin typeface="Roboto Light" panose="02000000000000000000" pitchFamily="2" charset="0"/>
                <a:ea typeface="Roboto Light" panose="02000000000000000000" pitchFamily="2" charset="0"/>
              </a:rPr>
              <a:t> est enfin défini dans la loi :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500" b="0" i="1"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lvl="1" algn="just" defTabSz="457200">
              <a:defRPr/>
            </a:pPr>
            <a:endParaRPr kumimoji="0" lang="fr-FR" sz="15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lvl="1" algn="just" defTabSz="457200">
              <a:defRPr/>
            </a:pPr>
            <a:endParaRPr lang="fr-FR" sz="1500" dirty="0">
              <a:solidFill>
                <a:srgbClr val="000000"/>
              </a:solidFill>
              <a:latin typeface="Roboto Light" panose="02000000000000000000" pitchFamily="2" charset="0"/>
              <a:ea typeface="Roboto Light" panose="02000000000000000000" pitchFamily="2" charset="0"/>
            </a:endParaRPr>
          </a:p>
          <a:p>
            <a:pPr lvl="1" algn="just" defTabSz="457200">
              <a:defRPr/>
            </a:pPr>
            <a:endParaRPr kumimoji="0" lang="fr-FR" sz="15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lvl="1" algn="just" defTabSz="457200">
              <a:defRPr/>
            </a:pPr>
            <a:endParaRPr lang="fr-FR" sz="1500" dirty="0">
              <a:solidFill>
                <a:srgbClr val="000000"/>
              </a:solidFill>
              <a:latin typeface="Roboto Light" panose="02000000000000000000" pitchFamily="2" charset="0"/>
              <a:ea typeface="Roboto Light" panose="02000000000000000000" pitchFamily="2"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500" dirty="0">
              <a:solidFill>
                <a:srgbClr val="000000"/>
              </a:solidFill>
              <a:latin typeface="Roboto Light" panose="02000000000000000000" pitchFamily="2" charset="0"/>
              <a:ea typeface="Roboto Light" panose="02000000000000000000" pitchFamily="2"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500" b="1" i="0" u="none" strike="noStrike" kern="1200" cap="none" spc="0" normalizeH="0" baseline="0" noProof="0" dirty="0">
              <a:ln>
                <a:noFill/>
              </a:ln>
              <a:solidFill>
                <a:srgbClr val="00355F"/>
              </a:solidFill>
              <a:effectLst/>
              <a:uLnTx/>
              <a:uFillTx/>
              <a:latin typeface="Roboto Light" panose="02000000000000000000" pitchFamily="2" charset="0"/>
              <a:ea typeface="Roboto Light" panose="02000000000000000000" pitchFamily="2"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fr-FR" sz="1500" b="1" dirty="0">
              <a:solidFill>
                <a:srgbClr val="00355F"/>
              </a:solidFill>
              <a:latin typeface="Roboto Light" panose="02000000000000000000" pitchFamily="2" charset="0"/>
              <a:ea typeface="Roboto Light" panose="02000000000000000000" pitchFamily="2"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500" b="1" i="0" u="none" strike="noStrike" kern="1200" cap="none" spc="0" normalizeH="0" baseline="0" noProof="0" dirty="0">
              <a:ln>
                <a:noFill/>
              </a:ln>
              <a:solidFill>
                <a:srgbClr val="00355F"/>
              </a:solidFill>
              <a:effectLst/>
              <a:uLnTx/>
              <a:uFillTx/>
              <a:latin typeface="Roboto Light" panose="02000000000000000000" pitchFamily="2" charset="0"/>
              <a:ea typeface="Roboto Light" panose="02000000000000000000" pitchFamily="2"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srgbClr val="00355F"/>
                </a:solidFill>
                <a:effectLst/>
                <a:uLnTx/>
                <a:uFillTx/>
                <a:latin typeface="Roboto Light" panose="02000000000000000000" pitchFamily="2" charset="0"/>
                <a:ea typeface="Roboto Light" panose="02000000000000000000" pitchFamily="2" charset="0"/>
                <a:cs typeface="+mn-cs"/>
              </a:rPr>
              <a:t>UNE VOLONTE D’</a:t>
            </a:r>
            <a:r>
              <a:rPr lang="fr-FR" sz="1500" b="1" dirty="0">
                <a:solidFill>
                  <a:srgbClr val="00355F"/>
                </a:solidFill>
                <a:latin typeface="Roboto Light" panose="02000000000000000000" pitchFamily="2" charset="0"/>
                <a:ea typeface="Roboto Light" panose="02000000000000000000" pitchFamily="2" charset="0"/>
              </a:rPr>
              <a:t>ENCOURAGER UN </a:t>
            </a:r>
            <a:r>
              <a:rPr kumimoji="0" lang="fr-FR" sz="1500" b="1" i="0" u="none" strike="noStrike" kern="1200" cap="none" spc="0" normalizeH="0" baseline="0" noProof="0" dirty="0">
                <a:ln>
                  <a:noFill/>
                </a:ln>
                <a:solidFill>
                  <a:srgbClr val="00355F"/>
                </a:solidFill>
                <a:effectLst/>
                <a:uLnTx/>
                <a:uFillTx/>
                <a:latin typeface="Roboto Light" panose="02000000000000000000" pitchFamily="2" charset="0"/>
                <a:ea typeface="Roboto Light" panose="02000000000000000000" pitchFamily="2" charset="0"/>
                <a:cs typeface="+mn-cs"/>
              </a:rPr>
              <a:t>AGRIVOLTAÏSME VERTUEUX</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7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fr-FR" sz="1500" dirty="0">
                <a:solidFill>
                  <a:srgbClr val="000000"/>
                </a:solidFill>
                <a:latin typeface="Roboto Light" panose="02000000000000000000" pitchFamily="2" charset="0"/>
                <a:ea typeface="Roboto Light" panose="02000000000000000000" pitchFamily="2" charset="0"/>
              </a:rPr>
              <a:t>Encourager la production d’électricité issue d’installations agrivoltaïques est désormais </a:t>
            </a:r>
            <a:r>
              <a:rPr lang="fr-FR" sz="1500" b="1" dirty="0">
                <a:solidFill>
                  <a:srgbClr val="000000"/>
                </a:solidFill>
                <a:latin typeface="Roboto Light" panose="02000000000000000000" pitchFamily="2" charset="0"/>
                <a:ea typeface="Roboto Light" panose="02000000000000000000" pitchFamily="2" charset="0"/>
              </a:rPr>
              <a:t>un objectif de la politique énergétique française</a:t>
            </a:r>
            <a:r>
              <a:rPr lang="fr-FR" sz="1500" dirty="0">
                <a:solidFill>
                  <a:srgbClr val="000000"/>
                </a:solidFill>
                <a:latin typeface="Roboto Light" panose="02000000000000000000" pitchFamily="2" charset="0"/>
                <a:ea typeface="Roboto Light" panose="02000000000000000000" pitchFamily="2" charset="0"/>
              </a:rPr>
              <a:t>.</a:t>
            </a:r>
            <a:endParaRPr kumimoji="0" lang="fr-FR" sz="15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lvl="0" algn="just" defTabSz="457200">
              <a:defRPr/>
            </a:pPr>
            <a:r>
              <a:rPr kumimoji="0" lang="fr-FR" sz="15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La loi rend également possible la création </a:t>
            </a:r>
            <a:r>
              <a:rPr kumimoji="0" lang="fr-FR" sz="1500" b="1" i="0" u="sng"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d’appels d’offre </a:t>
            </a:r>
            <a:r>
              <a:rPr lang="fr-FR" sz="1500" b="1" u="sng" dirty="0">
                <a:solidFill>
                  <a:srgbClr val="000000"/>
                </a:solidFill>
                <a:latin typeface="Roboto Light" panose="02000000000000000000" pitchFamily="2" charset="0"/>
                <a:ea typeface="Roboto Light" panose="02000000000000000000" pitchFamily="2" charset="0"/>
              </a:rPr>
              <a:t>dédiés</a:t>
            </a:r>
            <a:r>
              <a:rPr lang="fr-FR" sz="1500" dirty="0">
                <a:solidFill>
                  <a:srgbClr val="000000"/>
                </a:solidFill>
                <a:latin typeface="Roboto Light" panose="02000000000000000000" pitchFamily="2" charset="0"/>
                <a:ea typeface="Roboto Light" panose="02000000000000000000" pitchFamily="2" charset="0"/>
              </a:rPr>
              <a:t> à l’</a:t>
            </a:r>
            <a:r>
              <a:rPr lang="fr-FR" sz="1500" dirty="0" err="1">
                <a:solidFill>
                  <a:srgbClr val="000000"/>
                </a:solidFill>
                <a:latin typeface="Roboto Light" panose="02000000000000000000" pitchFamily="2" charset="0"/>
                <a:ea typeface="Roboto Light" panose="02000000000000000000" pitchFamily="2" charset="0"/>
              </a:rPr>
              <a:t>agrivoltaïsme</a:t>
            </a:r>
            <a:r>
              <a:rPr lang="fr-FR" sz="1500" dirty="0">
                <a:solidFill>
                  <a:srgbClr val="000000"/>
                </a:solidFill>
                <a:latin typeface="Roboto Light" panose="02000000000000000000" pitchFamily="2" charset="0"/>
                <a:ea typeface="Roboto Light" panose="02000000000000000000" pitchFamily="2" charset="0"/>
              </a:rPr>
              <a:t> et confirme </a:t>
            </a:r>
            <a:r>
              <a:rPr lang="fr-FR" sz="1500" b="1" u="sng" dirty="0">
                <a:solidFill>
                  <a:srgbClr val="000000"/>
                </a:solidFill>
                <a:latin typeface="Roboto Light" panose="02000000000000000000" pitchFamily="2" charset="0"/>
                <a:ea typeface="Roboto Light" panose="02000000000000000000" pitchFamily="2" charset="0"/>
              </a:rPr>
              <a:t>l’éligibilité des parcelles à la PAC</a:t>
            </a:r>
            <a:r>
              <a:rPr lang="fr-FR" sz="1500" dirty="0">
                <a:solidFill>
                  <a:srgbClr val="000000"/>
                </a:solidFill>
                <a:latin typeface="Roboto Light" panose="02000000000000000000" pitchFamily="2" charset="0"/>
                <a:ea typeface="Roboto Light" panose="02000000000000000000" pitchFamily="2" charset="0"/>
              </a:rPr>
              <a:t>.</a:t>
            </a:r>
            <a:endParaRPr kumimoji="0" lang="fr-FR" sz="15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p:txBody>
      </p:sp>
      <p:sp>
        <p:nvSpPr>
          <p:cNvPr id="6" name="ZoneTexte 5">
            <a:extLst>
              <a:ext uri="{FF2B5EF4-FFF2-40B4-BE49-F238E27FC236}">
                <a16:creationId xmlns:a16="http://schemas.microsoft.com/office/drawing/2014/main" id="{33FB7114-F544-FD03-57F5-1140855C830F}"/>
              </a:ext>
            </a:extLst>
          </p:cNvPr>
          <p:cNvSpPr txBox="1"/>
          <p:nvPr/>
        </p:nvSpPr>
        <p:spPr>
          <a:xfrm>
            <a:off x="226336" y="1954351"/>
            <a:ext cx="11448502" cy="2554545"/>
          </a:xfrm>
          <a:prstGeom prst="rect">
            <a:avLst/>
          </a:prstGeom>
          <a:noFill/>
          <a:ln>
            <a:solidFill>
              <a:srgbClr val="00365F"/>
            </a:solidFill>
          </a:ln>
        </p:spPr>
        <p:txBody>
          <a:bodyPr wrap="square" rtlCol="0">
            <a:spAutoFit/>
          </a:bodyPr>
          <a:lstStyle/>
          <a:p>
            <a:pPr marL="0" marR="0" lvl="0" indent="0" algn="just" defTabSz="457200" rtl="0" eaLnBrk="1" fontAlgn="auto" latinLnBrk="0" hangingPunct="1">
              <a:spcBef>
                <a:spcPts val="0"/>
              </a:spcBef>
              <a:spcAft>
                <a:spcPts val="0"/>
              </a:spcAft>
              <a:buClrTx/>
              <a:buSzTx/>
              <a:buFontTx/>
              <a:buNone/>
              <a:tabLst/>
              <a:defRPr/>
            </a:pPr>
            <a:r>
              <a:rPr kumimoji="0" lang="fr-FR" sz="1600" b="0"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mn-cs"/>
              </a:rPr>
              <a:t>Une installation agrivoltaïque est une installation de production d’électricité utilisant l’énergie radiative du soleil et dont les modules sont situés sur une parcelle agricole où </a:t>
            </a:r>
            <a:r>
              <a:rPr kumimoji="0" lang="fr-FR" sz="1600" b="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mn-cs"/>
              </a:rPr>
              <a:t>ils contribuent durablement à l’installation, au maintien ou au développement d’une production agricole</a:t>
            </a:r>
            <a:r>
              <a:rPr kumimoji="0" lang="fr-FR" sz="1600" b="0"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mn-cs"/>
              </a:rPr>
              <a:t>.</a:t>
            </a:r>
          </a:p>
          <a:p>
            <a:pPr marL="0" marR="0" lvl="0" indent="0" algn="just" defTabSz="457200" rtl="0" eaLnBrk="1" fontAlgn="auto" latinLnBrk="0" hangingPunct="1">
              <a:spcBef>
                <a:spcPts val="0"/>
              </a:spcBef>
              <a:spcAft>
                <a:spcPts val="0"/>
              </a:spcAft>
              <a:buClrTx/>
              <a:buSzTx/>
              <a:buFontTx/>
              <a:buNone/>
              <a:tabLst/>
              <a:defRPr/>
            </a:pPr>
            <a:endParaRPr kumimoji="0" lang="fr-FR" sz="1600" b="0" i="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mn-cs"/>
            </a:endParaRPr>
          </a:p>
          <a:p>
            <a:pPr marR="0" lvl="0" algn="just" defTabSz="457200" rtl="0" eaLnBrk="1" fontAlgn="auto" latinLnBrk="0" hangingPunct="1">
              <a:spcBef>
                <a:spcPts val="0"/>
              </a:spcBef>
              <a:spcAft>
                <a:spcPts val="0"/>
              </a:spcAft>
              <a:buClrTx/>
              <a:buSzTx/>
              <a:tabLst/>
              <a:defRPr/>
            </a:pPr>
            <a:r>
              <a:rPr kumimoji="0" lang="fr-FR" sz="1600" b="0"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mn-cs"/>
              </a:rPr>
              <a:t>Est considérée comme agrivoltaïque une installation </a:t>
            </a:r>
            <a:r>
              <a:rPr kumimoji="0" lang="fr-FR" sz="1600" b="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mn-cs"/>
              </a:rPr>
              <a:t>qui apporte </a:t>
            </a:r>
            <a:r>
              <a:rPr kumimoji="0" lang="fr-FR" sz="1600" b="1" u="sng"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mn-cs"/>
              </a:rPr>
              <a:t>directement</a:t>
            </a:r>
            <a:r>
              <a:rPr kumimoji="0" lang="fr-FR" sz="1600" b="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mn-cs"/>
              </a:rPr>
              <a:t> à la parcelle agricole </a:t>
            </a:r>
            <a:r>
              <a:rPr kumimoji="0" lang="fr-FR" sz="1600" b="1" u="sng"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mn-cs"/>
              </a:rPr>
              <a:t>au moins l’un des services suivants</a:t>
            </a:r>
            <a:r>
              <a:rPr kumimoji="0" lang="fr-FR" sz="1600" b="0"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mn-cs"/>
              </a:rPr>
              <a:t>, en garantissant une production agricole significative et un revenu durable en étant issu :</a:t>
            </a:r>
          </a:p>
          <a:p>
            <a:pPr lvl="1" algn="just" defTabSz="457200">
              <a:defRPr/>
            </a:pPr>
            <a:r>
              <a:rPr kumimoji="0" lang="fr-FR" sz="1600" b="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mn-cs"/>
              </a:rPr>
              <a:t>1° L’amélioration du potentiel et de l’impact agronomiques ;</a:t>
            </a:r>
          </a:p>
          <a:p>
            <a:pPr lvl="1" algn="just" defTabSz="457200">
              <a:defRPr/>
            </a:pPr>
            <a:r>
              <a:rPr kumimoji="0" lang="fr-FR" sz="1600" b="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mn-cs"/>
              </a:rPr>
              <a:t>2° L’adaptation au changement climatique ;</a:t>
            </a:r>
          </a:p>
          <a:p>
            <a:pPr lvl="1" algn="just" defTabSz="457200">
              <a:defRPr/>
            </a:pPr>
            <a:r>
              <a:rPr kumimoji="0" lang="fr-FR" sz="1600" b="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mn-cs"/>
              </a:rPr>
              <a:t>3° La protection contre les aléas ;</a:t>
            </a:r>
          </a:p>
          <a:p>
            <a:pPr lvl="1" algn="just" defTabSz="457200">
              <a:defRPr/>
            </a:pPr>
            <a:r>
              <a:rPr kumimoji="0" lang="fr-FR" sz="1600" b="1" u="none"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mn-cs"/>
              </a:rPr>
              <a:t>4° L’amélioration du bien-être animal.</a:t>
            </a:r>
          </a:p>
        </p:txBody>
      </p:sp>
    </p:spTree>
    <p:extLst>
      <p:ext uri="{BB962C8B-B14F-4D97-AF65-F5344CB8AC3E}">
        <p14:creationId xmlns:p14="http://schemas.microsoft.com/office/powerpoint/2010/main" val="324316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EBF8A0D-02A3-4814-8A19-41EDEACC7DA0}"/>
              </a:ext>
            </a:extLst>
          </p:cNvPr>
          <p:cNvSpPr>
            <a:spLocks noGrp="1"/>
          </p:cNvSpPr>
          <p:nvPr>
            <p:ph type="sldNum" sz="quarter" idx="12"/>
          </p:nvPr>
        </p:nvSpPr>
        <p:spPr>
          <a:xfrm>
            <a:off x="9372099" y="6489707"/>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FD83145-398D-4CBC-A86C-D2FDA302429F}" type="slidenum">
              <a:rPr kumimoji="0" lang="fr-FR" sz="1200" b="0" i="0" u="none" strike="noStrike" kern="1200" cap="none" spc="0" normalizeH="0" baseline="0" noProof="0" smtClean="0">
                <a:ln>
                  <a:noFill/>
                </a:ln>
                <a:solidFill>
                  <a:srgbClr val="000000"/>
                </a:solidFill>
                <a:effectLst/>
                <a:uLnTx/>
                <a:uFillTx/>
                <a:latin typeface="Roboto Ligh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srgbClr val="000000"/>
              </a:solidFill>
              <a:effectLst/>
              <a:uLnTx/>
              <a:uFillTx/>
              <a:latin typeface="Roboto Light"/>
              <a:ea typeface="+mn-ea"/>
              <a:cs typeface="+mn-cs"/>
            </a:endParaRPr>
          </a:p>
        </p:txBody>
      </p:sp>
      <p:sp>
        <p:nvSpPr>
          <p:cNvPr id="5" name="ZoneTexte 4">
            <a:extLst>
              <a:ext uri="{FF2B5EF4-FFF2-40B4-BE49-F238E27FC236}">
                <a16:creationId xmlns:a16="http://schemas.microsoft.com/office/drawing/2014/main" id="{430A4744-6333-B95F-3BA7-055822EE1CF7}"/>
              </a:ext>
            </a:extLst>
          </p:cNvPr>
          <p:cNvSpPr txBox="1"/>
          <p:nvPr/>
        </p:nvSpPr>
        <p:spPr>
          <a:xfrm>
            <a:off x="319877" y="1364226"/>
            <a:ext cx="11614436" cy="5032147"/>
          </a:xfrm>
          <a:prstGeom prst="rect">
            <a:avLst/>
          </a:prstGeom>
          <a:noFill/>
        </p:spPr>
        <p:txBody>
          <a:bodyPr wrap="square" lIns="91440" tIns="45720" rIns="91440" bIns="45720" anchor="t">
            <a:spAutoFit/>
          </a:bodyPr>
          <a:lstStyle/>
          <a:p>
            <a:pPr marR="0" lvl="0" algn="just" defTabSz="457200" rtl="0" eaLnBrk="1" fontAlgn="auto" latinLnBrk="0" hangingPunct="1">
              <a:lnSpc>
                <a:spcPct val="100000"/>
              </a:lnSpc>
              <a:spcBef>
                <a:spcPts val="0"/>
              </a:spcBef>
              <a:spcAft>
                <a:spcPts val="0"/>
              </a:spcAft>
              <a:buClrTx/>
              <a:buSzTx/>
              <a:tabLst/>
              <a:defRPr/>
            </a:pPr>
            <a:r>
              <a:rPr lang="fr-FR" sz="1500" b="1" dirty="0">
                <a:solidFill>
                  <a:srgbClr val="003865"/>
                </a:solidFill>
                <a:latin typeface="Roboto Light" panose="02000000000000000000" pitchFamily="2" charset="0"/>
                <a:ea typeface="Roboto Light" panose="02000000000000000000" pitchFamily="2" charset="0"/>
              </a:rPr>
              <a:t>INTERDICTION DU PHOTOVOLTAÏQUE AU SOL SUR TERRES AGRICOLES</a:t>
            </a:r>
            <a:endParaRPr kumimoji="0" lang="fr-FR" sz="1500" b="1" i="0" u="none" strike="noStrike" kern="1200" cap="none" spc="0" normalizeH="0" baseline="0" noProof="0" dirty="0">
              <a:ln>
                <a:noFill/>
              </a:ln>
              <a:solidFill>
                <a:srgbClr val="003865"/>
              </a:solidFill>
              <a:effectLst/>
              <a:uLnTx/>
              <a:uFillTx/>
              <a:latin typeface="Roboto Light" panose="02000000000000000000" pitchFamily="2" charset="0"/>
              <a:ea typeface="Roboto Light" panose="02000000000000000000" pitchFamily="2" charset="0"/>
              <a:cs typeface="+mn-cs"/>
            </a:endParaRPr>
          </a:p>
          <a:p>
            <a:pPr marL="457200" marR="0" lvl="1" indent="0" algn="just" defTabSz="457200" rtl="0" eaLnBrk="1" fontAlgn="auto" latinLnBrk="0" hangingPunct="1">
              <a:lnSpc>
                <a:spcPct val="100000"/>
              </a:lnSpc>
              <a:spcBef>
                <a:spcPts val="0"/>
              </a:spcBef>
              <a:spcAft>
                <a:spcPts val="0"/>
              </a:spcAft>
              <a:buClrTx/>
              <a:buSzTx/>
              <a:buFontTx/>
              <a:buNone/>
              <a:tabLst/>
              <a:defRPr/>
            </a:pPr>
            <a:endParaRPr kumimoji="0" lang="fr-FR" sz="900" b="0" i="1"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marR="0" lvl="0" algn="just" defTabSz="457200" rtl="0" eaLnBrk="1" fontAlgn="auto" latinLnBrk="0" hangingPunct="1">
              <a:lnSpc>
                <a:spcPct val="100000"/>
              </a:lnSpc>
              <a:spcBef>
                <a:spcPts val="0"/>
              </a:spcBef>
              <a:spcAft>
                <a:spcPts val="0"/>
              </a:spcAft>
              <a:buClrTx/>
              <a:buSzTx/>
              <a:tabLst/>
              <a:defRPr/>
            </a:pPr>
            <a:r>
              <a:rPr kumimoji="0" lang="fr-FR" sz="1500" i="1"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mn-cs"/>
              </a:rPr>
              <a:t>« Aucun ouvrage de production d’électricité à partir de l’énergie solaire, hors installations agrivoltaïques, ne peut être implanté [sur des surfaces agricoles]</a:t>
            </a:r>
            <a:r>
              <a:rPr lang="fr-FR" sz="1500" i="1" dirty="0">
                <a:solidFill>
                  <a:schemeClr val="tx2"/>
                </a:solidFill>
                <a:latin typeface="Roboto Light" panose="02000000000000000000" pitchFamily="2" charset="0"/>
                <a:ea typeface="Roboto Light" panose="02000000000000000000" pitchFamily="2" charset="0"/>
              </a:rPr>
              <a:t> »</a:t>
            </a:r>
            <a:endParaRPr lang="fr-FR" sz="1500" i="0" dirty="0">
              <a:solidFill>
                <a:srgbClr val="000000"/>
              </a:solidFill>
              <a:latin typeface="Roboto Light" panose="02000000000000000000" pitchFamily="2" charset="0"/>
              <a:ea typeface="Roboto Light" panose="02000000000000000000" pitchFamily="2" charset="0"/>
            </a:endParaRPr>
          </a:p>
          <a:p>
            <a:pPr marL="285750" marR="0" lvl="0" indent="-285750" algn="just" defTabSz="4572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kumimoji="0" lang="fr-FR" sz="1600" b="1"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Les projets agrivoltaïques seront les seuls à être autorisés sur les terres agricoles.</a:t>
            </a:r>
            <a:endParaRPr kumimoji="0" lang="fr-FR" sz="1600" b="1"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srgbClr val="00355F"/>
              </a:solidFill>
              <a:effectLst/>
              <a:uLnTx/>
              <a:uFillTx/>
              <a:latin typeface="Roboto Light" panose="02000000000000000000" pitchFamily="2" charset="0"/>
              <a:ea typeface="Roboto Light" panose="02000000000000000000" pitchFamily="2" charset="0"/>
              <a:cs typeface="+mn-cs"/>
            </a:endParaRPr>
          </a:p>
          <a:p>
            <a:pPr lvl="0" algn="just" defTabSz="457200">
              <a:defRPr/>
            </a:pPr>
            <a:r>
              <a:rPr kumimoji="0" lang="fr-FR" sz="15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Pour s’en assurer, les parlement</a:t>
            </a:r>
            <a:r>
              <a:rPr lang="fr-FR" sz="1500" dirty="0">
                <a:solidFill>
                  <a:srgbClr val="000000"/>
                </a:solidFill>
                <a:latin typeface="Roboto Light" panose="02000000000000000000" pitchFamily="2" charset="0"/>
                <a:ea typeface="Roboto Light" panose="02000000000000000000" pitchFamily="2" charset="0"/>
              </a:rPr>
              <a:t>aires se sont entendus pour </a:t>
            </a:r>
            <a:r>
              <a:rPr lang="fr-FR" sz="1500" b="1" dirty="0">
                <a:solidFill>
                  <a:srgbClr val="000000"/>
                </a:solidFill>
                <a:latin typeface="Roboto Light" panose="02000000000000000000" pitchFamily="2" charset="0"/>
                <a:ea typeface="Roboto Light" panose="02000000000000000000" pitchFamily="2" charset="0"/>
              </a:rPr>
              <a:t>accorder aux </a:t>
            </a:r>
            <a:r>
              <a:rPr lang="fr-FR" sz="1500" b="1" dirty="0" err="1">
                <a:solidFill>
                  <a:srgbClr val="000000"/>
                </a:solidFill>
                <a:latin typeface="Roboto Light" panose="02000000000000000000" pitchFamily="2" charset="0"/>
                <a:ea typeface="Roboto Light" panose="02000000000000000000" pitchFamily="2" charset="0"/>
              </a:rPr>
              <a:t>CDPENAFs</a:t>
            </a:r>
            <a:r>
              <a:rPr lang="fr-FR" sz="1500" b="1" dirty="0">
                <a:solidFill>
                  <a:srgbClr val="000000"/>
                </a:solidFill>
                <a:latin typeface="Roboto Light" panose="02000000000000000000" pitchFamily="2" charset="0"/>
                <a:ea typeface="Roboto Light" panose="02000000000000000000" pitchFamily="2" charset="0"/>
              </a:rPr>
              <a:t> un avis </a:t>
            </a:r>
            <a:r>
              <a:rPr lang="fr-FR" sz="1500" b="1" u="sng" dirty="0">
                <a:solidFill>
                  <a:srgbClr val="000000"/>
                </a:solidFill>
                <a:latin typeface="Roboto Light" panose="02000000000000000000" pitchFamily="2" charset="0"/>
                <a:ea typeface="Roboto Light" panose="02000000000000000000" pitchFamily="2" charset="0"/>
              </a:rPr>
              <a:t>conforme</a:t>
            </a:r>
            <a:r>
              <a:rPr lang="fr-FR" sz="1500" b="1" dirty="0">
                <a:solidFill>
                  <a:srgbClr val="000000"/>
                </a:solidFill>
                <a:latin typeface="Roboto Light" panose="02000000000000000000" pitchFamily="2" charset="0"/>
                <a:ea typeface="Roboto Light" panose="02000000000000000000" pitchFamily="2" charset="0"/>
              </a:rPr>
              <a:t> </a:t>
            </a:r>
            <a:r>
              <a:rPr lang="fr-FR" sz="1500" dirty="0">
                <a:solidFill>
                  <a:srgbClr val="000000"/>
                </a:solidFill>
                <a:latin typeface="Roboto Light" panose="02000000000000000000" pitchFamily="2" charset="0"/>
                <a:ea typeface="Roboto Light" panose="02000000000000000000" pitchFamily="2" charset="0"/>
              </a:rPr>
              <a:t>sur les projets agrivoltaïques.</a:t>
            </a:r>
          </a:p>
          <a:p>
            <a:pPr algn="just" defTabSz="457200">
              <a:defRPr/>
            </a:pPr>
            <a:endParaRPr kumimoji="0" lang="fr-FR" sz="1400" b="0"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mn-cs"/>
            </a:endParaRPr>
          </a:p>
          <a:p>
            <a:pPr algn="just" defTabSz="457200">
              <a:defRPr/>
            </a:pPr>
            <a:r>
              <a:rPr kumimoji="0" lang="fr-FR" sz="1500" b="0"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mn-cs"/>
              </a:rPr>
              <a:t>Une </a:t>
            </a:r>
            <a:r>
              <a:rPr kumimoji="0" lang="fr-FR" sz="1500" b="1" strike="noStrike" kern="1200" cap="none" spc="0" normalizeH="0" baseline="0" noProof="0" dirty="0">
                <a:ln>
                  <a:noFill/>
                </a:ln>
                <a:solidFill>
                  <a:schemeClr val="tx2"/>
                </a:solidFill>
                <a:effectLst/>
                <a:uLnTx/>
                <a:uFillTx/>
                <a:latin typeface="Roboto Light" panose="02000000000000000000" pitchFamily="2" charset="0"/>
                <a:ea typeface="Roboto Light" panose="02000000000000000000" pitchFamily="2" charset="0"/>
                <a:cs typeface="+mn-cs"/>
              </a:rPr>
              <a:t>exception est accordée</a:t>
            </a:r>
            <a:r>
              <a:rPr lang="fr-FR" sz="1500" b="1" dirty="0">
                <a:solidFill>
                  <a:schemeClr val="tx2"/>
                </a:solidFill>
                <a:latin typeface="Roboto Light" panose="02000000000000000000" pitchFamily="2" charset="0"/>
                <a:ea typeface="Roboto Light" panose="02000000000000000000" pitchFamily="2" charset="0"/>
              </a:rPr>
              <a:t> aux projets développés sur </a:t>
            </a:r>
            <a:r>
              <a:rPr kumimoji="0" lang="fr-FR" sz="1500" b="1"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des sols agricoles réputés incultes ou non exploités depuis une durée minimale (10 ans dans le projet de décret) </a:t>
            </a:r>
            <a:r>
              <a:rPr kumimoji="0" lang="fr-FR" sz="1500" b="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rPr>
              <a:t>qui seront identifiés par le préfet sur proposition des CDPENAF. </a:t>
            </a:r>
          </a:p>
          <a:p>
            <a:pPr marL="285750" indent="-285750" algn="just" defTabSz="457200">
              <a:buFont typeface="Symbol" panose="05050102010706020507" pitchFamily="18" charset="2"/>
              <a:buChar char="Þ"/>
              <a:defRPr/>
            </a:pPr>
            <a:r>
              <a:rPr lang="fr-FR" sz="1600" b="1" dirty="0">
                <a:solidFill>
                  <a:srgbClr val="000000"/>
                </a:solidFill>
                <a:latin typeface="Roboto Light" panose="02000000000000000000" pitchFamily="2" charset="0"/>
                <a:ea typeface="Roboto Light" panose="02000000000000000000" pitchFamily="2" charset="0"/>
              </a:rPr>
              <a:t>La loi différencie très clairement l’</a:t>
            </a:r>
            <a:r>
              <a:rPr lang="fr-FR" sz="1600" b="1" dirty="0" err="1">
                <a:solidFill>
                  <a:srgbClr val="000000"/>
                </a:solidFill>
                <a:latin typeface="Roboto Light" panose="02000000000000000000" pitchFamily="2" charset="0"/>
                <a:ea typeface="Roboto Light" panose="02000000000000000000" pitchFamily="2" charset="0"/>
              </a:rPr>
              <a:t>agrivoltaïsme</a:t>
            </a:r>
            <a:r>
              <a:rPr lang="fr-FR" sz="1600" b="1" dirty="0">
                <a:solidFill>
                  <a:srgbClr val="000000"/>
                </a:solidFill>
                <a:latin typeface="Roboto Light" panose="02000000000000000000" pitchFamily="2" charset="0"/>
                <a:ea typeface="Roboto Light" panose="02000000000000000000" pitchFamily="2" charset="0"/>
              </a:rPr>
              <a:t> du photovoltaïque au sol sur terres agricoles. </a:t>
            </a:r>
            <a:endParaRPr kumimoji="0" lang="fr-FR" sz="1600" b="1"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algn="just">
              <a:defRPr/>
            </a:pPr>
            <a:endParaRPr lang="fr-FR" sz="1500" dirty="0">
              <a:solidFill>
                <a:srgbClr val="000000"/>
              </a:solidFill>
              <a:latin typeface="Roboto Light"/>
              <a:ea typeface="Roboto Light"/>
              <a:cs typeface="Roboto Light"/>
            </a:endParaRPr>
          </a:p>
          <a:p>
            <a:pPr marR="0" lvl="0" algn="just" defTabSz="457200" rtl="0" eaLnBrk="1" fontAlgn="auto" latinLnBrk="0" hangingPunct="1">
              <a:lnSpc>
                <a:spcPct val="100000"/>
              </a:lnSpc>
              <a:spcBef>
                <a:spcPts val="0"/>
              </a:spcBef>
              <a:spcAft>
                <a:spcPts val="0"/>
              </a:spcAft>
              <a:buClrTx/>
              <a:buSzTx/>
              <a:tabLst/>
              <a:defRPr/>
            </a:pPr>
            <a:r>
              <a:rPr kumimoji="0" lang="fr-FR" sz="1500" b="1" i="0" u="none" strike="noStrike" kern="1200" cap="none" spc="0" normalizeH="0" baseline="0" noProof="0" dirty="0">
                <a:ln>
                  <a:noFill/>
                </a:ln>
                <a:solidFill>
                  <a:srgbClr val="003865"/>
                </a:solidFill>
                <a:effectLst/>
                <a:uLnTx/>
                <a:uFillTx/>
                <a:latin typeface="Roboto Light" panose="02000000000000000000" pitchFamily="2" charset="0"/>
                <a:ea typeface="Roboto Light" panose="02000000000000000000" pitchFamily="2" charset="0"/>
                <a:cs typeface="+mn-cs"/>
              </a:rPr>
              <a:t>DES ELEMENTS EN S</a:t>
            </a:r>
            <a:r>
              <a:rPr lang="fr-FR" sz="1500" b="1" dirty="0">
                <a:solidFill>
                  <a:srgbClr val="003865"/>
                </a:solidFill>
                <a:latin typeface="Roboto Light" panose="02000000000000000000" pitchFamily="2" charset="0"/>
                <a:ea typeface="Roboto Light" panose="02000000000000000000" pitchFamily="2" charset="0"/>
              </a:rPr>
              <a:t>USPENS</a:t>
            </a:r>
            <a:endParaRPr kumimoji="0" lang="fr-FR" sz="1500" b="1" i="0" u="none" strike="noStrike" kern="1200" cap="none" spc="0" normalizeH="0" baseline="0" noProof="0" dirty="0">
              <a:ln>
                <a:noFill/>
              </a:ln>
              <a:solidFill>
                <a:srgbClr val="003865"/>
              </a:solidFill>
              <a:effectLst/>
              <a:uLnTx/>
              <a:uFillTx/>
              <a:latin typeface="Roboto Light" panose="02000000000000000000" pitchFamily="2" charset="0"/>
              <a:ea typeface="Roboto Light" panose="02000000000000000000" pitchFamily="2" charset="0"/>
              <a:cs typeface="+mn-cs"/>
            </a:endParaRPr>
          </a:p>
          <a:p>
            <a:pPr marL="457200" marR="0" lvl="1" indent="0" algn="just" defTabSz="457200" rtl="0" eaLnBrk="1" fontAlgn="auto" latinLnBrk="0" hangingPunct="1">
              <a:lnSpc>
                <a:spcPct val="100000"/>
              </a:lnSpc>
              <a:spcBef>
                <a:spcPts val="0"/>
              </a:spcBef>
              <a:spcAft>
                <a:spcPts val="0"/>
              </a:spcAft>
              <a:buClrTx/>
              <a:buSzTx/>
              <a:buFontTx/>
              <a:buNone/>
              <a:tabLst/>
              <a:defRPr/>
            </a:pPr>
            <a:endParaRPr kumimoji="0" lang="fr-FR" sz="900" b="0" i="1" u="none" strike="noStrike" kern="1200" cap="none" spc="0" normalizeH="0" baseline="0" noProof="0" dirty="0">
              <a:ln>
                <a:noFill/>
              </a:ln>
              <a:solidFill>
                <a:srgbClr val="000000"/>
              </a:solidFill>
              <a:effectLst/>
              <a:uLnTx/>
              <a:uFillTx/>
              <a:latin typeface="Roboto Light" panose="02000000000000000000" pitchFamily="2" charset="0"/>
              <a:ea typeface="Roboto Light" panose="02000000000000000000" pitchFamily="2" charset="0"/>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fr-FR" sz="1600" u="sng" dirty="0">
                <a:solidFill>
                  <a:srgbClr val="000000"/>
                </a:solidFill>
                <a:latin typeface="Roboto Light" panose="02000000000000000000" pitchFamily="2" charset="0"/>
                <a:ea typeface="Roboto Light" panose="02000000000000000000" pitchFamily="2" charset="0"/>
              </a:rPr>
              <a:t>Le décret </a:t>
            </a:r>
            <a:r>
              <a:rPr lang="fr-FR" sz="1600" u="sng" dirty="0" err="1">
                <a:solidFill>
                  <a:srgbClr val="000000"/>
                </a:solidFill>
                <a:latin typeface="Roboto Light" panose="02000000000000000000" pitchFamily="2" charset="0"/>
                <a:ea typeface="Roboto Light" panose="02000000000000000000" pitchFamily="2" charset="0"/>
              </a:rPr>
              <a:t>agriPV</a:t>
            </a:r>
            <a:r>
              <a:rPr lang="fr-FR" sz="1600" u="sng" dirty="0">
                <a:solidFill>
                  <a:srgbClr val="000000"/>
                </a:solidFill>
                <a:latin typeface="Roboto Light" panose="02000000000000000000" pitchFamily="2" charset="0"/>
                <a:ea typeface="Roboto Light" panose="02000000000000000000" pitchFamily="2" charset="0"/>
              </a:rPr>
              <a:t> </a:t>
            </a:r>
            <a:r>
              <a:rPr lang="fr-FR" sz="1600" dirty="0">
                <a:solidFill>
                  <a:srgbClr val="000000"/>
                </a:solidFill>
                <a:latin typeface="Roboto Light" panose="02000000000000000000" pitchFamily="2" charset="0"/>
                <a:ea typeface="Roboto Light" panose="02000000000000000000" pitchFamily="2" charset="0"/>
              </a:rPr>
              <a:t>doit préciser de nombreux points :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lang="fr-FR" sz="1400" dirty="0">
                <a:solidFill>
                  <a:srgbClr val="000000"/>
                </a:solidFill>
                <a:latin typeface="Roboto Light" panose="02000000000000000000" pitchFamily="2" charset="0"/>
                <a:ea typeface="Roboto Light" panose="02000000000000000000" pitchFamily="2" charset="0"/>
              </a:rPr>
              <a:t>les </a:t>
            </a:r>
            <a:r>
              <a:rPr lang="fr-FR" sz="1400" b="1" dirty="0">
                <a:solidFill>
                  <a:srgbClr val="000000"/>
                </a:solidFill>
                <a:latin typeface="Roboto Light" panose="02000000000000000000" pitchFamily="2" charset="0"/>
                <a:ea typeface="Roboto Light" panose="02000000000000000000" pitchFamily="2" charset="0"/>
              </a:rPr>
              <a:t>services</a:t>
            </a:r>
            <a:r>
              <a:rPr lang="fr-FR" sz="1400" dirty="0">
                <a:solidFill>
                  <a:srgbClr val="000000"/>
                </a:solidFill>
                <a:latin typeface="Roboto Light" panose="02000000000000000000" pitchFamily="2" charset="0"/>
                <a:ea typeface="Roboto Light" panose="02000000000000000000" pitchFamily="2" charset="0"/>
              </a:rPr>
              <a:t> rendus à l’agriculture</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lang="fr-FR" sz="1400" dirty="0">
                <a:solidFill>
                  <a:srgbClr val="000000"/>
                </a:solidFill>
                <a:latin typeface="Roboto Light" panose="02000000000000000000" pitchFamily="2" charset="0"/>
                <a:ea typeface="Roboto Light" panose="02000000000000000000" pitchFamily="2" charset="0"/>
              </a:rPr>
              <a:t>une </a:t>
            </a:r>
            <a:r>
              <a:rPr lang="fr-FR" sz="1400" b="1" dirty="0">
                <a:solidFill>
                  <a:srgbClr val="000000"/>
                </a:solidFill>
                <a:latin typeface="Roboto Light" panose="02000000000000000000" pitchFamily="2" charset="0"/>
                <a:ea typeface="Roboto Light" panose="02000000000000000000" pitchFamily="2" charset="0"/>
              </a:rPr>
              <a:t>méthodologie définissant la production agricole significative et le revenu durable </a:t>
            </a:r>
            <a:r>
              <a:rPr lang="fr-FR" sz="1400" dirty="0">
                <a:solidFill>
                  <a:srgbClr val="000000"/>
                </a:solidFill>
                <a:latin typeface="Roboto Light" panose="02000000000000000000" pitchFamily="2" charset="0"/>
                <a:ea typeface="Roboto Light" panose="02000000000000000000" pitchFamily="2" charset="0"/>
              </a:rPr>
              <a:t>en étant issu ;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lang="fr-FR" sz="1400" dirty="0">
                <a:solidFill>
                  <a:srgbClr val="000000"/>
                </a:solidFill>
                <a:latin typeface="Roboto Light" panose="02000000000000000000" pitchFamily="2" charset="0"/>
                <a:ea typeface="Roboto Light" panose="02000000000000000000" pitchFamily="2" charset="0"/>
              </a:rPr>
              <a:t>les modalités de </a:t>
            </a:r>
            <a:r>
              <a:rPr lang="fr-FR" sz="1400" b="1" dirty="0">
                <a:solidFill>
                  <a:srgbClr val="000000"/>
                </a:solidFill>
                <a:latin typeface="Roboto Light" panose="02000000000000000000" pitchFamily="2" charset="0"/>
                <a:ea typeface="Roboto Light" panose="02000000000000000000" pitchFamily="2" charset="0"/>
              </a:rPr>
              <a:t>suivi et de contrôle des installations </a:t>
            </a:r>
            <a:r>
              <a:rPr lang="fr-FR" sz="1400" dirty="0">
                <a:solidFill>
                  <a:srgbClr val="000000"/>
                </a:solidFill>
                <a:latin typeface="Roboto Light" panose="02000000000000000000" pitchFamily="2" charset="0"/>
                <a:ea typeface="Roboto Light" panose="02000000000000000000" pitchFamily="2" charset="0"/>
              </a:rPr>
              <a:t>ainsi que les sanctions en cas de manquement ;</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r>
              <a:rPr lang="fr-FR" sz="1400" dirty="0">
                <a:solidFill>
                  <a:srgbClr val="000000"/>
                </a:solidFill>
                <a:latin typeface="Roboto Light" panose="02000000000000000000" pitchFamily="2" charset="0"/>
                <a:ea typeface="Roboto Light" panose="02000000000000000000" pitchFamily="2" charset="0"/>
              </a:rPr>
              <a:t>les prescriptions générales régissant les </a:t>
            </a:r>
            <a:r>
              <a:rPr lang="fr-FR" sz="1400" b="1" dirty="0">
                <a:solidFill>
                  <a:srgbClr val="000000"/>
                </a:solidFill>
                <a:latin typeface="Roboto Light" panose="02000000000000000000" pitchFamily="2" charset="0"/>
                <a:ea typeface="Roboto Light" panose="02000000000000000000" pitchFamily="2" charset="0"/>
              </a:rPr>
              <a:t>opérations de démantèlement et de remise en état du site </a:t>
            </a:r>
            <a:r>
              <a:rPr lang="fr-FR" sz="1400" dirty="0">
                <a:solidFill>
                  <a:srgbClr val="000000"/>
                </a:solidFill>
                <a:latin typeface="Roboto Light" panose="02000000000000000000" pitchFamily="2" charset="0"/>
                <a:ea typeface="Roboto Light" panose="02000000000000000000" pitchFamily="2" charset="0"/>
              </a:rPr>
              <a:t>ainsi que les conditions de constitution et de mobilisation des </a:t>
            </a:r>
            <a:r>
              <a:rPr lang="fr-FR" sz="1400" b="1" dirty="0">
                <a:solidFill>
                  <a:srgbClr val="000000"/>
                </a:solidFill>
                <a:latin typeface="Roboto Light" panose="02000000000000000000" pitchFamily="2" charset="0"/>
                <a:ea typeface="Roboto Light" panose="02000000000000000000" pitchFamily="2" charset="0"/>
              </a:rPr>
              <a:t>garanties financières</a:t>
            </a:r>
            <a:r>
              <a:rPr lang="fr-FR" sz="1400" dirty="0">
                <a:solidFill>
                  <a:srgbClr val="000000"/>
                </a:solidFill>
                <a:latin typeface="Roboto Light" panose="02000000000000000000" pitchFamily="2" charset="0"/>
                <a:ea typeface="Roboto Light" panose="02000000000000000000" pitchFamily="2" charset="0"/>
              </a:rPr>
              <a:t>.</a:t>
            </a:r>
          </a:p>
          <a:p>
            <a:pPr marL="285750" marR="0" lvl="0" indent="-285750" algn="just" defTabSz="457200" rtl="0" eaLnBrk="1" fontAlgn="auto" latinLnBrk="0" hangingPunct="1">
              <a:lnSpc>
                <a:spcPct val="100000"/>
              </a:lnSpc>
              <a:spcBef>
                <a:spcPts val="0"/>
              </a:spcBef>
              <a:spcAft>
                <a:spcPts val="0"/>
              </a:spcAft>
              <a:buClrTx/>
              <a:buSzTx/>
              <a:buFontTx/>
              <a:buChar char="-"/>
              <a:tabLst/>
              <a:defRPr/>
            </a:pPr>
            <a:endParaRPr lang="fr-FR" sz="1400" dirty="0">
              <a:solidFill>
                <a:srgbClr val="000000"/>
              </a:solidFill>
              <a:latin typeface="Roboto Light" panose="02000000000000000000" pitchFamily="2" charset="0"/>
              <a:ea typeface="Roboto Light" panose="02000000000000000000" pitchFamily="2" charset="0"/>
            </a:endParaRPr>
          </a:p>
          <a:p>
            <a:pPr marR="0" lvl="0" algn="just" defTabSz="457200" rtl="0" eaLnBrk="1" fontAlgn="auto" latinLnBrk="0" hangingPunct="1">
              <a:lnSpc>
                <a:spcPct val="100000"/>
              </a:lnSpc>
              <a:spcBef>
                <a:spcPts val="0"/>
              </a:spcBef>
              <a:spcAft>
                <a:spcPts val="0"/>
              </a:spcAft>
              <a:buClrTx/>
              <a:buSzTx/>
              <a:tabLst/>
              <a:defRPr/>
            </a:pPr>
            <a:r>
              <a:rPr lang="fr-FR" sz="1600" dirty="0">
                <a:solidFill>
                  <a:srgbClr val="000000"/>
                </a:solidFill>
                <a:latin typeface="Roboto Light" panose="02000000000000000000" pitchFamily="2" charset="0"/>
                <a:ea typeface="Roboto Light" panose="02000000000000000000" pitchFamily="2" charset="0"/>
              </a:rPr>
              <a:t>Un projet de texte est actuellement en discussion, la publication est attendue pour l’</a:t>
            </a:r>
            <a:r>
              <a:rPr lang="fr-FR" sz="1600" b="1" dirty="0">
                <a:solidFill>
                  <a:srgbClr val="000000"/>
                </a:solidFill>
                <a:latin typeface="Roboto Light" panose="02000000000000000000" pitchFamily="2" charset="0"/>
                <a:ea typeface="Roboto Light" panose="02000000000000000000" pitchFamily="2" charset="0"/>
              </a:rPr>
              <a:t>automne 2023</a:t>
            </a:r>
          </a:p>
        </p:txBody>
      </p:sp>
      <p:sp>
        <p:nvSpPr>
          <p:cNvPr id="3" name="Espace réservé du texte 3">
            <a:extLst>
              <a:ext uri="{FF2B5EF4-FFF2-40B4-BE49-F238E27FC236}">
                <a16:creationId xmlns:a16="http://schemas.microsoft.com/office/drawing/2014/main" id="{F5C0E725-E96F-A4CF-E8C1-9D21BE77474D}"/>
              </a:ext>
            </a:extLst>
          </p:cNvPr>
          <p:cNvSpPr txBox="1">
            <a:spLocks/>
          </p:cNvSpPr>
          <p:nvPr/>
        </p:nvSpPr>
        <p:spPr>
          <a:xfrm>
            <a:off x="1510491" y="461627"/>
            <a:ext cx="9233207" cy="62134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16103B"/>
                </a:solidFill>
                <a:latin typeface="Roboto Condensed" panose="02000000000000000000" pitchFamily="2" charset="0"/>
                <a:ea typeface="Roboto Condensed" panose="02000000000000000000" pitchFamily="2" charset="0"/>
                <a:cs typeface="+mn-cs"/>
              </a:defRPr>
            </a:lvl1pPr>
            <a:lvl2pPr marL="342884"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685766"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028649"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371532"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200" b="0" i="0" u="none" strike="noStrike" kern="1200" cap="none" spc="0" normalizeH="0" baseline="0" noProof="0">
                <a:ln>
                  <a:noFill/>
                </a:ln>
                <a:solidFill>
                  <a:srgbClr val="00365F"/>
                </a:solidFill>
                <a:effectLst/>
                <a:uLnTx/>
                <a:uFillTx/>
                <a:latin typeface="Roboto Condensed" panose="02000000000000000000" pitchFamily="2" charset="0"/>
                <a:ea typeface="Roboto Condensed" panose="02000000000000000000" pitchFamily="2" charset="0"/>
                <a:cs typeface="+mn-cs"/>
              </a:rPr>
              <a:t>L’avènement législatif</a:t>
            </a:r>
            <a:r>
              <a:rPr lang="fr-FR" sz="3200">
                <a:solidFill>
                  <a:srgbClr val="00365F"/>
                </a:solidFill>
              </a:rPr>
              <a:t> de l’</a:t>
            </a:r>
            <a:r>
              <a:rPr lang="fr-FR" sz="3200" err="1">
                <a:solidFill>
                  <a:srgbClr val="00365F"/>
                </a:solidFill>
              </a:rPr>
              <a:t>agrivoltaïsme</a:t>
            </a:r>
            <a:r>
              <a:rPr lang="fr-FR" sz="3200">
                <a:solidFill>
                  <a:srgbClr val="00365F"/>
                </a:solidFill>
              </a:rPr>
              <a:t> (2/2)</a:t>
            </a:r>
            <a:endParaRPr kumimoji="0" lang="fr-FR" sz="3200" b="0" i="0" u="none" strike="noStrike" kern="1200" cap="none" spc="0" normalizeH="0" baseline="0" noProof="0">
              <a:ln>
                <a:noFill/>
              </a:ln>
              <a:solidFill>
                <a:srgbClr val="00365F"/>
              </a:solidFill>
              <a:effectLst/>
              <a:uLnTx/>
              <a:uFillTx/>
              <a:latin typeface="Roboto Condensed" panose="02000000000000000000" pitchFamily="2" charset="0"/>
              <a:ea typeface="Roboto Condensed" panose="02000000000000000000" pitchFamily="2" charset="0"/>
              <a:cs typeface="+mn-cs"/>
            </a:endParaRPr>
          </a:p>
        </p:txBody>
      </p:sp>
    </p:spTree>
    <p:extLst>
      <p:ext uri="{BB962C8B-B14F-4D97-AF65-F5344CB8AC3E}">
        <p14:creationId xmlns:p14="http://schemas.microsoft.com/office/powerpoint/2010/main" val="30273041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CB2C404-5E8A-97A4-1EBF-62EF92FE1A27}"/>
              </a:ext>
            </a:extLst>
          </p:cNvPr>
          <p:cNvSpPr/>
          <p:nvPr/>
        </p:nvSpPr>
        <p:spPr>
          <a:xfrm>
            <a:off x="7273055" y="1665353"/>
            <a:ext cx="4553665" cy="4383022"/>
          </a:xfrm>
          <a:prstGeom prst="rect">
            <a:avLst/>
          </a:prstGeom>
          <a:pattFill prst="wdDn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E0A07B5-AE92-249C-D174-7796FC5C081F}"/>
              </a:ext>
            </a:extLst>
          </p:cNvPr>
          <p:cNvSpPr/>
          <p:nvPr/>
        </p:nvSpPr>
        <p:spPr>
          <a:xfrm>
            <a:off x="1377080" y="1674878"/>
            <a:ext cx="4553665" cy="4383022"/>
          </a:xfrm>
          <a:prstGeom prst="rect">
            <a:avLst/>
          </a:prstGeom>
          <a:pattFill prst="wdDn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CF7DF91B-4FDA-F043-3539-B4DFD540018C}"/>
              </a:ext>
            </a:extLst>
          </p:cNvPr>
          <p:cNvSpPr txBox="1"/>
          <p:nvPr/>
        </p:nvSpPr>
        <p:spPr>
          <a:xfrm>
            <a:off x="521954" y="596518"/>
            <a:ext cx="6028971" cy="584775"/>
          </a:xfrm>
          <a:prstGeom prst="rect">
            <a:avLst/>
          </a:prstGeom>
          <a:noFill/>
        </p:spPr>
        <p:txBody>
          <a:bodyPr wrap="square" rtlCol="0">
            <a:spAutoFit/>
          </a:bodyPr>
          <a:lstStyle/>
          <a:p>
            <a:r>
              <a:rPr lang="fr-FR" sz="3200">
                <a:latin typeface="Roboto" panose="02000000000000000000" pitchFamily="2" charset="0"/>
                <a:ea typeface="Roboto" panose="02000000000000000000" pitchFamily="2" charset="0"/>
              </a:rPr>
              <a:t>Nos solutions agrivoltaïques</a:t>
            </a:r>
          </a:p>
        </p:txBody>
      </p:sp>
      <p:cxnSp>
        <p:nvCxnSpPr>
          <p:cNvPr id="3" name="Connecteur droit 2">
            <a:extLst>
              <a:ext uri="{FF2B5EF4-FFF2-40B4-BE49-F238E27FC236}">
                <a16:creationId xmlns:a16="http://schemas.microsoft.com/office/drawing/2014/main" id="{7754C4BA-1905-D094-C55A-1A201A2B7347}"/>
              </a:ext>
            </a:extLst>
          </p:cNvPr>
          <p:cNvCxnSpPr>
            <a:cxnSpLocks/>
          </p:cNvCxnSpPr>
          <p:nvPr/>
        </p:nvCxnSpPr>
        <p:spPr>
          <a:xfrm>
            <a:off x="639688" y="1428085"/>
            <a:ext cx="1493912"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969F21C1-3501-009C-A999-1B52BA740DBB}"/>
              </a:ext>
            </a:extLst>
          </p:cNvPr>
          <p:cNvSpPr/>
          <p:nvPr/>
        </p:nvSpPr>
        <p:spPr>
          <a:xfrm>
            <a:off x="3266745" y="2117114"/>
            <a:ext cx="2664000" cy="1710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1100">
                <a:solidFill>
                  <a:schemeClr val="tx1"/>
                </a:solidFill>
                <a:latin typeface="Roboto" panose="02000000000000000000" pitchFamily="2" charset="0"/>
                <a:ea typeface="Roboto" panose="02000000000000000000" pitchFamily="2" charset="0"/>
              </a:rPr>
              <a:t>La canopée agricole</a:t>
            </a:r>
          </a:p>
          <a:p>
            <a:pPr algn="l"/>
            <a:r>
              <a:rPr lang="fr-FR" sz="1100">
                <a:solidFill>
                  <a:schemeClr val="tx1"/>
                </a:solidFill>
                <a:latin typeface="Roboto Light" panose="02000000000000000000" pitchFamily="2" charset="0"/>
                <a:ea typeface="Roboto Light" panose="02000000000000000000" pitchFamily="2" charset="0"/>
              </a:rPr>
              <a:t>Une canopée agricole qui permet de lutter contre les aléas climatiques grâce aux panneaux solaires rotatifs installés au-dessus d’un terrain agricole. </a:t>
            </a:r>
          </a:p>
        </p:txBody>
      </p:sp>
      <p:sp>
        <p:nvSpPr>
          <p:cNvPr id="12" name="Rectangle 11">
            <a:extLst>
              <a:ext uri="{FF2B5EF4-FFF2-40B4-BE49-F238E27FC236}">
                <a16:creationId xmlns:a16="http://schemas.microsoft.com/office/drawing/2014/main" id="{88763153-6E79-1493-AA33-A93BC6B34A5F}"/>
              </a:ext>
            </a:extLst>
          </p:cNvPr>
          <p:cNvSpPr/>
          <p:nvPr/>
        </p:nvSpPr>
        <p:spPr>
          <a:xfrm>
            <a:off x="3259353" y="4086225"/>
            <a:ext cx="2664000" cy="1685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1100">
                <a:solidFill>
                  <a:schemeClr val="tx1"/>
                </a:solidFill>
                <a:latin typeface="Roboto" panose="02000000000000000000" pitchFamily="2" charset="0"/>
                <a:ea typeface="Roboto" panose="02000000000000000000" pitchFamily="2" charset="0"/>
              </a:rPr>
              <a:t>L’ombrière de culture</a:t>
            </a:r>
          </a:p>
          <a:p>
            <a:pPr algn="l"/>
            <a:r>
              <a:rPr lang="fr-FR" sz="1100">
                <a:solidFill>
                  <a:schemeClr val="tx1"/>
                </a:solidFill>
                <a:latin typeface="Roboto Light" panose="02000000000000000000" pitchFamily="2" charset="0"/>
                <a:ea typeface="Roboto Light" panose="02000000000000000000" pitchFamily="2" charset="0"/>
              </a:rPr>
              <a:t>Une ombrière pour les cultures basses et moyennes, qui répond aux besoins agro-climatiques des cultures et les protège des aléas climatiques. </a:t>
            </a:r>
          </a:p>
        </p:txBody>
      </p:sp>
      <p:sp>
        <p:nvSpPr>
          <p:cNvPr id="22" name="Rectangle 21">
            <a:extLst>
              <a:ext uri="{FF2B5EF4-FFF2-40B4-BE49-F238E27FC236}">
                <a16:creationId xmlns:a16="http://schemas.microsoft.com/office/drawing/2014/main" id="{6D06C784-9A30-24CE-6F25-4B9BCCCAA0D7}"/>
              </a:ext>
            </a:extLst>
          </p:cNvPr>
          <p:cNvSpPr/>
          <p:nvPr/>
        </p:nvSpPr>
        <p:spPr>
          <a:xfrm>
            <a:off x="9022461" y="2093202"/>
            <a:ext cx="2664000" cy="1665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1100">
                <a:solidFill>
                  <a:schemeClr val="tx1"/>
                </a:solidFill>
                <a:latin typeface="Roboto" panose="02000000000000000000" pitchFamily="2" charset="0"/>
                <a:ea typeface="Roboto" panose="02000000000000000000" pitchFamily="2" charset="0"/>
              </a:rPr>
              <a:t>L’ombrière d’élevage</a:t>
            </a:r>
          </a:p>
          <a:p>
            <a:pPr algn="l"/>
            <a:r>
              <a:rPr lang="fr-FR" sz="1100">
                <a:solidFill>
                  <a:schemeClr val="tx1"/>
                </a:solidFill>
                <a:latin typeface="Roboto Light" panose="02000000000000000000" pitchFamily="2" charset="0"/>
                <a:ea typeface="Roboto Light" panose="02000000000000000000" pitchFamily="2" charset="0"/>
              </a:rPr>
              <a:t>Un système d’ombrière permettant l’atténuation des effets du changement climatique sur la prairie et sur l’élevage grâce à un ombrage tournant.</a:t>
            </a:r>
          </a:p>
        </p:txBody>
      </p:sp>
      <p:sp>
        <p:nvSpPr>
          <p:cNvPr id="34" name="Rectangle 33">
            <a:extLst>
              <a:ext uri="{FF2B5EF4-FFF2-40B4-BE49-F238E27FC236}">
                <a16:creationId xmlns:a16="http://schemas.microsoft.com/office/drawing/2014/main" id="{DDF5C85D-C23C-17E8-F092-49115BE9DEB3}"/>
              </a:ext>
            </a:extLst>
          </p:cNvPr>
          <p:cNvSpPr/>
          <p:nvPr/>
        </p:nvSpPr>
        <p:spPr>
          <a:xfrm>
            <a:off x="9006810" y="4081649"/>
            <a:ext cx="2664000" cy="16531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1100">
                <a:solidFill>
                  <a:schemeClr val="tx1"/>
                </a:solidFill>
                <a:latin typeface="Roboto" panose="02000000000000000000" pitchFamily="2" charset="0"/>
                <a:ea typeface="Roboto" panose="02000000000000000000" pitchFamily="2" charset="0"/>
              </a:rPr>
              <a:t>La jachère solaire</a:t>
            </a:r>
          </a:p>
          <a:p>
            <a:pPr algn="l"/>
            <a:r>
              <a:rPr lang="fr-FR" sz="1100">
                <a:solidFill>
                  <a:schemeClr val="tx1"/>
                </a:solidFill>
                <a:latin typeface="Roboto Light" panose="02000000000000000000" pitchFamily="2" charset="0"/>
                <a:ea typeface="Roboto Light" panose="02000000000000000000" pitchFamily="2" charset="0"/>
              </a:rPr>
              <a:t>Une solution réversible adaptée aux jachères de plus de 5 ans, pour protéger ces terres inutilisées, riches en biodiversité</a:t>
            </a:r>
          </a:p>
        </p:txBody>
      </p:sp>
      <p:sp>
        <p:nvSpPr>
          <p:cNvPr id="37" name="Espace réservé du numéro de diapositive 2">
            <a:extLst>
              <a:ext uri="{FF2B5EF4-FFF2-40B4-BE49-F238E27FC236}">
                <a16:creationId xmlns:a16="http://schemas.microsoft.com/office/drawing/2014/main" id="{61D7F5D0-8ECF-6024-75DB-F715C08955E6}"/>
              </a:ext>
            </a:extLst>
          </p:cNvPr>
          <p:cNvSpPr txBox="1">
            <a:spLocks/>
          </p:cNvSpPr>
          <p:nvPr/>
        </p:nvSpPr>
        <p:spPr>
          <a:xfrm>
            <a:off x="9372099" y="6489707"/>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5FD83145-398D-4CBC-A86C-D2FDA302429F}" type="slidenum">
              <a:rPr lang="fr-FR" sz="900" smtClean="0"/>
              <a:pPr algn="r"/>
              <a:t>36</a:t>
            </a:fld>
            <a:endParaRPr lang="fr-FR" sz="900"/>
          </a:p>
        </p:txBody>
      </p:sp>
      <p:pic>
        <p:nvPicPr>
          <p:cNvPr id="5" name="Image 4" descr="Une image contenant plein air, homme, personne, plante&#10;&#10;Description générée automatiquement">
            <a:extLst>
              <a:ext uri="{FF2B5EF4-FFF2-40B4-BE49-F238E27FC236}">
                <a16:creationId xmlns:a16="http://schemas.microsoft.com/office/drawing/2014/main" id="{334985F3-C2EC-464E-FBE6-C8F5B6FC6F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7539" y="2117114"/>
            <a:ext cx="2691999" cy="1641388"/>
          </a:xfrm>
          <a:prstGeom prst="rect">
            <a:avLst/>
          </a:prstGeom>
        </p:spPr>
      </p:pic>
      <p:pic>
        <p:nvPicPr>
          <p:cNvPr id="4" name="Image 3">
            <a:extLst>
              <a:ext uri="{FF2B5EF4-FFF2-40B4-BE49-F238E27FC236}">
                <a16:creationId xmlns:a16="http://schemas.microsoft.com/office/drawing/2014/main" id="{465CF8E3-9DEB-6358-01FB-FDDF5F9C29B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7539" y="4076004"/>
            <a:ext cx="2691999" cy="1658751"/>
          </a:xfrm>
          <a:prstGeom prst="rect">
            <a:avLst/>
          </a:prstGeom>
        </p:spPr>
      </p:pic>
      <p:pic>
        <p:nvPicPr>
          <p:cNvPr id="6" name="Image 5">
            <a:extLst>
              <a:ext uri="{FF2B5EF4-FFF2-40B4-BE49-F238E27FC236}">
                <a16:creationId xmlns:a16="http://schemas.microsoft.com/office/drawing/2014/main" id="{DE581105-2F71-B09A-6012-782D4943810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306312" y="4076004"/>
            <a:ext cx="2714902" cy="1619946"/>
          </a:xfrm>
          <a:prstGeom prst="rect">
            <a:avLst/>
          </a:prstGeom>
        </p:spPr>
      </p:pic>
      <p:pic>
        <p:nvPicPr>
          <p:cNvPr id="8" name="Picture 8">
            <a:extLst>
              <a:ext uri="{FF2B5EF4-FFF2-40B4-BE49-F238E27FC236}">
                <a16:creationId xmlns:a16="http://schemas.microsoft.com/office/drawing/2014/main" id="{CB22FB73-0255-BCF9-E2F7-AF5E238FE868}"/>
              </a:ext>
            </a:extLst>
          </p:cNvPr>
          <p:cNvPicPr>
            <a:picLocks noChangeAspect="1"/>
          </p:cNvPicPr>
          <p:nvPr/>
        </p:nvPicPr>
        <p:blipFill>
          <a:blip r:embed="rId6"/>
          <a:stretch>
            <a:fillRect/>
          </a:stretch>
        </p:blipFill>
        <p:spPr>
          <a:xfrm>
            <a:off x="6258296" y="1960467"/>
            <a:ext cx="2743200" cy="1462545"/>
          </a:xfrm>
          <a:prstGeom prst="rect">
            <a:avLst/>
          </a:prstGeom>
        </p:spPr>
      </p:pic>
    </p:spTree>
    <p:extLst>
      <p:ext uri="{BB962C8B-B14F-4D97-AF65-F5344CB8AC3E}">
        <p14:creationId xmlns:p14="http://schemas.microsoft.com/office/powerpoint/2010/main" val="3927021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 coins arrondis 5">
            <a:extLst>
              <a:ext uri="{FF2B5EF4-FFF2-40B4-BE49-F238E27FC236}">
                <a16:creationId xmlns:a16="http://schemas.microsoft.com/office/drawing/2014/main" id="{DA506912-710C-E734-137B-D92EB9D8966D}"/>
              </a:ext>
            </a:extLst>
          </p:cNvPr>
          <p:cNvSpPr/>
          <p:nvPr/>
        </p:nvSpPr>
        <p:spPr>
          <a:xfrm>
            <a:off x="5537201" y="2201265"/>
            <a:ext cx="5816600" cy="4288441"/>
          </a:xfrm>
          <a:prstGeom prst="roundRect">
            <a:avLst>
              <a:gd name="adj" fmla="val 0"/>
            </a:avLst>
          </a:prstGeom>
          <a:pattFill prst="wdDn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a:solidFill>
                <a:sysClr val="windowText" lastClr="000000"/>
              </a:solidFill>
              <a:latin typeface="Roboto Light" panose="02000000000000000000" pitchFamily="2" charset="0"/>
              <a:ea typeface="Roboto Light" panose="02000000000000000000" pitchFamily="2" charset="0"/>
            </a:endParaRPr>
          </a:p>
        </p:txBody>
      </p:sp>
      <p:sp>
        <p:nvSpPr>
          <p:cNvPr id="9" name="ZoneTexte 8">
            <a:extLst>
              <a:ext uri="{FF2B5EF4-FFF2-40B4-BE49-F238E27FC236}">
                <a16:creationId xmlns:a16="http://schemas.microsoft.com/office/drawing/2014/main" id="{5C1FEB72-0FF6-4F9F-8417-E7F230226E1F}"/>
              </a:ext>
            </a:extLst>
          </p:cNvPr>
          <p:cNvSpPr txBox="1"/>
          <p:nvPr/>
        </p:nvSpPr>
        <p:spPr>
          <a:xfrm>
            <a:off x="745619" y="1219240"/>
            <a:ext cx="10866510" cy="584775"/>
          </a:xfrm>
          <a:prstGeom prst="rect">
            <a:avLst/>
          </a:prstGeom>
          <a:noFill/>
        </p:spPr>
        <p:txBody>
          <a:bodyPr wrap="square" lIns="91440" tIns="45720" rIns="91440" bIns="45720" anchor="t">
            <a:spAutoFit/>
          </a:bodyPr>
          <a:lstStyle/>
          <a:p>
            <a:pPr>
              <a:spcBef>
                <a:spcPts val="600"/>
              </a:spcBef>
            </a:pPr>
            <a:r>
              <a:rPr lang="fr-FR" sz="1600">
                <a:latin typeface="Roboto" panose="02000000000000000000" pitchFamily="2" charset="0"/>
                <a:ea typeface="Roboto" panose="02000000000000000000" pitchFamily="2" charset="0"/>
                <a:cs typeface="Roboto" panose="02000000000000000000" pitchFamily="2" charset="0"/>
              </a:rPr>
              <a:t>La canopée agricole est une ombrière agrivoltaïque installée au-dessus d’un terrain agricole, équipée de panneaux solaires, compatible avec les activités de grande culture et d’élevage et vertueuse pour l’agriculture. </a:t>
            </a:r>
          </a:p>
        </p:txBody>
      </p:sp>
      <p:sp>
        <p:nvSpPr>
          <p:cNvPr id="11" name="Espace réservé du numéro de diapositive 2">
            <a:extLst>
              <a:ext uri="{FF2B5EF4-FFF2-40B4-BE49-F238E27FC236}">
                <a16:creationId xmlns:a16="http://schemas.microsoft.com/office/drawing/2014/main" id="{D2EA9FC2-9564-DB2C-3829-48F0B061B686}"/>
              </a:ext>
            </a:extLst>
          </p:cNvPr>
          <p:cNvSpPr>
            <a:spLocks noGrp="1"/>
          </p:cNvSpPr>
          <p:nvPr>
            <p:ph type="sldNum" sz="quarter" idx="4"/>
          </p:nvPr>
        </p:nvSpPr>
        <p:spPr>
          <a:xfrm>
            <a:off x="9372099" y="6489707"/>
            <a:ext cx="2743200" cy="365125"/>
          </a:xfrm>
        </p:spPr>
        <p:txBody>
          <a:bodyPr/>
          <a:lstStyle/>
          <a:p>
            <a:fld id="{5FD83145-398D-4CBC-A86C-D2FDA302429F}" type="slidenum">
              <a:rPr lang="fr-FR" sz="900" dirty="0" smtClean="0"/>
              <a:pPr/>
              <a:t>37</a:t>
            </a:fld>
            <a:endParaRPr lang="fr-FR" sz="900"/>
          </a:p>
        </p:txBody>
      </p:sp>
      <p:cxnSp>
        <p:nvCxnSpPr>
          <p:cNvPr id="3" name="Connecteur droit 2">
            <a:extLst>
              <a:ext uri="{FF2B5EF4-FFF2-40B4-BE49-F238E27FC236}">
                <a16:creationId xmlns:a16="http://schemas.microsoft.com/office/drawing/2014/main" id="{15F7D75B-B11A-77D2-DAB5-8B68AE3F29AC}"/>
              </a:ext>
            </a:extLst>
          </p:cNvPr>
          <p:cNvCxnSpPr>
            <a:cxnSpLocks/>
          </p:cNvCxnSpPr>
          <p:nvPr/>
        </p:nvCxnSpPr>
        <p:spPr>
          <a:xfrm>
            <a:off x="639688" y="1021685"/>
            <a:ext cx="1493912"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
        <p:nvSpPr>
          <p:cNvPr id="4" name="ZoneTexte 3">
            <a:extLst>
              <a:ext uri="{FF2B5EF4-FFF2-40B4-BE49-F238E27FC236}">
                <a16:creationId xmlns:a16="http://schemas.microsoft.com/office/drawing/2014/main" id="{620DA45E-9771-FC2D-5A38-98C033E81508}"/>
              </a:ext>
            </a:extLst>
          </p:cNvPr>
          <p:cNvSpPr txBox="1"/>
          <p:nvPr/>
        </p:nvSpPr>
        <p:spPr>
          <a:xfrm>
            <a:off x="572754" y="291718"/>
            <a:ext cx="6028971" cy="584775"/>
          </a:xfrm>
          <a:prstGeom prst="rect">
            <a:avLst/>
          </a:prstGeom>
          <a:noFill/>
        </p:spPr>
        <p:txBody>
          <a:bodyPr wrap="square" rtlCol="0">
            <a:spAutoFit/>
          </a:bodyPr>
          <a:lstStyle/>
          <a:p>
            <a:r>
              <a:rPr lang="fr-FR" sz="3200">
                <a:solidFill>
                  <a:schemeClr val="tx1"/>
                </a:solidFill>
                <a:latin typeface="Roboto" panose="02000000000000000000" pitchFamily="2" charset="0"/>
                <a:ea typeface="Roboto" panose="02000000000000000000" pitchFamily="2" charset="0"/>
                <a:cs typeface="Roboto" panose="02000000000000000000" pitchFamily="2" charset="0"/>
              </a:rPr>
              <a:t>La canopée agricole</a:t>
            </a:r>
          </a:p>
        </p:txBody>
      </p:sp>
      <p:sp>
        <p:nvSpPr>
          <p:cNvPr id="7" name="Rectangle 6">
            <a:extLst>
              <a:ext uri="{FF2B5EF4-FFF2-40B4-BE49-F238E27FC236}">
                <a16:creationId xmlns:a16="http://schemas.microsoft.com/office/drawing/2014/main" id="{CB8AC622-668F-51BC-C2D9-B553AF4162B5}"/>
              </a:ext>
            </a:extLst>
          </p:cNvPr>
          <p:cNvSpPr/>
          <p:nvPr/>
        </p:nvSpPr>
        <p:spPr>
          <a:xfrm>
            <a:off x="642343" y="1125601"/>
            <a:ext cx="45719" cy="6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44546A"/>
              </a:solidFill>
            </a:endParaRPr>
          </a:p>
        </p:txBody>
      </p:sp>
      <p:pic>
        <p:nvPicPr>
          <p:cNvPr id="2" name="Image 1">
            <a:extLst>
              <a:ext uri="{FF2B5EF4-FFF2-40B4-BE49-F238E27FC236}">
                <a16:creationId xmlns:a16="http://schemas.microsoft.com/office/drawing/2014/main" id="{C6F1E4A0-A897-81D5-938D-87D74763DBB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11928" y="2001569"/>
            <a:ext cx="8796691" cy="4119600"/>
          </a:xfrm>
          <a:prstGeom prst="rect">
            <a:avLst/>
          </a:prstGeom>
        </p:spPr>
      </p:pic>
    </p:spTree>
    <p:extLst>
      <p:ext uri="{BB962C8B-B14F-4D97-AF65-F5344CB8AC3E}">
        <p14:creationId xmlns:p14="http://schemas.microsoft.com/office/powerpoint/2010/main" val="3486786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Espace réservé du contenu 2">
            <a:extLst>
              <a:ext uri="{FF2B5EF4-FFF2-40B4-BE49-F238E27FC236}">
                <a16:creationId xmlns:a16="http://schemas.microsoft.com/office/drawing/2014/main" id="{D3E9C6AC-36C7-9E7B-7CA1-1C26E39C1401}"/>
              </a:ext>
            </a:extLst>
          </p:cNvPr>
          <p:cNvSpPr txBox="1">
            <a:spLocks/>
          </p:cNvSpPr>
          <p:nvPr/>
        </p:nvSpPr>
        <p:spPr>
          <a:xfrm>
            <a:off x="438940" y="300184"/>
            <a:ext cx="8749920" cy="660448"/>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tx2"/>
                </a:solidFill>
                <a:latin typeface="+mj-lt"/>
                <a:ea typeface="+mn-ea"/>
                <a:cs typeface="+mn-cs"/>
              </a:defRPr>
            </a:lvl1pPr>
            <a:lvl2pPr marL="342884"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685766"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028649"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371532"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500" b="0" i="0" u="none" strike="noStrike" kern="1200" cap="none" spc="0" normalizeH="0" baseline="0" noProof="0">
                <a:ln>
                  <a:noFill/>
                </a:ln>
                <a:solidFill>
                  <a:srgbClr val="00365F"/>
                </a:solidFill>
                <a:effectLst/>
                <a:uLnTx/>
                <a:uFillTx/>
                <a:latin typeface="Roboto Condensed"/>
                <a:ea typeface="Roboto Condensed"/>
                <a:cs typeface="Roboto Condensed"/>
              </a:rPr>
              <a:t>Des sites pilotes sur tout le territoire pour un programme de suivi agronomique ambitieux en grandes cultures et en élevage </a:t>
            </a:r>
          </a:p>
        </p:txBody>
      </p:sp>
      <p:cxnSp>
        <p:nvCxnSpPr>
          <p:cNvPr id="70" name="Connecteur droit 69">
            <a:extLst>
              <a:ext uri="{FF2B5EF4-FFF2-40B4-BE49-F238E27FC236}">
                <a16:creationId xmlns:a16="http://schemas.microsoft.com/office/drawing/2014/main" id="{5863A57B-22D6-93D9-767B-4D89788B75C8}"/>
              </a:ext>
            </a:extLst>
          </p:cNvPr>
          <p:cNvCxnSpPr>
            <a:cxnSpLocks/>
          </p:cNvCxnSpPr>
          <p:nvPr/>
        </p:nvCxnSpPr>
        <p:spPr>
          <a:xfrm>
            <a:off x="541076" y="1152725"/>
            <a:ext cx="1493912"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pic>
        <p:nvPicPr>
          <p:cNvPr id="2" name="Image 1">
            <a:extLst>
              <a:ext uri="{FF2B5EF4-FFF2-40B4-BE49-F238E27FC236}">
                <a16:creationId xmlns:a16="http://schemas.microsoft.com/office/drawing/2014/main" id="{B9120852-0595-C3F0-01E5-F01EC2C22FCE}"/>
              </a:ext>
            </a:extLst>
          </p:cNvPr>
          <p:cNvPicPr>
            <a:picLocks noChangeAspect="1"/>
          </p:cNvPicPr>
          <p:nvPr/>
        </p:nvPicPr>
        <p:blipFill>
          <a:blip r:embed="rId3"/>
          <a:stretch>
            <a:fillRect/>
          </a:stretch>
        </p:blipFill>
        <p:spPr>
          <a:xfrm>
            <a:off x="438940" y="1344819"/>
            <a:ext cx="6666710" cy="4797292"/>
          </a:xfrm>
          <a:prstGeom prst="rect">
            <a:avLst/>
          </a:prstGeom>
        </p:spPr>
      </p:pic>
      <p:sp>
        <p:nvSpPr>
          <p:cNvPr id="3" name="ZoneTexte 2">
            <a:extLst>
              <a:ext uri="{FF2B5EF4-FFF2-40B4-BE49-F238E27FC236}">
                <a16:creationId xmlns:a16="http://schemas.microsoft.com/office/drawing/2014/main" id="{EC91C0E0-FAC2-E4DA-236B-B60D5B11DFFF}"/>
              </a:ext>
            </a:extLst>
          </p:cNvPr>
          <p:cNvSpPr txBox="1"/>
          <p:nvPr/>
        </p:nvSpPr>
        <p:spPr>
          <a:xfrm>
            <a:off x="7352223" y="3114675"/>
            <a:ext cx="4496877" cy="1692771"/>
          </a:xfrm>
          <a:prstGeom prst="rect">
            <a:avLst/>
          </a:prstGeom>
          <a:noFill/>
        </p:spPr>
        <p:txBody>
          <a:bodyPr wrap="square" lIns="91440" tIns="45720" rIns="91440" bIns="45720" anchor="t">
            <a:spAutoFit/>
          </a:bodyPr>
          <a:lstStyle/>
          <a:p>
            <a:pPr marL="285750" indent="-285750">
              <a:spcBef>
                <a:spcPts val="600"/>
              </a:spcBef>
              <a:buFontTx/>
              <a:buChar char="-"/>
            </a:pPr>
            <a:r>
              <a:rPr lang="fr-FR" sz="1400" dirty="0">
                <a:latin typeface="Roboto" panose="02000000000000000000" pitchFamily="2" charset="0"/>
                <a:ea typeface="Roboto" panose="02000000000000000000" pitchFamily="2" charset="0"/>
                <a:cs typeface="Roboto" panose="02000000000000000000" pitchFamily="2" charset="0"/>
              </a:rPr>
              <a:t>2 127 879 hectares de Surface Agricole Utile (SAU)</a:t>
            </a:r>
          </a:p>
          <a:p>
            <a:pPr marL="285750" indent="-285750">
              <a:spcBef>
                <a:spcPts val="600"/>
              </a:spcBef>
              <a:buFontTx/>
              <a:buChar char="-"/>
            </a:pPr>
            <a:r>
              <a:rPr lang="fr-FR" sz="1400" dirty="0">
                <a:latin typeface="Roboto" panose="02000000000000000000" pitchFamily="2" charset="0"/>
                <a:ea typeface="Roboto" panose="02000000000000000000" pitchFamily="2" charset="0"/>
                <a:cs typeface="Roboto" panose="02000000000000000000" pitchFamily="2" charset="0"/>
              </a:rPr>
              <a:t>67% du territoire régional valorisé par l’agriculture</a:t>
            </a:r>
          </a:p>
          <a:p>
            <a:pPr marL="285750" indent="-285750">
              <a:spcBef>
                <a:spcPts val="600"/>
              </a:spcBef>
              <a:buFontTx/>
              <a:buChar char="-"/>
            </a:pPr>
            <a:r>
              <a:rPr lang="fr-FR" sz="1400" dirty="0">
                <a:latin typeface="Roboto" panose="02000000000000000000" pitchFamily="2" charset="0"/>
                <a:ea typeface="Roboto" panose="02000000000000000000" pitchFamily="2" charset="0"/>
                <a:cs typeface="Roboto" panose="02000000000000000000" pitchFamily="2" charset="0"/>
              </a:rPr>
              <a:t>Des surfaces variées entre grandes cultures et prairies permanentes </a:t>
            </a:r>
          </a:p>
          <a:p>
            <a:pPr marL="285750" indent="-285750">
              <a:spcBef>
                <a:spcPts val="600"/>
              </a:spcBef>
              <a:buFontTx/>
              <a:buChar char="-"/>
            </a:pPr>
            <a:r>
              <a:rPr lang="fr-FR" sz="1400" dirty="0">
                <a:latin typeface="Roboto"/>
                <a:ea typeface="Roboto"/>
                <a:cs typeface="Roboto"/>
              </a:rPr>
              <a:t>Des filières agricoles à développer</a:t>
            </a:r>
            <a:endParaRPr lang="fr-FR" sz="1400" dirty="0">
              <a:latin typeface="Roboto" panose="02000000000000000000" pitchFamily="2" charset="0"/>
              <a:ea typeface="Roboto" panose="02000000000000000000" pitchFamily="2" charset="0"/>
              <a:cs typeface="Roboto" panose="02000000000000000000" pitchFamily="2" charset="0"/>
            </a:endParaRPr>
          </a:p>
          <a:p>
            <a:pPr marL="285750" indent="-285750">
              <a:spcBef>
                <a:spcPts val="600"/>
              </a:spcBef>
              <a:buFontTx/>
              <a:buChar char="-"/>
            </a:pPr>
            <a:endParaRPr lang="fr-FR" sz="1400" dirty="0">
              <a:latin typeface="Roboto" panose="02000000000000000000" pitchFamily="2" charset="0"/>
              <a:ea typeface="Roboto" panose="02000000000000000000" pitchFamily="2" charset="0"/>
              <a:cs typeface="Roboto" panose="02000000000000000000" pitchFamily="2" charset="0"/>
            </a:endParaRPr>
          </a:p>
        </p:txBody>
      </p:sp>
      <p:sp>
        <p:nvSpPr>
          <p:cNvPr id="4" name="ZoneTexte 3">
            <a:extLst>
              <a:ext uri="{FF2B5EF4-FFF2-40B4-BE49-F238E27FC236}">
                <a16:creationId xmlns:a16="http://schemas.microsoft.com/office/drawing/2014/main" id="{8B5C0071-CFB2-DA1C-7202-AB417CBA6D96}"/>
              </a:ext>
            </a:extLst>
          </p:cNvPr>
          <p:cNvSpPr txBox="1"/>
          <p:nvPr/>
        </p:nvSpPr>
        <p:spPr>
          <a:xfrm>
            <a:off x="7534274" y="2322158"/>
            <a:ext cx="5076825" cy="707886"/>
          </a:xfrm>
          <a:prstGeom prst="rect">
            <a:avLst/>
          </a:prstGeom>
          <a:noFill/>
        </p:spPr>
        <p:txBody>
          <a:bodyPr wrap="square" rtlCol="0">
            <a:spAutoFit/>
          </a:bodyPr>
          <a:lstStyle/>
          <a:p>
            <a:r>
              <a:rPr lang="fr-FR" sz="2000" i="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Les perspectives de développement </a:t>
            </a:r>
          </a:p>
          <a:p>
            <a:r>
              <a:rPr lang="fr-FR" sz="2000" i="1" dirty="0">
                <a:solidFill>
                  <a:schemeClr val="accent2">
                    <a:lumMod val="50000"/>
                  </a:schemeClr>
                </a:solidFill>
                <a:latin typeface="Roboto" panose="02000000000000000000" pitchFamily="2" charset="0"/>
                <a:ea typeface="Roboto" panose="02000000000000000000" pitchFamily="2" charset="0"/>
                <a:cs typeface="Roboto" panose="02000000000000000000" pitchFamily="2" charset="0"/>
              </a:rPr>
              <a:t>dans les Hauts de France</a:t>
            </a:r>
          </a:p>
        </p:txBody>
      </p:sp>
      <p:sp>
        <p:nvSpPr>
          <p:cNvPr id="5" name="Espace réservé du numéro de diapositive 3">
            <a:extLst>
              <a:ext uri="{FF2B5EF4-FFF2-40B4-BE49-F238E27FC236}">
                <a16:creationId xmlns:a16="http://schemas.microsoft.com/office/drawing/2014/main" id="{238C8A30-2219-1D05-6024-3B06834CC575}"/>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54B0F7-55DD-40D6-B7F4-70B586885C0B}" type="slidenum">
              <a:rPr lang="fr-FR" sz="1200" smtClean="0">
                <a:solidFill>
                  <a:schemeClr val="tx1">
                    <a:lumMod val="50000"/>
                    <a:lumOff val="50000"/>
                  </a:schemeClr>
                </a:solidFill>
              </a:rPr>
              <a:pPr algn="r"/>
              <a:t>38</a:t>
            </a:fld>
            <a:endParaRPr lang="fr-FR" sz="1200">
              <a:solidFill>
                <a:schemeClr val="tx1">
                  <a:lumMod val="50000"/>
                  <a:lumOff val="50000"/>
                </a:schemeClr>
              </a:solidFill>
            </a:endParaRPr>
          </a:p>
        </p:txBody>
      </p:sp>
    </p:spTree>
    <p:extLst>
      <p:ext uri="{BB962C8B-B14F-4D97-AF65-F5344CB8AC3E}">
        <p14:creationId xmlns:p14="http://schemas.microsoft.com/office/powerpoint/2010/main" val="3953995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E5C9D8C-BD25-72B9-4168-F1CDB1110447}"/>
              </a:ext>
            </a:extLst>
          </p:cNvPr>
          <p:cNvSpPr txBox="1"/>
          <p:nvPr/>
        </p:nvSpPr>
        <p:spPr>
          <a:xfrm>
            <a:off x="521954" y="596518"/>
            <a:ext cx="6216360" cy="1077218"/>
          </a:xfrm>
          <a:prstGeom prst="rect">
            <a:avLst/>
          </a:prstGeom>
          <a:noFill/>
        </p:spPr>
        <p:txBody>
          <a:bodyPr wrap="square" rtlCol="0">
            <a:spAutoFit/>
          </a:bodyPr>
          <a:lstStyle/>
          <a:p>
            <a:r>
              <a:rPr lang="fr-FR" sz="3200">
                <a:latin typeface="Roboto" panose="02000000000000000000" pitchFamily="2" charset="0"/>
                <a:ea typeface="Roboto" panose="02000000000000000000" pitchFamily="2" charset="0"/>
              </a:rPr>
              <a:t>La canopée agricole de Brouchy: Le 2</a:t>
            </a:r>
            <a:r>
              <a:rPr lang="fr-FR" sz="3200" baseline="30000">
                <a:latin typeface="Roboto" panose="02000000000000000000" pitchFamily="2" charset="0"/>
                <a:ea typeface="Roboto" panose="02000000000000000000" pitchFamily="2" charset="0"/>
              </a:rPr>
              <a:t>eme</a:t>
            </a:r>
            <a:r>
              <a:rPr lang="fr-FR" sz="3200">
                <a:latin typeface="Roboto" panose="02000000000000000000" pitchFamily="2" charset="0"/>
                <a:ea typeface="Roboto" panose="02000000000000000000" pitchFamily="2" charset="0"/>
              </a:rPr>
              <a:t> site agrivoltaïque de TSE</a:t>
            </a:r>
          </a:p>
        </p:txBody>
      </p:sp>
      <p:cxnSp>
        <p:nvCxnSpPr>
          <p:cNvPr id="3" name="Connecteur droit 2">
            <a:extLst>
              <a:ext uri="{FF2B5EF4-FFF2-40B4-BE49-F238E27FC236}">
                <a16:creationId xmlns:a16="http://schemas.microsoft.com/office/drawing/2014/main" id="{EE5E7BDC-8FC2-F626-97B4-5F7B0FBBA9D1}"/>
              </a:ext>
            </a:extLst>
          </p:cNvPr>
          <p:cNvCxnSpPr>
            <a:cxnSpLocks/>
          </p:cNvCxnSpPr>
          <p:nvPr/>
        </p:nvCxnSpPr>
        <p:spPr>
          <a:xfrm>
            <a:off x="639688" y="1872585"/>
            <a:ext cx="1493912"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pic>
        <p:nvPicPr>
          <p:cNvPr id="4" name="Graphique 3">
            <a:extLst>
              <a:ext uri="{FF2B5EF4-FFF2-40B4-BE49-F238E27FC236}">
                <a16:creationId xmlns:a16="http://schemas.microsoft.com/office/drawing/2014/main" id="{13A8B82C-0075-2176-5E9F-A171FCB31C1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50818" y="6322312"/>
            <a:ext cx="247240" cy="282559"/>
          </a:xfrm>
          <a:prstGeom prst="rect">
            <a:avLst/>
          </a:prstGeom>
        </p:spPr>
      </p:pic>
      <p:sp>
        <p:nvSpPr>
          <p:cNvPr id="5" name="ZoneTexte 4">
            <a:extLst>
              <a:ext uri="{FF2B5EF4-FFF2-40B4-BE49-F238E27FC236}">
                <a16:creationId xmlns:a16="http://schemas.microsoft.com/office/drawing/2014/main" id="{3B320167-5BDA-DE05-0CEE-C65B3997998C}"/>
              </a:ext>
            </a:extLst>
          </p:cNvPr>
          <p:cNvSpPr txBox="1"/>
          <p:nvPr/>
        </p:nvSpPr>
        <p:spPr>
          <a:xfrm>
            <a:off x="806228" y="6348175"/>
            <a:ext cx="2393114" cy="230832"/>
          </a:xfrm>
          <a:prstGeom prst="rect">
            <a:avLst/>
          </a:prstGeom>
          <a:noFill/>
        </p:spPr>
        <p:txBody>
          <a:bodyPr wrap="square" rtlCol="0">
            <a:spAutoFit/>
          </a:bodyPr>
          <a:lstStyle/>
          <a:p>
            <a:r>
              <a:rPr lang="fr-FR" sz="900">
                <a:latin typeface="Roboto" panose="02000000000000000000" pitchFamily="2" charset="0"/>
                <a:ea typeface="Roboto" panose="02000000000000000000" pitchFamily="2" charset="0"/>
              </a:rPr>
              <a:t>TSE  •  Copyright 2023</a:t>
            </a:r>
          </a:p>
        </p:txBody>
      </p:sp>
      <p:cxnSp>
        <p:nvCxnSpPr>
          <p:cNvPr id="6" name="Connecteur droit 5">
            <a:extLst>
              <a:ext uri="{FF2B5EF4-FFF2-40B4-BE49-F238E27FC236}">
                <a16:creationId xmlns:a16="http://schemas.microsoft.com/office/drawing/2014/main" id="{B4DD41D4-C52B-BA2A-3FDE-E7E54A3EFD71}"/>
              </a:ext>
            </a:extLst>
          </p:cNvPr>
          <p:cNvCxnSpPr>
            <a:cxnSpLocks/>
          </p:cNvCxnSpPr>
          <p:nvPr/>
        </p:nvCxnSpPr>
        <p:spPr>
          <a:xfrm>
            <a:off x="760578" y="6340445"/>
            <a:ext cx="0" cy="2385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0810324-0369-C565-7512-B03C361ACBA7}"/>
              </a:ext>
            </a:extLst>
          </p:cNvPr>
          <p:cNvSpPr/>
          <p:nvPr/>
        </p:nvSpPr>
        <p:spPr>
          <a:xfrm>
            <a:off x="4162626" y="2070678"/>
            <a:ext cx="4221491" cy="1168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71450" indent="-171450">
              <a:lnSpc>
                <a:spcPct val="150000"/>
              </a:lnSpc>
              <a:buFont typeface="Arial" panose="020B0604020202020204" pitchFamily="34" charset="0"/>
              <a:buChar char="•"/>
            </a:pPr>
            <a:r>
              <a:rPr lang="fr-FR" sz="1100">
                <a:solidFill>
                  <a:schemeClr val="tx1"/>
                </a:solidFill>
                <a:latin typeface="Roboto"/>
                <a:ea typeface="Roboto"/>
                <a:cs typeface="Roboto"/>
              </a:rPr>
              <a:t>Promesse de bail signée fin 2020</a:t>
            </a:r>
          </a:p>
          <a:p>
            <a:pPr marL="171450" indent="-171450">
              <a:lnSpc>
                <a:spcPct val="150000"/>
              </a:lnSpc>
              <a:buFont typeface="Arial" panose="020B0604020202020204" pitchFamily="34" charset="0"/>
              <a:buChar char="•"/>
            </a:pPr>
            <a:r>
              <a:rPr lang="fr-FR" sz="1100">
                <a:solidFill>
                  <a:schemeClr val="tx1"/>
                </a:solidFill>
                <a:latin typeface="Roboto"/>
                <a:ea typeface="Roboto"/>
                <a:cs typeface="Roboto"/>
              </a:rPr>
              <a:t>Obtention du permis de construire Février 2022</a:t>
            </a:r>
            <a:endParaRPr lang="fr-FR" sz="1100">
              <a:solidFill>
                <a:schemeClr val="tx1"/>
              </a:solidFill>
              <a:latin typeface="Roboto" panose="02000000000000000000" pitchFamily="2" charset="0"/>
              <a:ea typeface="Roboto" panose="02000000000000000000" pitchFamily="2" charset="0"/>
              <a:cs typeface="Roboto"/>
            </a:endParaRPr>
          </a:p>
          <a:p>
            <a:pPr marL="171450" indent="-171450" algn="l">
              <a:lnSpc>
                <a:spcPct val="150000"/>
              </a:lnSpc>
              <a:buFont typeface="Arial" panose="020B0604020202020204" pitchFamily="34" charset="0"/>
              <a:buChar char="•"/>
            </a:pPr>
            <a:r>
              <a:rPr lang="fr-FR" sz="1100">
                <a:solidFill>
                  <a:schemeClr val="tx1"/>
                </a:solidFill>
                <a:latin typeface="Roboto"/>
                <a:ea typeface="Roboto"/>
                <a:cs typeface="Roboto"/>
              </a:rPr>
              <a:t>Démarrage de la construction Novembre 2022</a:t>
            </a:r>
          </a:p>
          <a:p>
            <a:pPr marL="171450" indent="-171450" algn="l">
              <a:lnSpc>
                <a:spcPct val="150000"/>
              </a:lnSpc>
              <a:buFont typeface="Arial" panose="020B0604020202020204" pitchFamily="34" charset="0"/>
              <a:buChar char="•"/>
            </a:pPr>
            <a:r>
              <a:rPr lang="fr-FR" sz="1100">
                <a:solidFill>
                  <a:schemeClr val="tx1"/>
                </a:solidFill>
                <a:latin typeface="Roboto"/>
                <a:ea typeface="Roboto"/>
                <a:cs typeface="Roboto"/>
              </a:rPr>
              <a:t>Fin construction Juin 2023</a:t>
            </a:r>
          </a:p>
        </p:txBody>
      </p:sp>
      <p:sp>
        <p:nvSpPr>
          <p:cNvPr id="11" name="Ellipse 10">
            <a:extLst>
              <a:ext uri="{FF2B5EF4-FFF2-40B4-BE49-F238E27FC236}">
                <a16:creationId xmlns:a16="http://schemas.microsoft.com/office/drawing/2014/main" id="{7BA4C8D7-A46E-640A-970B-948C97EEC52A}"/>
              </a:ext>
            </a:extLst>
          </p:cNvPr>
          <p:cNvSpPr/>
          <p:nvPr/>
        </p:nvSpPr>
        <p:spPr>
          <a:xfrm>
            <a:off x="3068563" y="2120084"/>
            <a:ext cx="940396" cy="940396"/>
          </a:xfrm>
          <a:prstGeom prst="ellipse">
            <a:avLst/>
          </a:prstGeom>
          <a:pattFill prst="wdDn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Graphique 12">
            <a:extLst>
              <a:ext uri="{FF2B5EF4-FFF2-40B4-BE49-F238E27FC236}">
                <a16:creationId xmlns:a16="http://schemas.microsoft.com/office/drawing/2014/main" id="{1E0CBA63-B8F2-46BB-F624-12F64F13722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47263" y="2399142"/>
            <a:ext cx="590550" cy="409575"/>
          </a:xfrm>
          <a:prstGeom prst="rect">
            <a:avLst/>
          </a:prstGeom>
        </p:spPr>
      </p:pic>
      <p:sp>
        <p:nvSpPr>
          <p:cNvPr id="19" name="Ellipse 18">
            <a:extLst>
              <a:ext uri="{FF2B5EF4-FFF2-40B4-BE49-F238E27FC236}">
                <a16:creationId xmlns:a16="http://schemas.microsoft.com/office/drawing/2014/main" id="{A827C88F-4516-CFF2-FDBE-83EF8EDEEBCA}"/>
              </a:ext>
            </a:extLst>
          </p:cNvPr>
          <p:cNvSpPr/>
          <p:nvPr/>
        </p:nvSpPr>
        <p:spPr>
          <a:xfrm>
            <a:off x="4956879" y="5183029"/>
            <a:ext cx="777186" cy="777186"/>
          </a:xfrm>
          <a:prstGeom prst="ellipse">
            <a:avLst/>
          </a:prstGeom>
          <a:pattFill prst="wdDn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91FAA7A6-7355-3CE3-B595-87E470415D6B}"/>
              </a:ext>
            </a:extLst>
          </p:cNvPr>
          <p:cNvSpPr/>
          <p:nvPr/>
        </p:nvSpPr>
        <p:spPr>
          <a:xfrm>
            <a:off x="2846510" y="5183029"/>
            <a:ext cx="777186" cy="777186"/>
          </a:xfrm>
          <a:prstGeom prst="ellipse">
            <a:avLst/>
          </a:prstGeom>
          <a:pattFill prst="wdDn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13924E14-68B9-9919-6C8E-5B6CE99460D4}"/>
              </a:ext>
            </a:extLst>
          </p:cNvPr>
          <p:cNvSpPr/>
          <p:nvPr/>
        </p:nvSpPr>
        <p:spPr>
          <a:xfrm>
            <a:off x="621942" y="5162386"/>
            <a:ext cx="777186" cy="777186"/>
          </a:xfrm>
          <a:prstGeom prst="ellipse">
            <a:avLst/>
          </a:prstGeom>
          <a:pattFill prst="wdDn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E3BF741E-E53D-64FA-6882-08410CAB8C85}"/>
              </a:ext>
            </a:extLst>
          </p:cNvPr>
          <p:cNvSpPr/>
          <p:nvPr/>
        </p:nvSpPr>
        <p:spPr>
          <a:xfrm>
            <a:off x="4956879" y="3421771"/>
            <a:ext cx="777186" cy="777186"/>
          </a:xfrm>
          <a:prstGeom prst="ellipse">
            <a:avLst/>
          </a:prstGeom>
          <a:pattFill prst="wdDn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EA38561B-955C-E426-D70F-43B7FE0D5245}"/>
              </a:ext>
            </a:extLst>
          </p:cNvPr>
          <p:cNvSpPr/>
          <p:nvPr/>
        </p:nvSpPr>
        <p:spPr>
          <a:xfrm>
            <a:off x="621942" y="3391603"/>
            <a:ext cx="777186" cy="777186"/>
          </a:xfrm>
          <a:prstGeom prst="ellipse">
            <a:avLst/>
          </a:prstGeom>
          <a:pattFill prst="wdDn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Graphique 24">
            <a:extLst>
              <a:ext uri="{FF2B5EF4-FFF2-40B4-BE49-F238E27FC236}">
                <a16:creationId xmlns:a16="http://schemas.microsoft.com/office/drawing/2014/main" id="{F138F2C5-3A2F-F7D0-AF1A-6D10AEF5999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078772" y="3534139"/>
            <a:ext cx="533400" cy="533400"/>
          </a:xfrm>
          <a:prstGeom prst="rect">
            <a:avLst/>
          </a:prstGeom>
        </p:spPr>
      </p:pic>
      <p:sp>
        <p:nvSpPr>
          <p:cNvPr id="31" name="Espace réservé du texte 5">
            <a:extLst>
              <a:ext uri="{FF2B5EF4-FFF2-40B4-BE49-F238E27FC236}">
                <a16:creationId xmlns:a16="http://schemas.microsoft.com/office/drawing/2014/main" id="{C3B963A8-E121-E85D-070F-1AC4B1554D9C}"/>
              </a:ext>
            </a:extLst>
          </p:cNvPr>
          <p:cNvSpPr txBox="1">
            <a:spLocks/>
          </p:cNvSpPr>
          <p:nvPr/>
        </p:nvSpPr>
        <p:spPr>
          <a:xfrm>
            <a:off x="1335815" y="3606130"/>
            <a:ext cx="3106108" cy="123487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2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buFont typeface="Arial" panose="020B0604020202020204" pitchFamily="34" charset="0"/>
              <a:buNone/>
            </a:pPr>
            <a:r>
              <a:rPr kumimoji="0" lang="fr-FR" sz="1200" b="0" i="0" u="none" strike="noStrike" kern="1200" cap="none" spc="0" normalizeH="0" baseline="0" noProof="0" dirty="0">
                <a:ln>
                  <a:noFill/>
                </a:ln>
                <a:effectLst/>
                <a:uLnTx/>
                <a:uFillTx/>
                <a:latin typeface="Roboto Condensed Light" panose="02000000000000000000" pitchFamily="2" charset="0"/>
                <a:ea typeface="Roboto Condensed Light" panose="02000000000000000000" pitchFamily="2" charset="0"/>
              </a:rPr>
              <a:t>d’ombrière agrivoltaïque et </a:t>
            </a:r>
            <a:r>
              <a:rPr lang="fr-FR" sz="1200" dirty="0">
                <a:latin typeface="Roboto Condensed Light" panose="02000000000000000000" pitchFamily="2" charset="0"/>
                <a:ea typeface="Roboto Condensed Light" panose="02000000000000000000" pitchFamily="2" charset="0"/>
              </a:rPr>
              <a:t>une</a:t>
            </a:r>
            <a:r>
              <a:rPr kumimoji="0" lang="fr-FR" sz="1200" b="0" i="0" u="none" strike="noStrike" kern="1200" cap="none" spc="0" normalizeH="0" baseline="0" noProof="0" dirty="0">
                <a:ln>
                  <a:noFill/>
                </a:ln>
                <a:effectLst/>
                <a:uLnTx/>
                <a:uFillTx/>
                <a:latin typeface="Roboto Condensed Light" panose="02000000000000000000" pitchFamily="2" charset="0"/>
                <a:ea typeface="Roboto Condensed Light" panose="02000000000000000000" pitchFamily="2" charset="0"/>
              </a:rPr>
              <a:t> zone témoin</a:t>
            </a:r>
          </a:p>
          <a:p>
            <a:pPr marL="0" indent="0">
              <a:lnSpc>
                <a:spcPts val="1600"/>
              </a:lnSpc>
              <a:buFont typeface="Arial" panose="020B0604020202020204" pitchFamily="34" charset="0"/>
              <a:buNone/>
            </a:pPr>
            <a:r>
              <a:rPr kumimoji="0" lang="fr-FR" sz="1200" b="0" i="0" u="none" strike="noStrike" kern="1200" cap="none" spc="0" normalizeH="0" baseline="0" noProof="0" dirty="0">
                <a:ln>
                  <a:noFill/>
                </a:ln>
                <a:effectLst/>
                <a:uLnTx/>
                <a:uFillTx/>
                <a:latin typeface="Roboto Condensed Light" panose="02000000000000000000" pitchFamily="2" charset="0"/>
                <a:ea typeface="Roboto Condensed Light" panose="02000000000000000000" pitchFamily="2" charset="0"/>
              </a:rPr>
              <a:t> Grandes cultures et maraîchage : pomme de terre, endives, haricot, pois protéagineux et petit pois, céréales (blé, orge, escourgeon), rhubarbe…</a:t>
            </a:r>
          </a:p>
          <a:p>
            <a:pPr marL="0" indent="0">
              <a:lnSpc>
                <a:spcPts val="1600"/>
              </a:lnSpc>
              <a:buFont typeface="Arial" panose="020B0604020202020204" pitchFamily="34" charset="0"/>
              <a:buNone/>
            </a:pPr>
            <a:endParaRPr lang="fr-FR" sz="1200" dirty="0">
              <a:latin typeface="Roboto Condensed Light" panose="02000000000000000000" pitchFamily="2" charset="0"/>
              <a:ea typeface="Roboto Condensed Light" panose="02000000000000000000" pitchFamily="2" charset="0"/>
            </a:endParaRPr>
          </a:p>
        </p:txBody>
      </p:sp>
      <p:sp>
        <p:nvSpPr>
          <p:cNvPr id="32" name="Espace réservé du texte 5">
            <a:extLst>
              <a:ext uri="{FF2B5EF4-FFF2-40B4-BE49-F238E27FC236}">
                <a16:creationId xmlns:a16="http://schemas.microsoft.com/office/drawing/2014/main" id="{0F9D0DF6-E1CD-4E15-CDE9-70AD89B5657E}"/>
              </a:ext>
            </a:extLst>
          </p:cNvPr>
          <p:cNvSpPr txBox="1">
            <a:spLocks/>
          </p:cNvSpPr>
          <p:nvPr/>
        </p:nvSpPr>
        <p:spPr>
          <a:xfrm>
            <a:off x="1349689" y="3328563"/>
            <a:ext cx="792457" cy="3925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2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buFont typeface="Arial" panose="020B0604020202020204" pitchFamily="34" charset="0"/>
              <a:buNone/>
            </a:pPr>
            <a:r>
              <a:rPr lang="fr-FR" sz="1600" dirty="0">
                <a:latin typeface="Roboto Light" panose="02000000000000000000" pitchFamily="2" charset="0"/>
                <a:ea typeface="Roboto Light" panose="02000000000000000000" pitchFamily="2" charset="0"/>
              </a:rPr>
              <a:t>3</a:t>
            </a:r>
            <a:r>
              <a:rPr kumimoji="0" lang="fr-FR" sz="1600" b="0" i="0" u="none" strike="noStrike" kern="1200" cap="none" spc="0" normalizeH="0" baseline="0" noProof="0" dirty="0">
                <a:ln>
                  <a:noFill/>
                </a:ln>
                <a:effectLst/>
                <a:uLnTx/>
                <a:uFillTx/>
                <a:latin typeface="Roboto Light" panose="02000000000000000000" pitchFamily="2" charset="0"/>
                <a:ea typeface="Roboto Light" panose="02000000000000000000" pitchFamily="2" charset="0"/>
              </a:rPr>
              <a:t>ha</a:t>
            </a:r>
            <a:endParaRPr lang="fr-FR" sz="1600" dirty="0">
              <a:latin typeface="Roboto Light" panose="02000000000000000000" pitchFamily="2" charset="0"/>
              <a:ea typeface="Roboto Light" panose="02000000000000000000" pitchFamily="2" charset="0"/>
            </a:endParaRPr>
          </a:p>
        </p:txBody>
      </p:sp>
      <p:sp>
        <p:nvSpPr>
          <p:cNvPr id="35" name="Espace réservé du texte 5">
            <a:extLst>
              <a:ext uri="{FF2B5EF4-FFF2-40B4-BE49-F238E27FC236}">
                <a16:creationId xmlns:a16="http://schemas.microsoft.com/office/drawing/2014/main" id="{ACA70117-3B09-144A-1F95-21212D7D7805}"/>
              </a:ext>
            </a:extLst>
          </p:cNvPr>
          <p:cNvSpPr txBox="1">
            <a:spLocks/>
          </p:cNvSpPr>
          <p:nvPr/>
        </p:nvSpPr>
        <p:spPr>
          <a:xfrm>
            <a:off x="3583836" y="4386842"/>
            <a:ext cx="1461315" cy="2597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2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buFont typeface="Arial" panose="020B0604020202020204" pitchFamily="34" charset="0"/>
              <a:buNone/>
            </a:pPr>
            <a:endParaRPr lang="fr-FR" sz="1200">
              <a:latin typeface="Roboto Condensed Light" panose="02000000000000000000" pitchFamily="2" charset="0"/>
              <a:ea typeface="Roboto Condensed Light" panose="02000000000000000000" pitchFamily="2" charset="0"/>
            </a:endParaRPr>
          </a:p>
        </p:txBody>
      </p:sp>
      <p:sp>
        <p:nvSpPr>
          <p:cNvPr id="36" name="Espace réservé du texte 5">
            <a:extLst>
              <a:ext uri="{FF2B5EF4-FFF2-40B4-BE49-F238E27FC236}">
                <a16:creationId xmlns:a16="http://schemas.microsoft.com/office/drawing/2014/main" id="{609AD3FD-77A8-5129-01B1-DE4FBBEF21FE}"/>
              </a:ext>
            </a:extLst>
          </p:cNvPr>
          <p:cNvSpPr txBox="1">
            <a:spLocks/>
          </p:cNvSpPr>
          <p:nvPr/>
        </p:nvSpPr>
        <p:spPr>
          <a:xfrm>
            <a:off x="3574865" y="4003046"/>
            <a:ext cx="792457" cy="3925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2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buFont typeface="Arial" panose="020B0604020202020204" pitchFamily="34" charset="0"/>
              <a:buNone/>
            </a:pPr>
            <a:endParaRPr lang="fr-FR" sz="1600">
              <a:latin typeface="Roboto Light" panose="02000000000000000000" pitchFamily="2" charset="0"/>
              <a:ea typeface="Roboto Light" panose="02000000000000000000" pitchFamily="2" charset="0"/>
            </a:endParaRPr>
          </a:p>
        </p:txBody>
      </p:sp>
      <p:sp>
        <p:nvSpPr>
          <p:cNvPr id="37" name="Espace réservé du texte 5">
            <a:extLst>
              <a:ext uri="{FF2B5EF4-FFF2-40B4-BE49-F238E27FC236}">
                <a16:creationId xmlns:a16="http://schemas.microsoft.com/office/drawing/2014/main" id="{951B2D6D-F6FF-4CF4-F06A-36A585C13A1F}"/>
              </a:ext>
            </a:extLst>
          </p:cNvPr>
          <p:cNvSpPr txBox="1">
            <a:spLocks/>
          </p:cNvSpPr>
          <p:nvPr/>
        </p:nvSpPr>
        <p:spPr>
          <a:xfrm>
            <a:off x="1366989" y="5071194"/>
            <a:ext cx="959512" cy="3925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2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buFont typeface="Arial" panose="020B0604020202020204" pitchFamily="34" charset="0"/>
              <a:buNone/>
            </a:pPr>
            <a:r>
              <a:rPr lang="fr-FR" sz="1600">
                <a:latin typeface="Roboto Light" panose="02000000000000000000" pitchFamily="2" charset="0"/>
                <a:ea typeface="Roboto Light" panose="02000000000000000000" pitchFamily="2" charset="0"/>
              </a:rPr>
              <a:t>5500</a:t>
            </a:r>
          </a:p>
        </p:txBody>
      </p:sp>
      <p:sp>
        <p:nvSpPr>
          <p:cNvPr id="38" name="Espace réservé du texte 5">
            <a:extLst>
              <a:ext uri="{FF2B5EF4-FFF2-40B4-BE49-F238E27FC236}">
                <a16:creationId xmlns:a16="http://schemas.microsoft.com/office/drawing/2014/main" id="{2FBC83C8-50B4-180D-2E3B-F14BBB8469C4}"/>
              </a:ext>
            </a:extLst>
          </p:cNvPr>
          <p:cNvSpPr txBox="1">
            <a:spLocks/>
          </p:cNvSpPr>
          <p:nvPr/>
        </p:nvSpPr>
        <p:spPr>
          <a:xfrm>
            <a:off x="1383061" y="5320952"/>
            <a:ext cx="1160569" cy="69912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2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buFont typeface="Arial" panose="020B0604020202020204" pitchFamily="34" charset="0"/>
              <a:buNone/>
            </a:pPr>
            <a:r>
              <a:rPr kumimoji="0" lang="fr-FR" sz="1200" b="0" i="0" u="none" strike="noStrike" kern="1200" cap="none" spc="0" normalizeH="0" baseline="0" noProof="0">
                <a:ln>
                  <a:noFill/>
                </a:ln>
                <a:effectLst/>
                <a:uLnTx/>
                <a:uFillTx/>
                <a:latin typeface="Roboto Condensed Light" panose="02000000000000000000" pitchFamily="2" charset="0"/>
                <a:ea typeface="Roboto Condensed Light" panose="02000000000000000000" pitchFamily="2" charset="0"/>
              </a:rPr>
              <a:t>panneaux bifaciaux, </a:t>
            </a:r>
            <a:br>
              <a:rPr kumimoji="0" lang="fr-FR" sz="1200" b="0" i="0" u="none" strike="noStrike" kern="1200" cap="none" spc="0" normalizeH="0" baseline="0" noProof="0">
                <a:ln>
                  <a:noFill/>
                </a:ln>
                <a:effectLst/>
                <a:uLnTx/>
                <a:uFillTx/>
                <a:latin typeface="Roboto Condensed Light" panose="02000000000000000000" pitchFamily="2" charset="0"/>
                <a:ea typeface="Roboto Condensed Light" panose="02000000000000000000" pitchFamily="2" charset="0"/>
              </a:rPr>
            </a:br>
            <a:r>
              <a:rPr kumimoji="0" lang="fr-FR" sz="1200" b="0" i="0" u="none" strike="noStrike" kern="1200" cap="none" spc="0" normalizeH="0" baseline="0" noProof="0">
                <a:ln>
                  <a:noFill/>
                </a:ln>
                <a:effectLst/>
                <a:uLnTx/>
                <a:uFillTx/>
                <a:latin typeface="Roboto Condensed Light" panose="02000000000000000000" pitchFamily="2" charset="0"/>
                <a:ea typeface="Roboto Condensed Light" panose="02000000000000000000" pitchFamily="2" charset="0"/>
              </a:rPr>
              <a:t>sur trackers</a:t>
            </a:r>
            <a:endParaRPr lang="fr-FR" sz="1200">
              <a:latin typeface="Roboto Condensed Light" panose="02000000000000000000" pitchFamily="2" charset="0"/>
              <a:ea typeface="Roboto Condensed Light" panose="02000000000000000000" pitchFamily="2" charset="0"/>
            </a:endParaRPr>
          </a:p>
        </p:txBody>
      </p:sp>
      <p:sp>
        <p:nvSpPr>
          <p:cNvPr id="40" name="Espace réservé du texte 5">
            <a:extLst>
              <a:ext uri="{FF2B5EF4-FFF2-40B4-BE49-F238E27FC236}">
                <a16:creationId xmlns:a16="http://schemas.microsoft.com/office/drawing/2014/main" id="{3CEEDAAA-CE2A-FEC5-EDCD-F955DD9523A5}"/>
              </a:ext>
            </a:extLst>
          </p:cNvPr>
          <p:cNvSpPr txBox="1">
            <a:spLocks/>
          </p:cNvSpPr>
          <p:nvPr/>
        </p:nvSpPr>
        <p:spPr>
          <a:xfrm>
            <a:off x="3614626" y="5217933"/>
            <a:ext cx="1160569" cy="69370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2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buFont typeface="Arial" panose="020B0604020202020204" pitchFamily="34" charset="0"/>
              <a:buNone/>
            </a:pPr>
            <a:r>
              <a:rPr kumimoji="0" lang="fr-FR" sz="1200" b="0" i="0" u="none" strike="noStrike" kern="1200" cap="none" spc="0" normalizeH="0" baseline="0" noProof="0" dirty="0">
                <a:ln>
                  <a:noFill/>
                </a:ln>
                <a:effectLst/>
                <a:uLnTx/>
                <a:uFillTx/>
                <a:latin typeface="Roboto Condensed Light" panose="02000000000000000000" pitchFamily="2" charset="0"/>
                <a:ea typeface="Roboto Condensed Light" panose="02000000000000000000" pitchFamily="2" charset="0"/>
              </a:rPr>
              <a:t>Un programme de recherche agronomique </a:t>
            </a:r>
            <a:br>
              <a:rPr kumimoji="0" lang="fr-FR" sz="1200" b="0" i="0" u="none" strike="noStrike" kern="1200" cap="none" spc="0" normalizeH="0" baseline="0" noProof="0" dirty="0">
                <a:ln>
                  <a:noFill/>
                </a:ln>
                <a:effectLst/>
                <a:uLnTx/>
                <a:uFillTx/>
                <a:latin typeface="Roboto Condensed Light" panose="02000000000000000000" pitchFamily="2" charset="0"/>
                <a:ea typeface="Roboto Condensed Light" panose="02000000000000000000" pitchFamily="2" charset="0"/>
              </a:rPr>
            </a:br>
            <a:r>
              <a:rPr kumimoji="0" lang="fr-FR" sz="1200" b="0" i="0" u="none" strike="noStrike" kern="1200" cap="none" spc="0" normalizeH="0" baseline="0" noProof="0" dirty="0">
                <a:ln>
                  <a:noFill/>
                </a:ln>
                <a:effectLst/>
                <a:uLnTx/>
                <a:uFillTx/>
                <a:latin typeface="Roboto Condensed Light" panose="02000000000000000000" pitchFamily="2" charset="0"/>
                <a:ea typeface="Roboto Condensed Light" panose="02000000000000000000" pitchFamily="2" charset="0"/>
              </a:rPr>
              <a:t>sur 9 ans</a:t>
            </a:r>
          </a:p>
        </p:txBody>
      </p:sp>
      <p:sp>
        <p:nvSpPr>
          <p:cNvPr id="42" name="Espace réservé du texte 5">
            <a:extLst>
              <a:ext uri="{FF2B5EF4-FFF2-40B4-BE49-F238E27FC236}">
                <a16:creationId xmlns:a16="http://schemas.microsoft.com/office/drawing/2014/main" id="{E7C2E140-9CA2-51EB-1F0F-1D25998B6D36}"/>
              </a:ext>
            </a:extLst>
          </p:cNvPr>
          <p:cNvSpPr txBox="1">
            <a:spLocks/>
          </p:cNvSpPr>
          <p:nvPr/>
        </p:nvSpPr>
        <p:spPr>
          <a:xfrm>
            <a:off x="5672004" y="3782770"/>
            <a:ext cx="1461315" cy="2597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2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buFont typeface="Arial" panose="020B0604020202020204" pitchFamily="34" charset="0"/>
              <a:buNone/>
            </a:pPr>
            <a:r>
              <a:rPr kumimoji="0" lang="fr-FR" sz="1200" b="0" i="0" u="none" strike="noStrike" kern="1200" cap="none" spc="0" normalizeH="0" baseline="0" noProof="0">
                <a:ln>
                  <a:noFill/>
                </a:ln>
                <a:effectLst/>
                <a:uLnTx/>
                <a:uFillTx/>
                <a:latin typeface="Roboto Condensed Light" panose="02000000000000000000" pitchFamily="2" charset="0"/>
                <a:ea typeface="Roboto Condensed Light" panose="02000000000000000000" pitchFamily="2" charset="0"/>
              </a:rPr>
              <a:t>puissance installée</a:t>
            </a:r>
            <a:endParaRPr lang="fr-FR" sz="1200">
              <a:latin typeface="Roboto Condensed Light" panose="02000000000000000000" pitchFamily="2" charset="0"/>
              <a:ea typeface="Roboto Condensed Light" panose="02000000000000000000" pitchFamily="2" charset="0"/>
            </a:endParaRPr>
          </a:p>
        </p:txBody>
      </p:sp>
      <p:sp>
        <p:nvSpPr>
          <p:cNvPr id="43" name="Espace réservé du texte 5">
            <a:extLst>
              <a:ext uri="{FF2B5EF4-FFF2-40B4-BE49-F238E27FC236}">
                <a16:creationId xmlns:a16="http://schemas.microsoft.com/office/drawing/2014/main" id="{15E4F779-4A31-9A2F-E7F9-BD732A8427F0}"/>
              </a:ext>
            </a:extLst>
          </p:cNvPr>
          <p:cNvSpPr txBox="1">
            <a:spLocks/>
          </p:cNvSpPr>
          <p:nvPr/>
        </p:nvSpPr>
        <p:spPr>
          <a:xfrm>
            <a:off x="5665565" y="3527911"/>
            <a:ext cx="1072749" cy="392554"/>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2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buFont typeface="Arial" panose="020B0604020202020204" pitchFamily="34" charset="0"/>
              <a:buNone/>
            </a:pPr>
            <a:r>
              <a:rPr lang="fr-FR" sz="1600">
                <a:latin typeface="Roboto Light" panose="02000000000000000000" pitchFamily="2" charset="0"/>
                <a:ea typeface="Roboto Light" panose="02000000000000000000" pitchFamily="2" charset="0"/>
              </a:rPr>
              <a:t>2,4</a:t>
            </a:r>
            <a:r>
              <a:rPr kumimoji="0" lang="fr-FR" sz="1600" b="0" i="0" u="none" strike="noStrike" kern="1200" cap="none" spc="0" normalizeH="0" baseline="0" noProof="0" err="1">
                <a:ln>
                  <a:noFill/>
                </a:ln>
                <a:effectLst/>
                <a:uLnTx/>
                <a:uFillTx/>
                <a:latin typeface="Roboto Light" panose="02000000000000000000" pitchFamily="2" charset="0"/>
                <a:ea typeface="Roboto Light" panose="02000000000000000000" pitchFamily="2" charset="0"/>
              </a:rPr>
              <a:t>MWc</a:t>
            </a:r>
            <a:endParaRPr lang="fr-FR" sz="1600">
              <a:latin typeface="Roboto Light" panose="02000000000000000000" pitchFamily="2" charset="0"/>
              <a:ea typeface="Roboto Light" panose="02000000000000000000" pitchFamily="2" charset="0"/>
            </a:endParaRPr>
          </a:p>
        </p:txBody>
      </p:sp>
      <p:pic>
        <p:nvPicPr>
          <p:cNvPr id="14" name="Graphique 13">
            <a:extLst>
              <a:ext uri="{FF2B5EF4-FFF2-40B4-BE49-F238E27FC236}">
                <a16:creationId xmlns:a16="http://schemas.microsoft.com/office/drawing/2014/main" id="{3337DF48-DDA5-B368-2E6E-9E8EF4CC5E40}"/>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10004" y="3559577"/>
            <a:ext cx="419100" cy="400050"/>
          </a:xfrm>
          <a:prstGeom prst="rect">
            <a:avLst/>
          </a:prstGeom>
        </p:spPr>
      </p:pic>
      <p:pic>
        <p:nvPicPr>
          <p:cNvPr id="44" name="Graphique 43">
            <a:extLst>
              <a:ext uri="{FF2B5EF4-FFF2-40B4-BE49-F238E27FC236}">
                <a16:creationId xmlns:a16="http://schemas.microsoft.com/office/drawing/2014/main" id="{C821A8E1-D2FB-C74C-D211-A9DC74ECB4EE}"/>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62785" y="5269446"/>
            <a:ext cx="533400" cy="495300"/>
          </a:xfrm>
          <a:prstGeom prst="rect">
            <a:avLst/>
          </a:prstGeom>
        </p:spPr>
      </p:pic>
      <p:pic>
        <p:nvPicPr>
          <p:cNvPr id="18" name="Graphique 17">
            <a:extLst>
              <a:ext uri="{FF2B5EF4-FFF2-40B4-BE49-F238E27FC236}">
                <a16:creationId xmlns:a16="http://schemas.microsoft.com/office/drawing/2014/main" id="{77AFD17C-72C1-66C7-6E09-8A74F0EB1712}"/>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3063639" y="5283279"/>
            <a:ext cx="400050" cy="514350"/>
          </a:xfrm>
          <a:prstGeom prst="rect">
            <a:avLst/>
          </a:prstGeom>
        </p:spPr>
      </p:pic>
      <p:pic>
        <p:nvPicPr>
          <p:cNvPr id="16" name="Graphique 15">
            <a:extLst>
              <a:ext uri="{FF2B5EF4-FFF2-40B4-BE49-F238E27FC236}">
                <a16:creationId xmlns:a16="http://schemas.microsoft.com/office/drawing/2014/main" id="{30F1B526-6822-5B74-8CCB-F1923B953146}"/>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044369" y="5281712"/>
            <a:ext cx="606151" cy="548812"/>
          </a:xfrm>
          <a:prstGeom prst="rect">
            <a:avLst/>
          </a:prstGeom>
        </p:spPr>
      </p:pic>
      <p:sp>
        <p:nvSpPr>
          <p:cNvPr id="45" name="Espace réservé du texte 5">
            <a:extLst>
              <a:ext uri="{FF2B5EF4-FFF2-40B4-BE49-F238E27FC236}">
                <a16:creationId xmlns:a16="http://schemas.microsoft.com/office/drawing/2014/main" id="{C70D056F-A99C-EBCC-3E95-61F0ED0C3667}"/>
              </a:ext>
            </a:extLst>
          </p:cNvPr>
          <p:cNvSpPr txBox="1">
            <a:spLocks/>
          </p:cNvSpPr>
          <p:nvPr/>
        </p:nvSpPr>
        <p:spPr>
          <a:xfrm>
            <a:off x="5665565" y="5410590"/>
            <a:ext cx="1461315" cy="259728"/>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2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buFont typeface="Arial" panose="020B0604020202020204" pitchFamily="34" charset="0"/>
              <a:buNone/>
            </a:pPr>
            <a:r>
              <a:rPr kumimoji="0" lang="fr-FR" sz="1200" b="0" i="0" u="none" strike="noStrike" kern="1200" cap="none" spc="0" normalizeH="0" baseline="0" noProof="0">
                <a:ln>
                  <a:noFill/>
                </a:ln>
                <a:effectLst/>
                <a:uLnTx/>
                <a:uFillTx/>
                <a:latin typeface="Roboto Condensed Light" panose="02000000000000000000" pitchFamily="2" charset="0"/>
                <a:ea typeface="Roboto Condensed Light" panose="02000000000000000000" pitchFamily="2" charset="0"/>
              </a:rPr>
              <a:t>Exploitation de grandes cultures</a:t>
            </a:r>
          </a:p>
        </p:txBody>
      </p:sp>
      <p:pic>
        <p:nvPicPr>
          <p:cNvPr id="1026" name="Picture 2">
            <a:extLst>
              <a:ext uri="{FF2B5EF4-FFF2-40B4-BE49-F238E27FC236}">
                <a16:creationId xmlns:a16="http://schemas.microsoft.com/office/drawing/2014/main" id="{D88C3415-5B22-3F16-ECB1-10D459863B8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965667" y="4791"/>
            <a:ext cx="3222136" cy="241935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descr="Une image contenant Machines agricoles, roue, pneu, sol&#10;&#10;Description générée automatiquement">
            <a:extLst>
              <a:ext uri="{FF2B5EF4-FFF2-40B4-BE49-F238E27FC236}">
                <a16:creationId xmlns:a16="http://schemas.microsoft.com/office/drawing/2014/main" id="{5CAF1ED0-DE4C-9988-9CE0-CED4D70FE4F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65667" y="2397984"/>
            <a:ext cx="3340622" cy="2293416"/>
          </a:xfrm>
          <a:prstGeom prst="rect">
            <a:avLst/>
          </a:prstGeom>
        </p:spPr>
      </p:pic>
      <p:grpSp>
        <p:nvGrpSpPr>
          <p:cNvPr id="15" name="Groupe 14">
            <a:extLst>
              <a:ext uri="{FF2B5EF4-FFF2-40B4-BE49-F238E27FC236}">
                <a16:creationId xmlns:a16="http://schemas.microsoft.com/office/drawing/2014/main" id="{5307413B-1DC2-F9CF-6292-D251FCBDC520}"/>
              </a:ext>
            </a:extLst>
          </p:cNvPr>
          <p:cNvGrpSpPr/>
          <p:nvPr/>
        </p:nvGrpSpPr>
        <p:grpSpPr>
          <a:xfrm>
            <a:off x="668718" y="2163340"/>
            <a:ext cx="863032" cy="857557"/>
            <a:chOff x="9783688" y="1566046"/>
            <a:chExt cx="940396" cy="940396"/>
          </a:xfrm>
        </p:grpSpPr>
        <p:sp>
          <p:nvSpPr>
            <p:cNvPr id="17" name="Ellipse 16">
              <a:extLst>
                <a:ext uri="{FF2B5EF4-FFF2-40B4-BE49-F238E27FC236}">
                  <a16:creationId xmlns:a16="http://schemas.microsoft.com/office/drawing/2014/main" id="{0D784166-C46F-E659-C066-CCCE84B75140}"/>
                </a:ext>
              </a:extLst>
            </p:cNvPr>
            <p:cNvSpPr/>
            <p:nvPr/>
          </p:nvSpPr>
          <p:spPr>
            <a:xfrm>
              <a:off x="9783688" y="1566046"/>
              <a:ext cx="940396" cy="940396"/>
            </a:xfrm>
            <a:prstGeom prst="ellipse">
              <a:avLst/>
            </a:prstGeom>
            <a:pattFill prst="wdDnDiag">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Graphique 22" descr="Homme agriculteur contour">
              <a:extLst>
                <a:ext uri="{FF2B5EF4-FFF2-40B4-BE49-F238E27FC236}">
                  <a16:creationId xmlns:a16="http://schemas.microsoft.com/office/drawing/2014/main" id="{1B0DCF44-3592-A688-FCF2-5708823EAF0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10028136" y="1779692"/>
              <a:ext cx="462069" cy="487513"/>
            </a:xfrm>
            <a:prstGeom prst="rect">
              <a:avLst/>
            </a:prstGeom>
          </p:spPr>
        </p:pic>
      </p:grpSp>
      <p:sp>
        <p:nvSpPr>
          <p:cNvPr id="26" name="Espace réservé du texte 5">
            <a:extLst>
              <a:ext uri="{FF2B5EF4-FFF2-40B4-BE49-F238E27FC236}">
                <a16:creationId xmlns:a16="http://schemas.microsoft.com/office/drawing/2014/main" id="{8717ABB6-98E9-97E7-83DC-6CA0F3AF5E2F}"/>
              </a:ext>
            </a:extLst>
          </p:cNvPr>
          <p:cNvSpPr txBox="1">
            <a:spLocks/>
          </p:cNvSpPr>
          <p:nvPr/>
        </p:nvSpPr>
        <p:spPr>
          <a:xfrm>
            <a:off x="1660216" y="2259853"/>
            <a:ext cx="3018244" cy="64509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125"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25"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00"/>
              </a:lnSpc>
              <a:buFont typeface="Arial" panose="020B0604020202020204" pitchFamily="34" charset="0"/>
              <a:buNone/>
            </a:pPr>
            <a:r>
              <a:rPr lang="fr-FR" sz="1400" b="1">
                <a:latin typeface="Roboto Light" panose="02000000000000000000" pitchFamily="2" charset="0"/>
                <a:ea typeface="Roboto Light" panose="02000000000000000000" pitchFamily="2" charset="0"/>
              </a:rPr>
              <a:t>Benoît </a:t>
            </a:r>
            <a:r>
              <a:rPr lang="fr-FR" sz="1400" b="1" err="1">
                <a:latin typeface="Roboto Light" panose="02000000000000000000" pitchFamily="2" charset="0"/>
                <a:ea typeface="Roboto Light" panose="02000000000000000000" pitchFamily="2" charset="0"/>
              </a:rPr>
              <a:t>Bougler</a:t>
            </a:r>
            <a:endParaRPr lang="fr-FR" sz="1400">
              <a:latin typeface="Roboto Light" panose="02000000000000000000" pitchFamily="2" charset="0"/>
              <a:ea typeface="Roboto Light" panose="02000000000000000000" pitchFamily="2" charset="0"/>
            </a:endParaRPr>
          </a:p>
        </p:txBody>
      </p:sp>
      <p:pic>
        <p:nvPicPr>
          <p:cNvPr id="27" name="Image 26">
            <a:extLst>
              <a:ext uri="{FF2B5EF4-FFF2-40B4-BE49-F238E27FC236}">
                <a16:creationId xmlns:a16="http://schemas.microsoft.com/office/drawing/2014/main" id="{32A62E72-E154-B54A-6E75-BE7D8D7723D9}"/>
              </a:ext>
            </a:extLst>
          </p:cNvPr>
          <p:cNvPicPr>
            <a:picLocks noChangeAspect="1"/>
          </p:cNvPicPr>
          <p:nvPr/>
        </p:nvPicPr>
        <p:blipFill>
          <a:blip r:embed="rId21"/>
          <a:stretch>
            <a:fillRect/>
          </a:stretch>
        </p:blipFill>
        <p:spPr>
          <a:xfrm>
            <a:off x="8965667" y="4696290"/>
            <a:ext cx="4221491" cy="2136911"/>
          </a:xfrm>
          <a:prstGeom prst="rect">
            <a:avLst/>
          </a:prstGeom>
          <a:ln>
            <a:noFill/>
          </a:ln>
          <a:effectLst>
            <a:outerShdw blurRad="292100" dist="139700" dir="2700000" algn="tl" rotWithShape="0">
              <a:srgbClr val="333333">
                <a:alpha val="65000"/>
              </a:srgbClr>
            </a:outerShdw>
          </a:effectLst>
        </p:spPr>
      </p:pic>
      <p:sp>
        <p:nvSpPr>
          <p:cNvPr id="7" name="Espace réservé du numéro de diapositive 3">
            <a:extLst>
              <a:ext uri="{FF2B5EF4-FFF2-40B4-BE49-F238E27FC236}">
                <a16:creationId xmlns:a16="http://schemas.microsoft.com/office/drawing/2014/main" id="{DE78FB87-4261-9CEE-BC39-B00E353AA0CE}"/>
              </a:ext>
            </a:extLst>
          </p:cNvPr>
          <p:cNvSpPr txBox="1">
            <a:spLocks/>
          </p:cNvSpPr>
          <p:nvPr/>
        </p:nvSpPr>
        <p:spPr>
          <a:xfrm>
            <a:off x="6059946" y="6422308"/>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54B0F7-55DD-40D6-B7F4-70B586885C0B}" type="slidenum">
              <a:rPr lang="fr-FR" sz="1200" smtClean="0">
                <a:solidFill>
                  <a:schemeClr val="tx1">
                    <a:lumMod val="50000"/>
                    <a:lumOff val="50000"/>
                  </a:schemeClr>
                </a:solidFill>
              </a:rPr>
              <a:pPr algn="r"/>
              <a:t>39</a:t>
            </a:fld>
            <a:endParaRPr lang="fr-FR" sz="1200">
              <a:solidFill>
                <a:schemeClr val="tx1">
                  <a:lumMod val="50000"/>
                  <a:lumOff val="50000"/>
                </a:schemeClr>
              </a:solidFill>
            </a:endParaRPr>
          </a:p>
        </p:txBody>
      </p:sp>
    </p:spTree>
    <p:extLst>
      <p:ext uri="{BB962C8B-B14F-4D97-AF65-F5344CB8AC3E}">
        <p14:creationId xmlns:p14="http://schemas.microsoft.com/office/powerpoint/2010/main" val="1798035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21"/>
          </p:nvPr>
        </p:nvSpPr>
        <p:spPr/>
        <p:txBody>
          <a:bodyPr/>
          <a:lstStyle/>
          <a:p>
            <a:fld id="{6B54B0F7-55DD-40D6-B7F4-70B586885C0B}" type="slidenum">
              <a:rPr lang="fr-FR" smtClean="0"/>
              <a:pPr/>
              <a:t>4</a:t>
            </a:fld>
            <a:endParaRPr lang="fr-FR"/>
          </a:p>
        </p:txBody>
      </p:sp>
      <p:sp>
        <p:nvSpPr>
          <p:cNvPr id="5" name="Titre 4"/>
          <p:cNvSpPr>
            <a:spLocks noGrp="1"/>
          </p:cNvSpPr>
          <p:nvPr>
            <p:ph type="title"/>
          </p:nvPr>
        </p:nvSpPr>
        <p:spPr>
          <a:xfrm>
            <a:off x="493391" y="488357"/>
            <a:ext cx="11175540" cy="445956"/>
          </a:xfrm>
        </p:spPr>
        <p:txBody>
          <a:bodyPr>
            <a:normAutofit fontScale="90000"/>
          </a:bodyPr>
          <a:lstStyle/>
          <a:p>
            <a:r>
              <a:rPr lang="fr-FR" dirty="0"/>
              <a:t>Rappel des ambitions de la PPE</a:t>
            </a:r>
          </a:p>
        </p:txBody>
      </p:sp>
      <p:sp>
        <p:nvSpPr>
          <p:cNvPr id="6" name="Espace réservé du texte 5"/>
          <p:cNvSpPr>
            <a:spLocks noGrp="1"/>
          </p:cNvSpPr>
          <p:nvPr>
            <p:ph type="body" sz="quarter" idx="18"/>
          </p:nvPr>
        </p:nvSpPr>
        <p:spPr>
          <a:xfrm>
            <a:off x="493391" y="1158706"/>
            <a:ext cx="11400159" cy="404150"/>
          </a:xfrm>
        </p:spPr>
        <p:txBody>
          <a:bodyPr/>
          <a:lstStyle/>
          <a:p>
            <a:pPr marL="285750" indent="-285750">
              <a:buFont typeface="Wingdings" panose="05000000000000000000" pitchFamily="2" charset="2"/>
              <a:buChar char="ü"/>
            </a:pPr>
            <a:r>
              <a:rPr lang="fr-FR" sz="1400" dirty="0">
                <a:solidFill>
                  <a:schemeClr val="tx2"/>
                </a:solidFill>
                <a:latin typeface="Arial" panose="020B0604020202020204" pitchFamily="34" charset="0"/>
                <a:ea typeface="+mj-ea"/>
                <a:cs typeface="Arial" panose="020B0604020202020204" pitchFamily="34" charset="0"/>
              </a:rPr>
              <a:t>La PPE fixe les objectifs français de développement des ENR sur 10 ans. La dernière publication porte sur la période 2019-2028. </a:t>
            </a:r>
            <a:endParaRPr lang="fr-FR" b="1" dirty="0"/>
          </a:p>
          <a:p>
            <a:endParaRPr lang="fr-FR" dirty="0"/>
          </a:p>
        </p:txBody>
      </p:sp>
      <p:pic>
        <p:nvPicPr>
          <p:cNvPr id="13" name="Image 12"/>
          <p:cNvPicPr>
            <a:picLocks noChangeAspect="1"/>
          </p:cNvPicPr>
          <p:nvPr/>
        </p:nvPicPr>
        <p:blipFill>
          <a:blip r:embed="rId2"/>
          <a:stretch>
            <a:fillRect/>
          </a:stretch>
        </p:blipFill>
        <p:spPr>
          <a:xfrm rot="5400000">
            <a:off x="4977800" y="3823486"/>
            <a:ext cx="3563750" cy="211302"/>
          </a:xfrm>
          <a:prstGeom prst="rect">
            <a:avLst/>
          </a:prstGeom>
        </p:spPr>
      </p:pic>
      <p:sp>
        <p:nvSpPr>
          <p:cNvPr id="15" name="Rectangle à coins arrondis 14"/>
          <p:cNvSpPr/>
          <p:nvPr/>
        </p:nvSpPr>
        <p:spPr>
          <a:xfrm>
            <a:off x="7296905" y="1524506"/>
            <a:ext cx="1463146" cy="52145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Parc installé </a:t>
            </a:r>
            <a:r>
              <a:rPr lang="fr-FR" sz="1800" dirty="0"/>
              <a:t>142,8 GW</a:t>
            </a:r>
          </a:p>
        </p:txBody>
      </p:sp>
      <p:sp>
        <p:nvSpPr>
          <p:cNvPr id="16" name="Rectangle à coins arrondis 15"/>
          <p:cNvSpPr/>
          <p:nvPr/>
        </p:nvSpPr>
        <p:spPr>
          <a:xfrm>
            <a:off x="9618057" y="1517216"/>
            <a:ext cx="1518831" cy="52145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t>Parc consommé </a:t>
            </a:r>
            <a:r>
              <a:rPr lang="fr-FR" sz="1800" dirty="0"/>
              <a:t>445,7 TWh</a:t>
            </a:r>
          </a:p>
        </p:txBody>
      </p:sp>
      <p:sp>
        <p:nvSpPr>
          <p:cNvPr id="17" name="Espace réservé du texte 5"/>
          <p:cNvSpPr txBox="1">
            <a:spLocks/>
          </p:cNvSpPr>
          <p:nvPr/>
        </p:nvSpPr>
        <p:spPr>
          <a:xfrm>
            <a:off x="6993719" y="4304875"/>
            <a:ext cx="4687107" cy="1958613"/>
          </a:xfrm>
          <a:prstGeom prst="rect">
            <a:avLst/>
          </a:prstGeom>
        </p:spPr>
        <p:txBody>
          <a:bodyPr vert="horz" wrap="square" lIns="0" tIns="0" rIns="0" bIns="0" rtlCol="0">
            <a:spAutoFit/>
          </a:bodyPr>
          <a:lstStyle>
            <a:lvl1pPr marL="0" indent="0" algn="l" defTabSz="914377" rtl="0" eaLnBrk="1" latinLnBrk="0" hangingPunct="1">
              <a:lnSpc>
                <a:spcPct val="101000"/>
              </a:lnSpc>
              <a:spcBef>
                <a:spcPts val="0"/>
              </a:spcBef>
              <a:buFont typeface="Arial" panose="020B0604020202020204" pitchFamily="34" charset="0"/>
              <a:buNone/>
              <a:defRPr sz="1200" kern="1200">
                <a:solidFill>
                  <a:schemeClr val="tx1"/>
                </a:solidFill>
                <a:latin typeface="+mn-lt"/>
                <a:ea typeface="+mn-ea"/>
                <a:cs typeface="+mn-cs"/>
              </a:defRPr>
            </a:lvl1pPr>
            <a:lvl2pPr marL="216000" indent="-216000" algn="l" defTabSz="914377" rtl="0" eaLnBrk="1" latinLnBrk="0" hangingPunct="1">
              <a:lnSpc>
                <a:spcPct val="101000"/>
              </a:lnSpc>
              <a:spcBef>
                <a:spcPts val="0"/>
              </a:spcBef>
              <a:buClr>
                <a:schemeClr val="tx2"/>
              </a:buClr>
              <a:buSzPct val="120000"/>
              <a:buFont typeface="Public Sans" pitchFamily="2" charset="0"/>
              <a:buChar char="—"/>
              <a:defRPr sz="1200" b="1" kern="1200">
                <a:solidFill>
                  <a:schemeClr val="tx2"/>
                </a:solidFill>
                <a:latin typeface="Public Sans" pitchFamily="2" charset="0"/>
                <a:ea typeface="+mn-ea"/>
                <a:cs typeface="+mn-cs"/>
              </a:defRPr>
            </a:lvl2pPr>
            <a:lvl3pPr marL="576000" indent="-108000" algn="l" defTabSz="914377" rtl="0" eaLnBrk="1" latinLnBrk="0" hangingPunct="1">
              <a:lnSpc>
                <a:spcPct val="101000"/>
              </a:lnSpc>
              <a:spcBef>
                <a:spcPts val="0"/>
              </a:spcBef>
              <a:buFont typeface="Arial" panose="020B0604020202020204" pitchFamily="34" charset="0"/>
              <a:buChar char="-"/>
              <a:defRPr sz="1200" kern="1200">
                <a:solidFill>
                  <a:schemeClr val="tx1"/>
                </a:solidFill>
                <a:latin typeface="Public Sans" pitchFamily="2" charset="0"/>
                <a:ea typeface="+mn-ea"/>
                <a:cs typeface="+mn-cs"/>
              </a:defRPr>
            </a:lvl3pPr>
            <a:lvl4pPr marL="1152000" indent="-216000" algn="l" defTabSz="914377" rtl="0" eaLnBrk="1" latinLnBrk="0" hangingPunct="1">
              <a:lnSpc>
                <a:spcPct val="101000"/>
              </a:lnSpc>
              <a:spcBef>
                <a:spcPts val="0"/>
              </a:spcBef>
              <a:buFont typeface="Arial" panose="020B0604020202020204" pitchFamily="34" charset="0"/>
              <a:buChar char="•"/>
              <a:defRPr sz="1100" kern="1200">
                <a:solidFill>
                  <a:schemeClr val="tx1"/>
                </a:solidFill>
                <a:latin typeface="+mn-lt"/>
                <a:ea typeface="+mn-ea"/>
                <a:cs typeface="+mn-cs"/>
              </a:defRPr>
            </a:lvl4pPr>
            <a:lvl5pPr marL="0" indent="0" algn="l" defTabSz="914377" rtl="0" eaLnBrk="1" latinLnBrk="0" hangingPunct="1">
              <a:lnSpc>
                <a:spcPct val="101000"/>
              </a:lnSpc>
              <a:spcBef>
                <a:spcPts val="0"/>
              </a:spcBef>
              <a:buFont typeface="Arial" panose="020B0604020202020204" pitchFamily="34" charset="0"/>
              <a:buNone/>
              <a:defRPr sz="1600" kern="1200">
                <a:solidFill>
                  <a:schemeClr val="tx2"/>
                </a:solidFill>
                <a:latin typeface="+mj-lt"/>
                <a:ea typeface="+mn-ea"/>
                <a:cs typeface="+mn-cs"/>
              </a:defRPr>
            </a:lvl5pPr>
            <a:lvl6pPr marL="0" indent="0" algn="l" defTabSz="914377" rtl="0" eaLnBrk="1" latinLnBrk="0" hangingPunct="1">
              <a:lnSpc>
                <a:spcPct val="101000"/>
              </a:lnSpc>
              <a:spcBef>
                <a:spcPts val="0"/>
              </a:spcBef>
              <a:buFont typeface="Arial" panose="020B0604020202020204" pitchFamily="34" charset="0"/>
              <a:buNone/>
              <a:defRPr sz="600" i="1" kern="1200">
                <a:solidFill>
                  <a:schemeClr val="tx1"/>
                </a:solidFill>
                <a:latin typeface="Public Sans" pitchFamily="2" charset="0"/>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ü"/>
            </a:pPr>
            <a:r>
              <a:rPr lang="fr-FR" sz="1400" dirty="0">
                <a:solidFill>
                  <a:schemeClr val="tx2"/>
                </a:solidFill>
                <a:latin typeface="Arial" panose="020B0604020202020204" pitchFamily="34" charset="0"/>
                <a:ea typeface="+mj-ea"/>
                <a:cs typeface="Arial" panose="020B0604020202020204" pitchFamily="34" charset="0"/>
              </a:rPr>
              <a:t>Le développement massif des énergies renouvelables requiert une certaine adaptation du système électrique:</a:t>
            </a:r>
          </a:p>
          <a:p>
            <a:pPr marL="501750" lvl="1" indent="-285750" algn="just">
              <a:buFont typeface="Wingdings" panose="05000000000000000000" pitchFamily="2" charset="2"/>
              <a:buChar char="ü"/>
            </a:pPr>
            <a:r>
              <a:rPr lang="fr-FR" sz="1400" dirty="0">
                <a:solidFill>
                  <a:schemeClr val="tx2"/>
                </a:solidFill>
                <a:latin typeface="Arial" panose="020B0604020202020204" pitchFamily="34" charset="0"/>
                <a:ea typeface="+mj-ea"/>
                <a:cs typeface="Arial" panose="020B0604020202020204" pitchFamily="34" charset="0"/>
              </a:rPr>
              <a:t>D’une part, l’intermittence des énergies renouvelables nécessite la présence de source d’énergie « contrôlée » pour pallier au manque ponctuel de vent ou de soleil.</a:t>
            </a:r>
          </a:p>
          <a:p>
            <a:pPr marL="501750" lvl="1" indent="-285750" algn="just">
              <a:buFont typeface="Wingdings" panose="05000000000000000000" pitchFamily="2" charset="2"/>
              <a:buChar char="ü"/>
            </a:pPr>
            <a:r>
              <a:rPr lang="fr-FR" sz="1400" dirty="0">
                <a:solidFill>
                  <a:schemeClr val="tx2"/>
                </a:solidFill>
                <a:latin typeface="Arial" panose="020B0604020202020204" pitchFamily="34" charset="0"/>
                <a:ea typeface="+mj-ea"/>
                <a:cs typeface="Arial" panose="020B0604020202020204" pitchFamily="34" charset="0"/>
              </a:rPr>
              <a:t>D’autre part, la décentralisation de la production représente une opportunité pour la fiabilisation du réseau de distribution.</a:t>
            </a:r>
          </a:p>
        </p:txBody>
      </p:sp>
      <p:sp>
        <p:nvSpPr>
          <p:cNvPr id="18" name="ZoneTexte 17"/>
          <p:cNvSpPr txBox="1"/>
          <p:nvPr/>
        </p:nvSpPr>
        <p:spPr>
          <a:xfrm>
            <a:off x="5116940" y="5673634"/>
            <a:ext cx="1265278" cy="261610"/>
          </a:xfrm>
          <a:prstGeom prst="rect">
            <a:avLst/>
          </a:prstGeom>
          <a:noFill/>
        </p:spPr>
        <p:txBody>
          <a:bodyPr wrap="square" rtlCol="0">
            <a:spAutoFit/>
          </a:bodyPr>
          <a:lstStyle/>
          <a:p>
            <a:pPr algn="r"/>
            <a:r>
              <a:rPr lang="fr-FR" sz="1100" i="1" dirty="0">
                <a:solidFill>
                  <a:schemeClr val="tx2"/>
                </a:solidFill>
              </a:rPr>
              <a:t>Source: PPE</a:t>
            </a:r>
            <a:endParaRPr lang="fr-FR" sz="1100" i="1" u="sng" dirty="0">
              <a:solidFill>
                <a:schemeClr val="tx2"/>
              </a:solidFill>
            </a:endParaRPr>
          </a:p>
        </p:txBody>
      </p:sp>
      <p:sp>
        <p:nvSpPr>
          <p:cNvPr id="19" name="ZoneTexte 18"/>
          <p:cNvSpPr txBox="1"/>
          <p:nvPr/>
        </p:nvSpPr>
        <p:spPr>
          <a:xfrm>
            <a:off x="10799142" y="3786161"/>
            <a:ext cx="1265278" cy="261610"/>
          </a:xfrm>
          <a:prstGeom prst="rect">
            <a:avLst/>
          </a:prstGeom>
          <a:noFill/>
        </p:spPr>
        <p:txBody>
          <a:bodyPr wrap="square" rtlCol="0">
            <a:spAutoFit/>
          </a:bodyPr>
          <a:lstStyle/>
          <a:p>
            <a:pPr algn="r"/>
            <a:r>
              <a:rPr lang="fr-FR" sz="1100" i="1" dirty="0">
                <a:solidFill>
                  <a:schemeClr val="tx2"/>
                </a:solidFill>
              </a:rPr>
              <a:t>Source: RTE</a:t>
            </a:r>
            <a:endParaRPr lang="fr-FR" sz="1100" i="1" u="sng" dirty="0">
              <a:solidFill>
                <a:schemeClr val="tx2"/>
              </a:solidFill>
            </a:endParaRPr>
          </a:p>
        </p:txBody>
      </p:sp>
      <p:graphicFrame>
        <p:nvGraphicFramePr>
          <p:cNvPr id="22" name="Graphique 21"/>
          <p:cNvGraphicFramePr>
            <a:graphicFrameLocks/>
          </p:cNvGraphicFramePr>
          <p:nvPr/>
        </p:nvGraphicFramePr>
        <p:xfrm>
          <a:off x="395654" y="1916723"/>
          <a:ext cx="6043245" cy="3868615"/>
        </p:xfrm>
        <a:graphic>
          <a:graphicData uri="http://schemas.openxmlformats.org/drawingml/2006/chart">
            <c:chart xmlns:c="http://schemas.openxmlformats.org/drawingml/2006/chart" xmlns:r="http://schemas.openxmlformats.org/officeDocument/2006/relationships" r:id="rId3"/>
          </a:graphicData>
        </a:graphic>
      </p:graphicFrame>
      <p:pic>
        <p:nvPicPr>
          <p:cNvPr id="10" name="Image 9"/>
          <p:cNvPicPr>
            <a:picLocks noChangeAspect="1"/>
          </p:cNvPicPr>
          <p:nvPr/>
        </p:nvPicPr>
        <p:blipFill rotWithShape="1">
          <a:blip r:embed="rId4"/>
          <a:srcRect l="34676" t="17413" r="34539" b="14976"/>
          <a:stretch/>
        </p:blipFill>
        <p:spPr>
          <a:xfrm>
            <a:off x="9323166" y="2110076"/>
            <a:ext cx="2108615" cy="2080500"/>
          </a:xfrm>
          <a:prstGeom prst="flowChartConnector">
            <a:avLst/>
          </a:prstGeom>
        </p:spPr>
      </p:pic>
      <p:pic>
        <p:nvPicPr>
          <p:cNvPr id="11" name="Image 10"/>
          <p:cNvPicPr>
            <a:picLocks noChangeAspect="1"/>
          </p:cNvPicPr>
          <p:nvPr/>
        </p:nvPicPr>
        <p:blipFill rotWithShape="1">
          <a:blip r:embed="rId5"/>
          <a:srcRect l="28924" t="5141" r="29064" b="4527"/>
          <a:stretch/>
        </p:blipFill>
        <p:spPr>
          <a:xfrm>
            <a:off x="6993719" y="2158555"/>
            <a:ext cx="2080402" cy="2032021"/>
          </a:xfrm>
          <a:prstGeom prst="flowChartConnector">
            <a:avLst/>
          </a:prstGeom>
        </p:spPr>
      </p:pic>
    </p:spTree>
    <p:extLst>
      <p:ext uri="{BB962C8B-B14F-4D97-AF65-F5344CB8AC3E}">
        <p14:creationId xmlns:p14="http://schemas.microsoft.com/office/powerpoint/2010/main" val="2052192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105E028-A1AD-15CF-DEF6-08CC61D5218F}"/>
              </a:ext>
            </a:extLst>
          </p:cNvPr>
          <p:cNvSpPr txBox="1"/>
          <p:nvPr/>
        </p:nvSpPr>
        <p:spPr>
          <a:xfrm>
            <a:off x="3516283" y="2449896"/>
            <a:ext cx="8275667" cy="1938992"/>
          </a:xfrm>
          <a:prstGeom prst="rect">
            <a:avLst/>
          </a:prstGeom>
          <a:noFill/>
        </p:spPr>
        <p:txBody>
          <a:bodyPr wrap="square" rtlCol="0">
            <a:spAutoFit/>
          </a:bodyPr>
          <a:lstStyle/>
          <a:p>
            <a:pPr marL="0" indent="0">
              <a:lnSpc>
                <a:spcPct val="100000"/>
              </a:lnSpc>
              <a:spcBef>
                <a:spcPts val="0"/>
              </a:spcBef>
              <a:buNone/>
            </a:pPr>
            <a:r>
              <a:rPr lang="fr-FR" sz="3600" b="1" dirty="0">
                <a:solidFill>
                  <a:srgbClr val="1D2E58"/>
                </a:solidFill>
                <a:latin typeface="Calibri" panose="020F0502020204030204" pitchFamily="34" charset="0"/>
                <a:cs typeface="+mj-cs"/>
              </a:rPr>
              <a:t>Impacts en termes d’emplois et de formations dans les Hauts-de-France  </a:t>
            </a:r>
          </a:p>
          <a:p>
            <a:pPr marL="0" indent="0">
              <a:lnSpc>
                <a:spcPct val="100000"/>
              </a:lnSpc>
              <a:spcBef>
                <a:spcPts val="0"/>
              </a:spcBef>
              <a:buNone/>
            </a:pPr>
            <a:r>
              <a:rPr lang="fr-FR" sz="2400" b="1" dirty="0">
                <a:solidFill>
                  <a:srgbClr val="3AB894"/>
                </a:solidFill>
                <a:effectLst/>
                <a:latin typeface="+mn-lt"/>
                <a:cs typeface="Calibri" panose="020F0502020204030204" pitchFamily="34" charset="0"/>
              </a:rPr>
              <a:t>Isabelle COUSIN </a:t>
            </a:r>
            <a:r>
              <a:rPr lang="fr-FR" sz="2400" dirty="0">
                <a:solidFill>
                  <a:srgbClr val="3AB894"/>
                </a:solidFill>
                <a:effectLst/>
                <a:latin typeface="+mn-lt"/>
                <a:cs typeface="Calibri" panose="020F0502020204030204" pitchFamily="34" charset="0"/>
              </a:rPr>
              <a:t>- Responsable de projets innovations énergétiques REV3 - Région HDF</a:t>
            </a:r>
            <a:endParaRPr lang="fr-FR" sz="2400" dirty="0">
              <a:solidFill>
                <a:srgbClr val="3AB894"/>
              </a:solidFill>
              <a:latin typeface="+mn-lt"/>
            </a:endParaRPr>
          </a:p>
        </p:txBody>
      </p:sp>
      <p:sp>
        <p:nvSpPr>
          <p:cNvPr id="3" name="Rectangle 2">
            <a:extLst>
              <a:ext uri="{FF2B5EF4-FFF2-40B4-BE49-F238E27FC236}">
                <a16:creationId xmlns:a16="http://schemas.microsoft.com/office/drawing/2014/main" id="{CB234548-F80B-9248-4111-2EF0CD45409D}"/>
              </a:ext>
            </a:extLst>
          </p:cNvPr>
          <p:cNvSpPr/>
          <p:nvPr/>
        </p:nvSpPr>
        <p:spPr>
          <a:xfrm>
            <a:off x="918755" y="4212658"/>
            <a:ext cx="863392" cy="62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146" name="Picture 2" descr="Rev 3 - Accélérateur - Les Trois Tricoteurs - Ecosystème Hauts-de-France">
            <a:extLst>
              <a:ext uri="{FF2B5EF4-FFF2-40B4-BE49-F238E27FC236}">
                <a16:creationId xmlns:a16="http://schemas.microsoft.com/office/drawing/2014/main" id="{17086C81-4503-396D-7BA9-DE349C9746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3315" y="3875419"/>
            <a:ext cx="812685" cy="5333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auts De France : Les Hauts-de-France - rev3 - la 3ème révolution ...">
            <a:extLst>
              <a:ext uri="{FF2B5EF4-FFF2-40B4-BE49-F238E27FC236}">
                <a16:creationId xmlns:a16="http://schemas.microsoft.com/office/drawing/2014/main" id="{B6E6050F-0CBC-62EB-F67B-BE3F75748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7326"/>
            <a:ext cx="2618679" cy="167719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48AFFE79-1BCC-0A7B-D87A-20DAEC88637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167937" y="4388888"/>
            <a:ext cx="1260000" cy="126000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027759E-F546-E378-4484-0B1C9AF38125}"/>
              </a:ext>
            </a:extLst>
          </p:cNvPr>
          <p:cNvSpPr txBox="1"/>
          <p:nvPr/>
        </p:nvSpPr>
        <p:spPr>
          <a:xfrm>
            <a:off x="9491137" y="5639926"/>
            <a:ext cx="2613600" cy="307777"/>
          </a:xfrm>
          <a:prstGeom prst="rect">
            <a:avLst/>
          </a:prstGeom>
          <a:noFill/>
        </p:spPr>
        <p:txBody>
          <a:bodyPr wrap="none" rtlCol="0">
            <a:spAutoFit/>
          </a:bodyPr>
          <a:lstStyle/>
          <a:p>
            <a:pPr algn="ctr"/>
            <a:r>
              <a:rPr lang="fr-FR" sz="1400" i="1" dirty="0">
                <a:solidFill>
                  <a:schemeClr val="tx2"/>
                </a:solidFill>
                <a:cs typeface="Calibri" panose="020F0502020204030204" pitchFamily="34" charset="0"/>
                <a:hlinkClick r:id="rId6">
                  <a:extLst>
                    <a:ext uri="{A12FA001-AC4F-418D-AE19-62706E023703}">
                      <ahyp:hlinkClr xmlns:ahyp="http://schemas.microsoft.com/office/drawing/2018/hyperlinkcolor" val="tx"/>
                    </a:ext>
                  </a:extLst>
                </a:hlinkClick>
              </a:rPr>
              <a:t>isabelle.cousin@hautsdefrance.fr</a:t>
            </a:r>
            <a:endParaRPr lang="fr-FR" sz="1400" i="1" dirty="0">
              <a:solidFill>
                <a:schemeClr val="tx2"/>
              </a:solidFill>
              <a:cs typeface="Calibri" panose="020F0502020204030204" pitchFamily="34" charset="0"/>
            </a:endParaRPr>
          </a:p>
        </p:txBody>
      </p:sp>
    </p:spTree>
    <p:extLst>
      <p:ext uri="{BB962C8B-B14F-4D97-AF65-F5344CB8AC3E}">
        <p14:creationId xmlns:p14="http://schemas.microsoft.com/office/powerpoint/2010/main" val="229607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858" y="285499"/>
            <a:ext cx="785919" cy="785919"/>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3645" y="91148"/>
            <a:ext cx="1223527" cy="980270"/>
          </a:xfrm>
          <a:prstGeom prst="rect">
            <a:avLst/>
          </a:prstGeom>
        </p:spPr>
      </p:pic>
      <p:sp>
        <p:nvSpPr>
          <p:cNvPr id="2" name="Rectangle 1"/>
          <p:cNvSpPr/>
          <p:nvPr/>
        </p:nvSpPr>
        <p:spPr>
          <a:xfrm>
            <a:off x="476008" y="1766559"/>
            <a:ext cx="1028942" cy="461665"/>
          </a:xfrm>
          <a:prstGeom prst="rect">
            <a:avLst/>
          </a:prstGeom>
          <a:noFill/>
        </p:spPr>
        <p:txBody>
          <a:bodyPr wrap="square" lIns="91440" tIns="45720" rIns="91440" bIns="45720">
            <a:spAutoFit/>
          </a:bodyPr>
          <a:lstStyle/>
          <a:p>
            <a:pPr algn="ctr"/>
            <a:r>
              <a:rPr lang="fr-FR" sz="2400" b="1" cap="none" spc="0" dirty="0">
                <a:ln w="12700">
                  <a:solidFill>
                    <a:schemeClr val="tx2">
                      <a:lumMod val="75000"/>
                    </a:schemeClr>
                  </a:solidFill>
                  <a:prstDash val="solid"/>
                </a:ln>
                <a:solidFill>
                  <a:schemeClr val="accent5"/>
                </a:solidFill>
                <a:latin typeface="Arial" panose="020B0604020202020204" pitchFamily="34" charset="0"/>
                <a:cs typeface="Arial" panose="020B0604020202020204" pitchFamily="34" charset="0"/>
              </a:rPr>
              <a:t>2022</a:t>
            </a:r>
          </a:p>
        </p:txBody>
      </p:sp>
      <p:sp>
        <p:nvSpPr>
          <p:cNvPr id="14" name="Rectangle 13"/>
          <p:cNvSpPr/>
          <p:nvPr/>
        </p:nvSpPr>
        <p:spPr>
          <a:xfrm>
            <a:off x="2464998" y="1533524"/>
            <a:ext cx="3335728" cy="830997"/>
          </a:xfrm>
          <a:prstGeom prst="rect">
            <a:avLst/>
          </a:prstGeom>
          <a:noFill/>
        </p:spPr>
        <p:txBody>
          <a:bodyPr wrap="square" lIns="91440" tIns="45720" rIns="91440" bIns="45720">
            <a:spAutoFit/>
          </a:bodyPr>
          <a:lstStyle/>
          <a:p>
            <a:r>
              <a:rPr lang="fr-FR" sz="2400" b="1" dirty="0">
                <a:ln w="12700">
                  <a:solidFill>
                    <a:schemeClr val="tx2"/>
                  </a:solidFill>
                  <a:prstDash val="solid"/>
                </a:ln>
                <a:solidFill>
                  <a:schemeClr val="tx2"/>
                </a:solidFill>
                <a:latin typeface="Arial" panose="020B0604020202020204" pitchFamily="34" charset="0"/>
                <a:cs typeface="Arial" panose="020B0604020202020204" pitchFamily="34" charset="0"/>
              </a:rPr>
              <a:t>PV couvre 1% de la consommation</a:t>
            </a:r>
            <a:endParaRPr lang="fr-FR" sz="2400" b="1" cap="none" spc="0" dirty="0">
              <a:ln w="12700">
                <a:solidFill>
                  <a:schemeClr val="tx2"/>
                </a:solidFill>
                <a:prstDash val="solid"/>
              </a:ln>
              <a:solidFill>
                <a:schemeClr val="tx2"/>
              </a:solidFill>
              <a:latin typeface="Arial" panose="020B0604020202020204" pitchFamily="34" charset="0"/>
              <a:cs typeface="Arial" panose="020B0604020202020204" pitchFamily="34" charset="0"/>
            </a:endParaRPr>
          </a:p>
        </p:txBody>
      </p:sp>
      <p:sp>
        <p:nvSpPr>
          <p:cNvPr id="15" name="Rectangle 14"/>
          <p:cNvSpPr/>
          <p:nvPr/>
        </p:nvSpPr>
        <p:spPr>
          <a:xfrm>
            <a:off x="2464997" y="2464443"/>
            <a:ext cx="2939948" cy="461665"/>
          </a:xfrm>
          <a:prstGeom prst="rect">
            <a:avLst/>
          </a:prstGeom>
          <a:noFill/>
        </p:spPr>
        <p:txBody>
          <a:bodyPr wrap="square" lIns="91440" tIns="45720" rIns="91440" bIns="45720">
            <a:spAutoFit/>
          </a:bodyPr>
          <a:lstStyle/>
          <a:p>
            <a:r>
              <a:rPr lang="fr-FR" sz="2400" b="1" dirty="0">
                <a:ln w="12700">
                  <a:solidFill>
                    <a:schemeClr val="tx2"/>
                  </a:solidFill>
                  <a:prstDash val="solid"/>
                </a:ln>
                <a:solidFill>
                  <a:schemeClr val="tx2"/>
                </a:solidFill>
                <a:latin typeface="Arial" panose="020B0604020202020204" pitchFamily="34" charset="0"/>
                <a:cs typeface="Arial" panose="020B0604020202020204" pitchFamily="34" charset="0"/>
              </a:rPr>
              <a:t>461GWh produits</a:t>
            </a:r>
            <a:endParaRPr lang="fr-FR" sz="2400" b="1" cap="none" spc="0" dirty="0">
              <a:ln w="12700">
                <a:solidFill>
                  <a:schemeClr val="tx2"/>
                </a:solidFill>
                <a:prstDash val="solid"/>
              </a:ln>
              <a:solidFill>
                <a:schemeClr val="tx2"/>
              </a:solidFill>
              <a:latin typeface="Arial" panose="020B0604020202020204" pitchFamily="34" charset="0"/>
              <a:cs typeface="Arial" panose="020B0604020202020204" pitchFamily="34" charset="0"/>
            </a:endParaRPr>
          </a:p>
        </p:txBody>
      </p:sp>
      <p:cxnSp>
        <p:nvCxnSpPr>
          <p:cNvPr id="17" name="Connecteur droit avec flèche 16"/>
          <p:cNvCxnSpPr>
            <a:cxnSpLocks/>
            <a:stCxn id="2" idx="3"/>
            <a:endCxn id="14" idx="1"/>
          </p:cNvCxnSpPr>
          <p:nvPr/>
        </p:nvCxnSpPr>
        <p:spPr>
          <a:xfrm flipV="1">
            <a:off x="1504950" y="1949023"/>
            <a:ext cx="960048" cy="48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cxnSpLocks/>
            <a:stCxn id="2" idx="3"/>
            <a:endCxn id="15" idx="1"/>
          </p:cNvCxnSpPr>
          <p:nvPr/>
        </p:nvCxnSpPr>
        <p:spPr>
          <a:xfrm>
            <a:off x="1504950" y="1997392"/>
            <a:ext cx="960047" cy="697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353719" y="6234206"/>
            <a:ext cx="2983345" cy="215444"/>
          </a:xfrm>
          <a:prstGeom prst="rect">
            <a:avLst/>
          </a:prstGeom>
          <a:noFill/>
        </p:spPr>
        <p:txBody>
          <a:bodyPr wrap="square" rtlCol="0">
            <a:spAutoFit/>
          </a:bodyPr>
          <a:lstStyle/>
          <a:p>
            <a:r>
              <a:rPr lang="fr-FR" sz="800" i="1" dirty="0">
                <a:latin typeface="Arial" panose="020B0604020202020204" pitchFamily="34" charset="0"/>
                <a:cs typeface="Arial" panose="020B0604020202020204" pitchFamily="34" charset="0"/>
              </a:rPr>
              <a:t>Source ENEDIS-RTE-SER 2022</a:t>
            </a:r>
          </a:p>
        </p:txBody>
      </p:sp>
      <p:sp>
        <p:nvSpPr>
          <p:cNvPr id="19" name="Rectangle 18"/>
          <p:cNvSpPr/>
          <p:nvPr/>
        </p:nvSpPr>
        <p:spPr>
          <a:xfrm>
            <a:off x="476008" y="3947162"/>
            <a:ext cx="1028942" cy="461665"/>
          </a:xfrm>
          <a:prstGeom prst="rect">
            <a:avLst/>
          </a:prstGeom>
          <a:noFill/>
        </p:spPr>
        <p:txBody>
          <a:bodyPr wrap="square" lIns="91440" tIns="45720" rIns="91440" bIns="45720">
            <a:spAutoFit/>
          </a:bodyPr>
          <a:lstStyle/>
          <a:p>
            <a:pPr algn="ctr"/>
            <a:r>
              <a:rPr lang="fr-FR" sz="2400" b="1" cap="none" spc="0" dirty="0">
                <a:ln w="12700">
                  <a:solidFill>
                    <a:schemeClr val="tx2">
                      <a:lumMod val="75000"/>
                    </a:schemeClr>
                  </a:solidFill>
                  <a:prstDash val="solid"/>
                </a:ln>
                <a:solidFill>
                  <a:schemeClr val="accent5"/>
                </a:solidFill>
                <a:latin typeface="Arial" panose="020B0604020202020204" pitchFamily="34" charset="0"/>
                <a:cs typeface="Arial" panose="020B0604020202020204" pitchFamily="34" charset="0"/>
              </a:rPr>
              <a:t>2050</a:t>
            </a:r>
          </a:p>
        </p:txBody>
      </p:sp>
      <p:sp>
        <p:nvSpPr>
          <p:cNvPr id="20" name="Rectangle 19"/>
          <p:cNvSpPr/>
          <p:nvPr/>
        </p:nvSpPr>
        <p:spPr>
          <a:xfrm>
            <a:off x="2464998" y="4017483"/>
            <a:ext cx="3191666" cy="461665"/>
          </a:xfrm>
          <a:prstGeom prst="rect">
            <a:avLst/>
          </a:prstGeom>
          <a:noFill/>
        </p:spPr>
        <p:txBody>
          <a:bodyPr wrap="square" lIns="91440" tIns="45720" rIns="91440" bIns="45720">
            <a:spAutoFit/>
          </a:bodyPr>
          <a:lstStyle/>
          <a:p>
            <a:pPr algn="ctr"/>
            <a:r>
              <a:rPr lang="fr-FR" sz="2400" b="1" dirty="0">
                <a:ln w="12700">
                  <a:solidFill>
                    <a:schemeClr val="tx2"/>
                  </a:solidFill>
                  <a:prstDash val="solid"/>
                </a:ln>
                <a:solidFill>
                  <a:schemeClr val="tx2"/>
                </a:solidFill>
                <a:latin typeface="Arial" panose="020B0604020202020204" pitchFamily="34" charset="0"/>
                <a:cs typeface="Arial" panose="020B0604020202020204" pitchFamily="34" charset="0"/>
              </a:rPr>
              <a:t>4 TWh/an produits</a:t>
            </a:r>
            <a:endParaRPr lang="fr-FR" sz="2400" b="1" cap="none" spc="0" dirty="0">
              <a:ln w="12700">
                <a:solidFill>
                  <a:schemeClr val="tx2"/>
                </a:solidFill>
                <a:prstDash val="solid"/>
              </a:ln>
              <a:solidFill>
                <a:schemeClr val="tx2"/>
              </a:solidFill>
              <a:latin typeface="Arial" panose="020B0604020202020204" pitchFamily="34" charset="0"/>
              <a:cs typeface="Arial" panose="020B0604020202020204" pitchFamily="34" charset="0"/>
            </a:endParaRPr>
          </a:p>
        </p:txBody>
      </p:sp>
      <p:sp>
        <p:nvSpPr>
          <p:cNvPr id="21" name="Rectangle 20"/>
          <p:cNvSpPr/>
          <p:nvPr/>
        </p:nvSpPr>
        <p:spPr>
          <a:xfrm>
            <a:off x="2464997" y="4825397"/>
            <a:ext cx="1779540" cy="461665"/>
          </a:xfrm>
          <a:prstGeom prst="rect">
            <a:avLst/>
          </a:prstGeom>
          <a:noFill/>
        </p:spPr>
        <p:txBody>
          <a:bodyPr wrap="square" lIns="91440" tIns="45720" rIns="91440" bIns="45720">
            <a:spAutoFit/>
          </a:bodyPr>
          <a:lstStyle/>
          <a:p>
            <a:pPr algn="ctr"/>
            <a:r>
              <a:rPr lang="fr-FR" sz="2400" b="1" dirty="0">
                <a:ln w="12700">
                  <a:solidFill>
                    <a:schemeClr val="tx2"/>
                  </a:solidFill>
                  <a:prstDash val="solid"/>
                </a:ln>
                <a:solidFill>
                  <a:schemeClr val="tx2"/>
                </a:solidFill>
                <a:latin typeface="Arial" panose="020B0604020202020204" pitchFamily="34" charset="0"/>
                <a:cs typeface="Arial" panose="020B0604020202020204" pitchFamily="34" charset="0"/>
              </a:rPr>
              <a:t>8,4 Md€</a:t>
            </a:r>
            <a:endParaRPr lang="fr-FR" sz="2400" b="1" cap="none" spc="0" dirty="0">
              <a:ln w="12700">
                <a:solidFill>
                  <a:schemeClr val="tx2"/>
                </a:solidFill>
                <a:prstDash val="solid"/>
              </a:ln>
              <a:solidFill>
                <a:schemeClr val="tx2"/>
              </a:solidFill>
              <a:latin typeface="Arial" panose="020B0604020202020204" pitchFamily="34" charset="0"/>
              <a:cs typeface="Arial" panose="020B0604020202020204" pitchFamily="34" charset="0"/>
            </a:endParaRPr>
          </a:p>
        </p:txBody>
      </p:sp>
      <p:cxnSp>
        <p:nvCxnSpPr>
          <p:cNvPr id="23" name="Connecteur droit avec flèche 22"/>
          <p:cNvCxnSpPr>
            <a:cxnSpLocks/>
            <a:stCxn id="19" idx="3"/>
            <a:endCxn id="20" idx="1"/>
          </p:cNvCxnSpPr>
          <p:nvPr/>
        </p:nvCxnSpPr>
        <p:spPr>
          <a:xfrm>
            <a:off x="1504950" y="4177995"/>
            <a:ext cx="960048" cy="703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a:cxnSpLocks/>
            <a:stCxn id="19" idx="3"/>
            <a:endCxn id="21" idx="1"/>
          </p:cNvCxnSpPr>
          <p:nvPr/>
        </p:nvCxnSpPr>
        <p:spPr>
          <a:xfrm>
            <a:off x="1504950" y="4177995"/>
            <a:ext cx="960047" cy="8782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9CFD048D-7011-CBAB-0FB6-757221830A4C}"/>
              </a:ext>
            </a:extLst>
          </p:cNvPr>
          <p:cNvSpPr/>
          <p:nvPr/>
        </p:nvSpPr>
        <p:spPr>
          <a:xfrm>
            <a:off x="6096000" y="1580755"/>
            <a:ext cx="1451368" cy="461665"/>
          </a:xfrm>
          <a:prstGeom prst="rect">
            <a:avLst/>
          </a:prstGeom>
          <a:noFill/>
        </p:spPr>
        <p:txBody>
          <a:bodyPr wrap="square" lIns="91440" tIns="45720" rIns="91440" bIns="45720">
            <a:spAutoFit/>
          </a:bodyPr>
          <a:lstStyle/>
          <a:p>
            <a:pPr algn="ctr"/>
            <a:r>
              <a:rPr lang="fr-FR" sz="2400" b="1" cap="none" spc="0" dirty="0">
                <a:ln w="12700">
                  <a:solidFill>
                    <a:schemeClr val="tx2">
                      <a:lumMod val="75000"/>
                    </a:schemeClr>
                  </a:solidFill>
                  <a:prstDash val="solid"/>
                </a:ln>
                <a:solidFill>
                  <a:schemeClr val="accent5"/>
                </a:solidFill>
                <a:effectLst>
                  <a:outerShdw dist="38100" dir="2640000" algn="bl" rotWithShape="0">
                    <a:schemeClr val="tx2">
                      <a:lumMod val="75000"/>
                    </a:schemeClr>
                  </a:outerShdw>
                </a:effectLst>
                <a:latin typeface="Arial" panose="020B0604020202020204" pitchFamily="34" charset="0"/>
                <a:cs typeface="Arial" panose="020B0604020202020204" pitchFamily="34" charset="0"/>
              </a:rPr>
              <a:t>Emplois</a:t>
            </a:r>
          </a:p>
        </p:txBody>
      </p:sp>
      <p:sp>
        <p:nvSpPr>
          <p:cNvPr id="29" name="Rectangle 28">
            <a:extLst>
              <a:ext uri="{FF2B5EF4-FFF2-40B4-BE49-F238E27FC236}">
                <a16:creationId xmlns:a16="http://schemas.microsoft.com/office/drawing/2014/main" id="{C45E3073-4502-3FE9-C474-74B78BF6BCB6}"/>
              </a:ext>
            </a:extLst>
          </p:cNvPr>
          <p:cNvSpPr/>
          <p:nvPr/>
        </p:nvSpPr>
        <p:spPr>
          <a:xfrm>
            <a:off x="8643933" y="1243339"/>
            <a:ext cx="2848087" cy="461665"/>
          </a:xfrm>
          <a:prstGeom prst="rect">
            <a:avLst/>
          </a:prstGeom>
          <a:noFill/>
        </p:spPr>
        <p:txBody>
          <a:bodyPr wrap="none" lIns="91440" tIns="45720" rIns="91440" bIns="45720">
            <a:spAutoFit/>
          </a:bodyPr>
          <a:lstStyle/>
          <a:p>
            <a:pPr algn="ctr"/>
            <a:r>
              <a:rPr lang="fr-FR" sz="2400" b="1" dirty="0">
                <a:ln w="12700">
                  <a:solidFill>
                    <a:schemeClr val="tx2"/>
                  </a:solidFill>
                  <a:prstDash val="solid"/>
                </a:ln>
                <a:solidFill>
                  <a:schemeClr val="tx2"/>
                </a:solidFill>
                <a:latin typeface="Arial" panose="020B0604020202020204" pitchFamily="34" charset="0"/>
                <a:cs typeface="Arial" panose="020B0604020202020204" pitchFamily="34" charset="0"/>
              </a:rPr>
              <a:t>1.000 ETP en 2020</a:t>
            </a:r>
            <a:endParaRPr lang="fr-FR" sz="2400" b="1" cap="none" spc="0" dirty="0">
              <a:ln w="12700">
                <a:solidFill>
                  <a:schemeClr val="tx2"/>
                </a:solidFill>
                <a:prstDash val="solid"/>
              </a:ln>
              <a:solidFill>
                <a:schemeClr val="tx2"/>
              </a:solidFill>
              <a:latin typeface="Arial" panose="020B0604020202020204" pitchFamily="34" charset="0"/>
              <a:cs typeface="Arial" panose="020B0604020202020204" pitchFamily="34" charset="0"/>
            </a:endParaRPr>
          </a:p>
        </p:txBody>
      </p:sp>
      <p:cxnSp>
        <p:nvCxnSpPr>
          <p:cNvPr id="31" name="Connecteur droit avec flèche 30">
            <a:extLst>
              <a:ext uri="{FF2B5EF4-FFF2-40B4-BE49-F238E27FC236}">
                <a16:creationId xmlns:a16="http://schemas.microsoft.com/office/drawing/2014/main" id="{4E03698A-BC31-B93D-6DA9-17BCF81DF74E}"/>
              </a:ext>
            </a:extLst>
          </p:cNvPr>
          <p:cNvCxnSpPr>
            <a:cxnSpLocks/>
            <a:stCxn id="27" idx="3"/>
            <a:endCxn id="29" idx="1"/>
          </p:cNvCxnSpPr>
          <p:nvPr/>
        </p:nvCxnSpPr>
        <p:spPr>
          <a:xfrm flipV="1">
            <a:off x="7547368" y="1474172"/>
            <a:ext cx="1096565" cy="337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33" name="Graphique 32">
            <a:extLst>
              <a:ext uri="{FF2B5EF4-FFF2-40B4-BE49-F238E27FC236}">
                <a16:creationId xmlns:a16="http://schemas.microsoft.com/office/drawing/2014/main" id="{B20054C7-E52E-0A87-A65B-D26FB543DC42}"/>
              </a:ext>
            </a:extLst>
          </p:cNvPr>
          <p:cNvGraphicFramePr>
            <a:graphicFrameLocks/>
          </p:cNvGraphicFramePr>
          <p:nvPr>
            <p:extLst>
              <p:ext uri="{D42A27DB-BD31-4B8C-83A1-F6EECF244321}">
                <p14:modId xmlns:p14="http://schemas.microsoft.com/office/powerpoint/2010/main" val="1000888964"/>
              </p:ext>
            </p:extLst>
          </p:nvPr>
        </p:nvGraphicFramePr>
        <p:xfrm>
          <a:off x="6123390" y="2877433"/>
          <a:ext cx="5638081" cy="3356553"/>
        </p:xfrm>
        <a:graphic>
          <a:graphicData uri="http://schemas.openxmlformats.org/drawingml/2006/chart">
            <c:chart xmlns:c="http://schemas.openxmlformats.org/drawingml/2006/chart" xmlns:r="http://schemas.openxmlformats.org/officeDocument/2006/relationships" r:id="rId4"/>
          </a:graphicData>
        </a:graphic>
      </p:graphicFrame>
      <p:sp>
        <p:nvSpPr>
          <p:cNvPr id="34" name="Rectangle 33">
            <a:extLst>
              <a:ext uri="{FF2B5EF4-FFF2-40B4-BE49-F238E27FC236}">
                <a16:creationId xmlns:a16="http://schemas.microsoft.com/office/drawing/2014/main" id="{F33FB5CD-FD13-91E5-0D1A-4EB2A58E2413}"/>
              </a:ext>
            </a:extLst>
          </p:cNvPr>
          <p:cNvSpPr/>
          <p:nvPr/>
        </p:nvSpPr>
        <p:spPr>
          <a:xfrm>
            <a:off x="8643933" y="1933952"/>
            <a:ext cx="2848087" cy="461665"/>
          </a:xfrm>
          <a:prstGeom prst="rect">
            <a:avLst/>
          </a:prstGeom>
          <a:noFill/>
        </p:spPr>
        <p:txBody>
          <a:bodyPr wrap="none" lIns="91440" tIns="45720" rIns="91440" bIns="45720">
            <a:spAutoFit/>
          </a:bodyPr>
          <a:lstStyle/>
          <a:p>
            <a:pPr algn="ctr"/>
            <a:r>
              <a:rPr lang="fr-FR" sz="2400" b="1" dirty="0">
                <a:ln w="12700">
                  <a:solidFill>
                    <a:schemeClr val="tx2"/>
                  </a:solidFill>
                  <a:prstDash val="solid"/>
                </a:ln>
                <a:solidFill>
                  <a:schemeClr val="tx2"/>
                </a:solidFill>
                <a:latin typeface="Arial" panose="020B0604020202020204" pitchFamily="34" charset="0"/>
                <a:cs typeface="Arial" panose="020B0604020202020204" pitchFamily="34" charset="0"/>
              </a:rPr>
              <a:t>4.000 ETP en 2030</a:t>
            </a:r>
            <a:endParaRPr lang="fr-FR" sz="2400" b="1" cap="none" spc="0" dirty="0">
              <a:ln w="12700">
                <a:solidFill>
                  <a:schemeClr val="tx2"/>
                </a:solidFill>
                <a:prstDash val="solid"/>
              </a:ln>
              <a:solidFill>
                <a:schemeClr val="tx2"/>
              </a:solidFill>
              <a:latin typeface="Arial" panose="020B0604020202020204" pitchFamily="34" charset="0"/>
              <a:cs typeface="Arial" panose="020B0604020202020204" pitchFamily="34" charset="0"/>
            </a:endParaRPr>
          </a:p>
        </p:txBody>
      </p:sp>
      <p:cxnSp>
        <p:nvCxnSpPr>
          <p:cNvPr id="35" name="Connecteur droit avec flèche 34">
            <a:extLst>
              <a:ext uri="{FF2B5EF4-FFF2-40B4-BE49-F238E27FC236}">
                <a16:creationId xmlns:a16="http://schemas.microsoft.com/office/drawing/2014/main" id="{D765F3E2-E81A-0411-1A4B-13E8A7C8C628}"/>
              </a:ext>
            </a:extLst>
          </p:cNvPr>
          <p:cNvCxnSpPr>
            <a:cxnSpLocks/>
            <a:stCxn id="27" idx="3"/>
            <a:endCxn id="34" idx="1"/>
          </p:cNvCxnSpPr>
          <p:nvPr/>
        </p:nvCxnSpPr>
        <p:spPr>
          <a:xfrm>
            <a:off x="7547368" y="1811588"/>
            <a:ext cx="1096565" cy="3531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9F3FDA68-2ADC-56E7-50A7-110EE0176FD6}"/>
              </a:ext>
            </a:extLst>
          </p:cNvPr>
          <p:cNvCxnSpPr/>
          <p:nvPr/>
        </p:nvCxnSpPr>
        <p:spPr>
          <a:xfrm>
            <a:off x="5894789" y="806498"/>
            <a:ext cx="0" cy="5697175"/>
          </a:xfrm>
          <a:prstGeom prst="line">
            <a:avLst/>
          </a:prstGeom>
        </p:spPr>
        <p:style>
          <a:lnRef idx="1">
            <a:schemeClr val="accent1"/>
          </a:lnRef>
          <a:fillRef idx="0">
            <a:schemeClr val="accent1"/>
          </a:fillRef>
          <a:effectRef idx="0">
            <a:schemeClr val="accent1"/>
          </a:effectRef>
          <a:fontRef idx="minor">
            <a:schemeClr val="tx1"/>
          </a:fontRef>
        </p:style>
      </p:cxnSp>
      <p:sp>
        <p:nvSpPr>
          <p:cNvPr id="3" name="Espace réservé du numéro de diapositive 3">
            <a:extLst>
              <a:ext uri="{FF2B5EF4-FFF2-40B4-BE49-F238E27FC236}">
                <a16:creationId xmlns:a16="http://schemas.microsoft.com/office/drawing/2014/main" id="{C61E84BB-8757-5770-5003-781C33BC105E}"/>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54B0F7-55DD-40D6-B7F4-70B586885C0B}" type="slidenum">
              <a:rPr lang="fr-FR" sz="1200" smtClean="0">
                <a:solidFill>
                  <a:schemeClr val="tx1">
                    <a:lumMod val="50000"/>
                    <a:lumOff val="50000"/>
                  </a:schemeClr>
                </a:solidFill>
              </a:rPr>
              <a:pPr algn="r"/>
              <a:t>41</a:t>
            </a:fld>
            <a:endParaRPr lang="fr-FR" sz="1200">
              <a:solidFill>
                <a:schemeClr val="tx1">
                  <a:lumMod val="50000"/>
                  <a:lumOff val="50000"/>
                </a:schemeClr>
              </a:solidFill>
            </a:endParaRPr>
          </a:p>
        </p:txBody>
      </p:sp>
    </p:spTree>
    <p:extLst>
      <p:ext uri="{BB962C8B-B14F-4D97-AF65-F5344CB8AC3E}">
        <p14:creationId xmlns:p14="http://schemas.microsoft.com/office/powerpoint/2010/main" val="3281096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858" y="285499"/>
            <a:ext cx="785919" cy="785919"/>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3645" y="91148"/>
            <a:ext cx="1223527" cy="980270"/>
          </a:xfrm>
          <a:prstGeom prst="rect">
            <a:avLst/>
          </a:prstGeom>
        </p:spPr>
      </p:pic>
      <p:sp>
        <p:nvSpPr>
          <p:cNvPr id="20" name="Rectangle 19"/>
          <p:cNvSpPr/>
          <p:nvPr/>
        </p:nvSpPr>
        <p:spPr>
          <a:xfrm>
            <a:off x="2435055" y="946349"/>
            <a:ext cx="11469913" cy="369332"/>
          </a:xfrm>
          <a:prstGeom prst="rect">
            <a:avLst/>
          </a:prstGeom>
          <a:noFill/>
        </p:spPr>
        <p:txBody>
          <a:bodyPr wrap="square" lIns="91440" tIns="45720" rIns="91440" bIns="45720">
            <a:spAutoFit/>
          </a:bodyPr>
          <a:lstStyle/>
          <a:p>
            <a:r>
              <a:rPr lang="fr-FR" i="1" cap="none" spc="0" dirty="0">
                <a:ln w="12700">
                  <a:solidFill>
                    <a:schemeClr val="tx2">
                      <a:lumMod val="75000"/>
                    </a:schemeClr>
                  </a:solidFill>
                  <a:prstDash val="solid"/>
                </a:ln>
                <a:solidFill>
                  <a:schemeClr val="accent5"/>
                </a:solidFill>
                <a:effectLst>
                  <a:outerShdw dist="38100" dir="2640000" algn="bl" rotWithShape="0">
                    <a:schemeClr val="tx2">
                      <a:lumMod val="75000"/>
                    </a:schemeClr>
                  </a:outerShdw>
                </a:effectLst>
                <a:latin typeface="Arial" panose="020B0604020202020204" pitchFamily="34" charset="0"/>
                <a:cs typeface="Arial" panose="020B0604020202020204" pitchFamily="34" charset="0"/>
              </a:rPr>
              <a:t>réunissant les acteurs institutionnels, de l’emploi, de la formation …</a:t>
            </a:r>
          </a:p>
        </p:txBody>
      </p:sp>
      <p:sp>
        <p:nvSpPr>
          <p:cNvPr id="16" name="ZoneTexte 15"/>
          <p:cNvSpPr txBox="1"/>
          <p:nvPr/>
        </p:nvSpPr>
        <p:spPr>
          <a:xfrm>
            <a:off x="361297" y="6406965"/>
            <a:ext cx="2983345" cy="215444"/>
          </a:xfrm>
          <a:prstGeom prst="rect">
            <a:avLst/>
          </a:prstGeom>
          <a:noFill/>
        </p:spPr>
        <p:txBody>
          <a:bodyPr wrap="square" rtlCol="0">
            <a:spAutoFit/>
          </a:bodyPr>
          <a:lstStyle/>
          <a:p>
            <a:r>
              <a:rPr lang="fr-FR" sz="800" i="1" dirty="0">
                <a:latin typeface="Arial" panose="020B0604020202020204" pitchFamily="34" charset="0"/>
                <a:cs typeface="Arial" panose="020B0604020202020204" pitchFamily="34" charset="0"/>
              </a:rPr>
              <a:t>Source GT CORESOL emploi formation 2021-2022</a:t>
            </a:r>
          </a:p>
        </p:txBody>
      </p:sp>
      <p:sp>
        <p:nvSpPr>
          <p:cNvPr id="26" name="Rectangle 25"/>
          <p:cNvSpPr/>
          <p:nvPr/>
        </p:nvSpPr>
        <p:spPr>
          <a:xfrm>
            <a:off x="481068" y="1773565"/>
            <a:ext cx="10973528" cy="1569660"/>
          </a:xfrm>
          <a:prstGeom prst="rect">
            <a:avLst/>
          </a:prstGeom>
          <a:noFill/>
        </p:spPr>
        <p:txBody>
          <a:bodyPr wrap="square" lIns="91440" tIns="45720" rIns="91440" bIns="45720">
            <a:spAutoFit/>
          </a:bodyPr>
          <a:lstStyle/>
          <a:p>
            <a:pPr marL="571500" indent="-571500">
              <a:buFont typeface="Wingdings" panose="05000000000000000000" pitchFamily="2" charset="2"/>
              <a:buChar char="Ø"/>
            </a:pPr>
            <a:r>
              <a:rPr lang="fr-FR" sz="2400" dirty="0">
                <a:ln w="12700">
                  <a:solidFill>
                    <a:schemeClr val="tx2"/>
                  </a:solidFill>
                  <a:prstDash val="solid"/>
                </a:ln>
                <a:solidFill>
                  <a:schemeClr val="tx2"/>
                </a:solidFill>
                <a:latin typeface="Arial" panose="020B0604020202020204" pitchFamily="34" charset="0"/>
                <a:cs typeface="Arial" panose="020B0604020202020204" pitchFamily="34" charset="0"/>
              </a:rPr>
              <a:t>Identifier l’existant (référentiels, métiers d’avenir REV3, formations…)</a:t>
            </a:r>
          </a:p>
          <a:p>
            <a:pPr marL="571500" indent="-571500">
              <a:buFont typeface="Wingdings" panose="05000000000000000000" pitchFamily="2" charset="2"/>
              <a:buChar char="Ø"/>
            </a:pPr>
            <a:r>
              <a:rPr lang="fr-FR" sz="2400" cap="none" spc="0" dirty="0">
                <a:ln w="12700">
                  <a:solidFill>
                    <a:schemeClr val="tx2"/>
                  </a:solidFill>
                  <a:prstDash val="solid"/>
                </a:ln>
                <a:solidFill>
                  <a:schemeClr val="tx2"/>
                </a:solidFill>
                <a:latin typeface="Arial" panose="020B0604020202020204" pitchFamily="34" charset="0"/>
                <a:cs typeface="Arial" panose="020B0604020202020204" pitchFamily="34" charset="0"/>
              </a:rPr>
              <a:t>Identifier le besoin des entreprises et les perspectives d’emploi</a:t>
            </a:r>
          </a:p>
          <a:p>
            <a:pPr marL="571500" indent="-571500">
              <a:buFont typeface="Wingdings" panose="05000000000000000000" pitchFamily="2" charset="2"/>
              <a:buChar char="Ø"/>
            </a:pPr>
            <a:r>
              <a:rPr lang="fr-FR" sz="2400" dirty="0">
                <a:ln w="12700">
                  <a:solidFill>
                    <a:schemeClr val="tx2"/>
                  </a:solidFill>
                  <a:prstDash val="solid"/>
                </a:ln>
                <a:solidFill>
                  <a:schemeClr val="tx2"/>
                </a:solidFill>
                <a:latin typeface="Arial" panose="020B0604020202020204" pitchFamily="34" charset="0"/>
                <a:cs typeface="Arial" panose="020B0604020202020204" pitchFamily="34" charset="0"/>
              </a:rPr>
              <a:t>Mettre en adéquation l’offre et la demande</a:t>
            </a:r>
          </a:p>
          <a:p>
            <a:pPr marL="571500" indent="-571500">
              <a:buFont typeface="Wingdings" panose="05000000000000000000" pitchFamily="2" charset="2"/>
              <a:buChar char="Ø"/>
            </a:pPr>
            <a:r>
              <a:rPr lang="fr-FR" sz="2400" cap="none" spc="0" dirty="0">
                <a:ln w="12700">
                  <a:solidFill>
                    <a:schemeClr val="tx2"/>
                  </a:solidFill>
                  <a:prstDash val="solid"/>
                </a:ln>
                <a:solidFill>
                  <a:schemeClr val="tx2"/>
                </a:solidFill>
                <a:latin typeface="Arial" panose="020B0604020202020204" pitchFamily="34" charset="0"/>
                <a:cs typeface="Arial" panose="020B0604020202020204" pitchFamily="34" charset="0"/>
              </a:rPr>
              <a:t>Promouvoir auprès des publics concernés</a:t>
            </a:r>
          </a:p>
        </p:txBody>
      </p:sp>
      <p:sp>
        <p:nvSpPr>
          <p:cNvPr id="27" name="Rectangle 26"/>
          <p:cNvSpPr/>
          <p:nvPr/>
        </p:nvSpPr>
        <p:spPr>
          <a:xfrm>
            <a:off x="2743835" y="343313"/>
            <a:ext cx="11469913" cy="523220"/>
          </a:xfrm>
          <a:prstGeom prst="rect">
            <a:avLst/>
          </a:prstGeom>
          <a:noFill/>
        </p:spPr>
        <p:txBody>
          <a:bodyPr wrap="square" lIns="91440" tIns="45720" rIns="91440" bIns="45720">
            <a:spAutoFit/>
          </a:bodyPr>
          <a:lstStyle/>
          <a:p>
            <a:r>
              <a:rPr lang="fr-FR" sz="2800" b="1" dirty="0">
                <a:ln w="12700">
                  <a:solidFill>
                    <a:schemeClr val="tx2">
                      <a:lumMod val="75000"/>
                    </a:schemeClr>
                  </a:solidFill>
                  <a:prstDash val="solid"/>
                </a:ln>
                <a:solidFill>
                  <a:schemeClr val="accent5"/>
                </a:solidFill>
                <a:effectLst>
                  <a:outerShdw dist="38100" dir="2640000" algn="bl" rotWithShape="0">
                    <a:schemeClr val="tx2">
                      <a:lumMod val="75000"/>
                    </a:schemeClr>
                  </a:outerShdw>
                </a:effectLst>
                <a:latin typeface="Arial" panose="020B0604020202020204" pitchFamily="34" charset="0"/>
                <a:cs typeface="Arial" panose="020B0604020202020204" pitchFamily="34" charset="0"/>
              </a:rPr>
              <a:t>GT CORESOL EMPLOI FORMATION</a:t>
            </a:r>
          </a:p>
        </p:txBody>
      </p:sp>
      <p:sp>
        <p:nvSpPr>
          <p:cNvPr id="2" name="Rectangle 1">
            <a:extLst>
              <a:ext uri="{FF2B5EF4-FFF2-40B4-BE49-F238E27FC236}">
                <a16:creationId xmlns:a16="http://schemas.microsoft.com/office/drawing/2014/main" id="{677C85D1-7799-39F3-B337-9E6B85BC4639}"/>
              </a:ext>
            </a:extLst>
          </p:cNvPr>
          <p:cNvSpPr/>
          <p:nvPr/>
        </p:nvSpPr>
        <p:spPr>
          <a:xfrm>
            <a:off x="213939" y="4596715"/>
            <a:ext cx="1172117" cy="369332"/>
          </a:xfrm>
          <a:prstGeom prst="rect">
            <a:avLst/>
          </a:prstGeom>
          <a:noFill/>
        </p:spPr>
        <p:txBody>
          <a:bodyPr wrap="none" lIns="91440" tIns="45720" rIns="91440" bIns="45720">
            <a:spAutoFit/>
          </a:bodyPr>
          <a:lstStyle/>
          <a:p>
            <a:pPr algn="ctr"/>
            <a:r>
              <a:rPr lang="fr-FR" b="1" cap="none" spc="0" dirty="0">
                <a:ln w="12700">
                  <a:solidFill>
                    <a:schemeClr val="tx2">
                      <a:lumMod val="75000"/>
                    </a:schemeClr>
                  </a:solidFill>
                  <a:prstDash val="solid"/>
                </a:ln>
                <a:latin typeface="Arial" panose="020B0604020202020204" pitchFamily="34" charset="0"/>
                <a:cs typeface="Arial" panose="020B0604020202020204" pitchFamily="34" charset="0"/>
              </a:rPr>
              <a:t>Constats</a:t>
            </a:r>
          </a:p>
        </p:txBody>
      </p:sp>
      <p:sp>
        <p:nvSpPr>
          <p:cNvPr id="3" name="Rectangle 2">
            <a:extLst>
              <a:ext uri="{FF2B5EF4-FFF2-40B4-BE49-F238E27FC236}">
                <a16:creationId xmlns:a16="http://schemas.microsoft.com/office/drawing/2014/main" id="{F41726DC-84D2-5BD7-6CE7-95CD281F5F39}"/>
              </a:ext>
            </a:extLst>
          </p:cNvPr>
          <p:cNvSpPr/>
          <p:nvPr/>
        </p:nvSpPr>
        <p:spPr>
          <a:xfrm>
            <a:off x="1952196" y="3977783"/>
            <a:ext cx="4262705" cy="369332"/>
          </a:xfrm>
          <a:prstGeom prst="rect">
            <a:avLst/>
          </a:prstGeom>
          <a:noFill/>
        </p:spPr>
        <p:txBody>
          <a:bodyPr wrap="none" lIns="91440" tIns="45720" rIns="91440" bIns="45720">
            <a:spAutoFit/>
          </a:bodyPr>
          <a:lstStyle/>
          <a:p>
            <a:pPr algn="ctr"/>
            <a:r>
              <a:rPr lang="fr-FR" b="1" dirty="0">
                <a:ln w="12700">
                  <a:solidFill>
                    <a:schemeClr val="tx2"/>
                  </a:solidFill>
                  <a:prstDash val="solid"/>
                </a:ln>
                <a:solidFill>
                  <a:schemeClr val="tx2"/>
                </a:solidFill>
                <a:latin typeface="Arial" panose="020B0604020202020204" pitchFamily="34" charset="0"/>
                <a:cs typeface="Arial" panose="020B0604020202020204" pitchFamily="34" charset="0"/>
              </a:rPr>
              <a:t>Recrutement important lié au marché</a:t>
            </a:r>
            <a:endParaRPr lang="fr-FR" b="1" cap="none" spc="0" dirty="0">
              <a:ln w="12700">
                <a:solidFill>
                  <a:schemeClr val="tx2"/>
                </a:solidFill>
                <a:prstDash val="solid"/>
              </a:ln>
              <a:solidFill>
                <a:schemeClr val="tx2"/>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552A117-C1AB-55CA-7B9C-D4236B223C41}"/>
              </a:ext>
            </a:extLst>
          </p:cNvPr>
          <p:cNvSpPr/>
          <p:nvPr/>
        </p:nvSpPr>
        <p:spPr>
          <a:xfrm>
            <a:off x="1952196" y="5264128"/>
            <a:ext cx="4262705" cy="646331"/>
          </a:xfrm>
          <a:prstGeom prst="rect">
            <a:avLst/>
          </a:prstGeom>
          <a:noFill/>
        </p:spPr>
        <p:txBody>
          <a:bodyPr wrap="square" lIns="91440" tIns="45720" rIns="91440" bIns="45720">
            <a:spAutoFit/>
          </a:bodyPr>
          <a:lstStyle/>
          <a:p>
            <a:r>
              <a:rPr lang="fr-FR" b="1" dirty="0">
                <a:ln w="12700">
                  <a:solidFill>
                    <a:schemeClr val="tx2"/>
                  </a:solidFill>
                  <a:prstDash val="solid"/>
                </a:ln>
                <a:solidFill>
                  <a:schemeClr val="tx2"/>
                </a:solidFill>
                <a:latin typeface="Arial" panose="020B0604020202020204" pitchFamily="34" charset="0"/>
                <a:cs typeface="Arial" panose="020B0604020202020204" pitchFamily="34" charset="0"/>
              </a:rPr>
              <a:t>Formation en interne par manque </a:t>
            </a:r>
          </a:p>
          <a:p>
            <a:r>
              <a:rPr lang="fr-FR" b="1" dirty="0">
                <a:ln w="12700">
                  <a:solidFill>
                    <a:schemeClr val="tx2"/>
                  </a:solidFill>
                  <a:prstDash val="solid"/>
                </a:ln>
                <a:solidFill>
                  <a:schemeClr val="tx2"/>
                </a:solidFill>
                <a:latin typeface="Arial" panose="020B0604020202020204" pitchFamily="34" charset="0"/>
                <a:cs typeface="Arial" panose="020B0604020202020204" pitchFamily="34" charset="0"/>
              </a:rPr>
              <a:t>de profil adapté</a:t>
            </a:r>
          </a:p>
        </p:txBody>
      </p:sp>
      <p:cxnSp>
        <p:nvCxnSpPr>
          <p:cNvPr id="5" name="Connecteur droit avec flèche 4">
            <a:extLst>
              <a:ext uri="{FF2B5EF4-FFF2-40B4-BE49-F238E27FC236}">
                <a16:creationId xmlns:a16="http://schemas.microsoft.com/office/drawing/2014/main" id="{B764908B-7FF0-0AED-FC6A-CB00FC49DC7D}"/>
              </a:ext>
            </a:extLst>
          </p:cNvPr>
          <p:cNvCxnSpPr>
            <a:cxnSpLocks/>
            <a:stCxn id="2" idx="3"/>
          </p:cNvCxnSpPr>
          <p:nvPr/>
        </p:nvCxnSpPr>
        <p:spPr>
          <a:xfrm flipV="1">
            <a:off x="1386056" y="4312040"/>
            <a:ext cx="517403" cy="4693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CA7A78D7-3182-FF23-4EBD-E997EC5D83F9}"/>
              </a:ext>
            </a:extLst>
          </p:cNvPr>
          <p:cNvCxnSpPr>
            <a:cxnSpLocks/>
            <a:stCxn id="2" idx="3"/>
          </p:cNvCxnSpPr>
          <p:nvPr/>
        </p:nvCxnSpPr>
        <p:spPr>
          <a:xfrm>
            <a:off x="1386056" y="4781381"/>
            <a:ext cx="4990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0BFF60E-CBE7-4AEF-B68B-0DC94E77E8B9}"/>
              </a:ext>
            </a:extLst>
          </p:cNvPr>
          <p:cNvSpPr/>
          <p:nvPr/>
        </p:nvSpPr>
        <p:spPr>
          <a:xfrm>
            <a:off x="1938889" y="4524221"/>
            <a:ext cx="3749744" cy="646331"/>
          </a:xfrm>
          <a:prstGeom prst="rect">
            <a:avLst/>
          </a:prstGeom>
          <a:noFill/>
        </p:spPr>
        <p:txBody>
          <a:bodyPr wrap="none" lIns="91440" tIns="45720" rIns="91440" bIns="45720">
            <a:spAutoFit/>
          </a:bodyPr>
          <a:lstStyle/>
          <a:p>
            <a:r>
              <a:rPr lang="fr-FR" b="1" dirty="0">
                <a:ln w="12700">
                  <a:solidFill>
                    <a:schemeClr val="tx2"/>
                  </a:solidFill>
                  <a:prstDash val="solid"/>
                </a:ln>
                <a:solidFill>
                  <a:schemeClr val="tx2"/>
                </a:solidFill>
                <a:latin typeface="Arial" panose="020B0604020202020204" pitchFamily="34" charset="0"/>
                <a:cs typeface="Arial" panose="020B0604020202020204" pitchFamily="34" charset="0"/>
              </a:rPr>
              <a:t>Acteurs généralistes manquant  </a:t>
            </a:r>
          </a:p>
          <a:p>
            <a:r>
              <a:rPr lang="fr-FR" b="1" dirty="0">
                <a:ln w="12700">
                  <a:solidFill>
                    <a:schemeClr val="tx2"/>
                  </a:solidFill>
                  <a:prstDash val="solid"/>
                </a:ln>
                <a:solidFill>
                  <a:schemeClr val="tx2"/>
                </a:solidFill>
                <a:latin typeface="Arial" panose="020B0604020202020204" pitchFamily="34" charset="0"/>
                <a:cs typeface="Arial" panose="020B0604020202020204" pitchFamily="34" charset="0"/>
              </a:rPr>
              <a:t>de compétence solaire</a:t>
            </a:r>
            <a:endParaRPr lang="fr-FR" b="1" cap="none" spc="0" dirty="0">
              <a:ln w="12700">
                <a:solidFill>
                  <a:schemeClr val="tx2"/>
                </a:solidFill>
                <a:prstDash val="solid"/>
              </a:ln>
              <a:solidFill>
                <a:schemeClr val="tx2"/>
              </a:solidFill>
              <a:latin typeface="Arial" panose="020B0604020202020204" pitchFamily="34" charset="0"/>
              <a:cs typeface="Arial" panose="020B0604020202020204" pitchFamily="34" charset="0"/>
            </a:endParaRPr>
          </a:p>
        </p:txBody>
      </p:sp>
      <p:cxnSp>
        <p:nvCxnSpPr>
          <p:cNvPr id="10" name="Connecteur droit avec flèche 9">
            <a:extLst>
              <a:ext uri="{FF2B5EF4-FFF2-40B4-BE49-F238E27FC236}">
                <a16:creationId xmlns:a16="http://schemas.microsoft.com/office/drawing/2014/main" id="{102F63F5-089A-86F1-B787-FF0AA47B242E}"/>
              </a:ext>
            </a:extLst>
          </p:cNvPr>
          <p:cNvCxnSpPr>
            <a:cxnSpLocks/>
            <a:stCxn id="2" idx="3"/>
          </p:cNvCxnSpPr>
          <p:nvPr/>
        </p:nvCxnSpPr>
        <p:spPr>
          <a:xfrm>
            <a:off x="1386056" y="4781381"/>
            <a:ext cx="466914" cy="6787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C264E52-BF87-5978-1B55-EEB0CD5DD79F}"/>
              </a:ext>
            </a:extLst>
          </p:cNvPr>
          <p:cNvSpPr/>
          <p:nvPr/>
        </p:nvSpPr>
        <p:spPr>
          <a:xfrm>
            <a:off x="6383649" y="4459845"/>
            <a:ext cx="1183336" cy="400110"/>
          </a:xfrm>
          <a:prstGeom prst="rect">
            <a:avLst/>
          </a:prstGeom>
          <a:noFill/>
        </p:spPr>
        <p:txBody>
          <a:bodyPr wrap="none" lIns="91440" tIns="45720" rIns="91440" bIns="45720">
            <a:spAutoFit/>
          </a:bodyPr>
          <a:lstStyle/>
          <a:p>
            <a:pPr algn="ctr"/>
            <a:r>
              <a:rPr lang="fr-FR" sz="2000" b="1" cap="none" spc="0" dirty="0">
                <a:ln w="12700">
                  <a:solidFill>
                    <a:schemeClr val="tx2">
                      <a:lumMod val="75000"/>
                    </a:schemeClr>
                  </a:solidFill>
                  <a:prstDash val="solid"/>
                </a:ln>
                <a:latin typeface="Arial" panose="020B0604020202020204" pitchFamily="34" charset="0"/>
                <a:cs typeface="Arial" panose="020B0604020202020204" pitchFamily="34" charset="0"/>
              </a:rPr>
              <a:t>Besoins</a:t>
            </a:r>
          </a:p>
        </p:txBody>
      </p:sp>
      <p:sp>
        <p:nvSpPr>
          <p:cNvPr id="13" name="Rectangle 12">
            <a:extLst>
              <a:ext uri="{FF2B5EF4-FFF2-40B4-BE49-F238E27FC236}">
                <a16:creationId xmlns:a16="http://schemas.microsoft.com/office/drawing/2014/main" id="{1B87A0D8-4336-C7D4-1DBF-0B019271C4AE}"/>
              </a:ext>
            </a:extLst>
          </p:cNvPr>
          <p:cNvSpPr/>
          <p:nvPr/>
        </p:nvSpPr>
        <p:spPr>
          <a:xfrm>
            <a:off x="8239033" y="3961431"/>
            <a:ext cx="7250999" cy="707886"/>
          </a:xfrm>
          <a:prstGeom prst="rect">
            <a:avLst/>
          </a:prstGeom>
          <a:noFill/>
        </p:spPr>
        <p:txBody>
          <a:bodyPr wrap="square" lIns="91440" tIns="45720" rIns="91440" bIns="45720">
            <a:spAutoFit/>
          </a:bodyPr>
          <a:lstStyle/>
          <a:p>
            <a:r>
              <a:rPr lang="fr-FR" sz="2000" b="1" dirty="0">
                <a:ln w="12700">
                  <a:solidFill>
                    <a:schemeClr val="tx2"/>
                  </a:solidFill>
                  <a:prstDash val="solid"/>
                </a:ln>
                <a:solidFill>
                  <a:schemeClr val="tx2"/>
                </a:solidFill>
                <a:latin typeface="Arial" panose="020B0604020202020204" pitchFamily="34" charset="0"/>
                <a:cs typeface="Arial" panose="020B0604020202020204" pitchFamily="34" charset="0"/>
              </a:rPr>
              <a:t>Installateurs et ingénierie</a:t>
            </a:r>
          </a:p>
          <a:p>
            <a:r>
              <a:rPr lang="fr-FR" sz="2000" b="1" dirty="0">
                <a:ln w="12700">
                  <a:solidFill>
                    <a:schemeClr val="tx2"/>
                  </a:solidFill>
                  <a:prstDash val="solid"/>
                </a:ln>
                <a:solidFill>
                  <a:schemeClr val="tx2"/>
                </a:solidFill>
                <a:latin typeface="Arial" panose="020B0604020202020204" pitchFamily="34" charset="0"/>
                <a:cs typeface="Arial" panose="020B0604020202020204" pitchFamily="34" charset="0"/>
              </a:rPr>
              <a:t> à court terme</a:t>
            </a:r>
          </a:p>
        </p:txBody>
      </p:sp>
      <p:sp>
        <p:nvSpPr>
          <p:cNvPr id="14" name="Rectangle 13">
            <a:extLst>
              <a:ext uri="{FF2B5EF4-FFF2-40B4-BE49-F238E27FC236}">
                <a16:creationId xmlns:a16="http://schemas.microsoft.com/office/drawing/2014/main" id="{D9DDB567-3F00-047D-80B1-D6A174E33BBB}"/>
              </a:ext>
            </a:extLst>
          </p:cNvPr>
          <p:cNvSpPr/>
          <p:nvPr/>
        </p:nvSpPr>
        <p:spPr>
          <a:xfrm>
            <a:off x="8203948" y="4964805"/>
            <a:ext cx="3688830" cy="400110"/>
          </a:xfrm>
          <a:prstGeom prst="rect">
            <a:avLst/>
          </a:prstGeom>
          <a:noFill/>
        </p:spPr>
        <p:txBody>
          <a:bodyPr wrap="none" lIns="91440" tIns="45720" rIns="91440" bIns="45720">
            <a:spAutoFit/>
          </a:bodyPr>
          <a:lstStyle/>
          <a:p>
            <a:pPr algn="ctr"/>
            <a:r>
              <a:rPr lang="fr-FR" sz="2000" b="1" dirty="0">
                <a:ln w="12700">
                  <a:solidFill>
                    <a:schemeClr val="tx2"/>
                  </a:solidFill>
                  <a:prstDash val="solid"/>
                </a:ln>
                <a:solidFill>
                  <a:schemeClr val="tx2"/>
                </a:solidFill>
                <a:latin typeface="Arial" panose="020B0604020202020204" pitchFamily="34" charset="0"/>
                <a:cs typeface="Arial" panose="020B0604020202020204" pitchFamily="34" charset="0"/>
              </a:rPr>
              <a:t>Formations professionnelles</a:t>
            </a:r>
            <a:endParaRPr lang="fr-FR" sz="2000" b="1" cap="none" spc="0" dirty="0">
              <a:ln w="12700">
                <a:solidFill>
                  <a:schemeClr val="tx2"/>
                </a:solidFill>
                <a:prstDash val="solid"/>
              </a:ln>
              <a:solidFill>
                <a:schemeClr val="tx2"/>
              </a:solidFill>
              <a:latin typeface="Arial" panose="020B0604020202020204" pitchFamily="34" charset="0"/>
              <a:cs typeface="Arial" panose="020B0604020202020204" pitchFamily="34" charset="0"/>
            </a:endParaRPr>
          </a:p>
        </p:txBody>
      </p:sp>
      <p:cxnSp>
        <p:nvCxnSpPr>
          <p:cNvPr id="15" name="Connecteur droit avec flèche 14">
            <a:extLst>
              <a:ext uri="{FF2B5EF4-FFF2-40B4-BE49-F238E27FC236}">
                <a16:creationId xmlns:a16="http://schemas.microsoft.com/office/drawing/2014/main" id="{64FF4C2D-B5E9-22A6-8EB6-2827B8670893}"/>
              </a:ext>
            </a:extLst>
          </p:cNvPr>
          <p:cNvCxnSpPr>
            <a:cxnSpLocks/>
            <a:stCxn id="12" idx="3"/>
          </p:cNvCxnSpPr>
          <p:nvPr/>
        </p:nvCxnSpPr>
        <p:spPr>
          <a:xfrm flipV="1">
            <a:off x="7566985" y="4137249"/>
            <a:ext cx="672048" cy="522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8E3AE7AC-704A-8514-4104-89D2C5BF5003}"/>
              </a:ext>
            </a:extLst>
          </p:cNvPr>
          <p:cNvCxnSpPr>
            <a:cxnSpLocks/>
            <a:stCxn id="12" idx="3"/>
          </p:cNvCxnSpPr>
          <p:nvPr/>
        </p:nvCxnSpPr>
        <p:spPr>
          <a:xfrm>
            <a:off x="7566985" y="4659900"/>
            <a:ext cx="603026" cy="522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Espace réservé du numéro de diapositive 3">
            <a:extLst>
              <a:ext uri="{FF2B5EF4-FFF2-40B4-BE49-F238E27FC236}">
                <a16:creationId xmlns:a16="http://schemas.microsoft.com/office/drawing/2014/main" id="{A11A141A-C7EE-D9ED-64A4-07D6FD1D30B8}"/>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54B0F7-55DD-40D6-B7F4-70B586885C0B}" type="slidenum">
              <a:rPr lang="fr-FR" sz="1200" smtClean="0">
                <a:solidFill>
                  <a:schemeClr val="tx1">
                    <a:lumMod val="50000"/>
                    <a:lumOff val="50000"/>
                  </a:schemeClr>
                </a:solidFill>
              </a:rPr>
              <a:pPr algn="r"/>
              <a:t>42</a:t>
            </a:fld>
            <a:endParaRPr lang="fr-FR" sz="1200">
              <a:solidFill>
                <a:schemeClr val="tx1">
                  <a:lumMod val="50000"/>
                  <a:lumOff val="50000"/>
                </a:schemeClr>
              </a:solidFill>
            </a:endParaRPr>
          </a:p>
        </p:txBody>
      </p:sp>
    </p:spTree>
    <p:extLst>
      <p:ext uri="{BB962C8B-B14F-4D97-AF65-F5344CB8AC3E}">
        <p14:creationId xmlns:p14="http://schemas.microsoft.com/office/powerpoint/2010/main" val="3377288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E48F740-DED1-6245-89C2-B176F3DFADF5}"/>
              </a:ext>
            </a:extLst>
          </p:cNvPr>
          <p:cNvSpPr/>
          <p:nvPr/>
        </p:nvSpPr>
        <p:spPr>
          <a:xfrm>
            <a:off x="1342758" y="377838"/>
            <a:ext cx="10186096" cy="839082"/>
          </a:xfrm>
          <a:prstGeom prst="rect">
            <a:avLst/>
          </a:prstGeom>
          <a:gradFill flip="none" rotWithShape="1">
            <a:gsLst>
              <a:gs pos="54000">
                <a:srgbClr val="4472C4"/>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9" name="Groupe 18">
            <a:extLst>
              <a:ext uri="{FF2B5EF4-FFF2-40B4-BE49-F238E27FC236}">
                <a16:creationId xmlns:a16="http://schemas.microsoft.com/office/drawing/2014/main" id="{8CD78222-5216-CA44-886A-5976060C70CC}"/>
              </a:ext>
            </a:extLst>
          </p:cNvPr>
          <p:cNvGrpSpPr/>
          <p:nvPr/>
        </p:nvGrpSpPr>
        <p:grpSpPr>
          <a:xfrm>
            <a:off x="10444355" y="5897366"/>
            <a:ext cx="1604733" cy="836556"/>
            <a:chOff x="9428300" y="5198722"/>
            <a:chExt cx="2353663" cy="1226977"/>
          </a:xfrm>
        </p:grpSpPr>
        <p:pic>
          <p:nvPicPr>
            <p:cNvPr id="20" name="Image 19">
              <a:extLst>
                <a:ext uri="{FF2B5EF4-FFF2-40B4-BE49-F238E27FC236}">
                  <a16:creationId xmlns:a16="http://schemas.microsoft.com/office/drawing/2014/main" id="{1CC950AD-1EF2-C845-90C4-165355050DCC}"/>
                </a:ext>
              </a:extLst>
            </p:cNvPr>
            <p:cNvPicPr>
              <a:picLocks noChangeAspect="1"/>
            </p:cNvPicPr>
            <p:nvPr/>
          </p:nvPicPr>
          <p:blipFill>
            <a:blip r:embed="rId2"/>
            <a:stretch>
              <a:fillRect/>
            </a:stretch>
          </p:blipFill>
          <p:spPr>
            <a:xfrm>
              <a:off x="10554986" y="5198722"/>
              <a:ext cx="1226977" cy="1226977"/>
            </a:xfrm>
            <a:prstGeom prst="rect">
              <a:avLst/>
            </a:prstGeom>
          </p:spPr>
        </p:pic>
        <p:pic>
          <p:nvPicPr>
            <p:cNvPr id="21" name="Image 20">
              <a:extLst>
                <a:ext uri="{FF2B5EF4-FFF2-40B4-BE49-F238E27FC236}">
                  <a16:creationId xmlns:a16="http://schemas.microsoft.com/office/drawing/2014/main" id="{2FB83161-CFD2-9A46-92C4-C3A8DEAAD11B}"/>
                </a:ext>
              </a:extLst>
            </p:cNvPr>
            <p:cNvPicPr>
              <a:picLocks noChangeAspect="1"/>
            </p:cNvPicPr>
            <p:nvPr/>
          </p:nvPicPr>
          <p:blipFill>
            <a:blip r:embed="rId3"/>
            <a:stretch>
              <a:fillRect/>
            </a:stretch>
          </p:blipFill>
          <p:spPr>
            <a:xfrm>
              <a:off x="9428300" y="5198722"/>
              <a:ext cx="964747" cy="1226977"/>
            </a:xfrm>
            <a:prstGeom prst="rect">
              <a:avLst/>
            </a:prstGeom>
          </p:spPr>
        </p:pic>
      </p:grpSp>
      <p:sp>
        <p:nvSpPr>
          <p:cNvPr id="31" name="Ellipse 30">
            <a:extLst>
              <a:ext uri="{FF2B5EF4-FFF2-40B4-BE49-F238E27FC236}">
                <a16:creationId xmlns:a16="http://schemas.microsoft.com/office/drawing/2014/main" id="{E1485008-7FD5-6F49-88FD-D8FFB30D4FE4}"/>
              </a:ext>
            </a:extLst>
          </p:cNvPr>
          <p:cNvSpPr/>
          <p:nvPr/>
        </p:nvSpPr>
        <p:spPr>
          <a:xfrm>
            <a:off x="138354" y="182700"/>
            <a:ext cx="1574102" cy="1574340"/>
          </a:xfrm>
          <a:prstGeom prst="ellipse">
            <a:avLst/>
          </a:prstGeom>
          <a:solidFill>
            <a:schemeClr val="accent2"/>
          </a:solidFill>
          <a:ln>
            <a:solidFill>
              <a:schemeClr val="accent2"/>
            </a:solidFill>
          </a:ln>
        </p:spPr>
        <p:style>
          <a:lnRef idx="1">
            <a:schemeClr val="accen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fr-FR"/>
          </a:p>
        </p:txBody>
      </p:sp>
      <p:grpSp>
        <p:nvGrpSpPr>
          <p:cNvPr id="51" name="Groupe 50">
            <a:extLst>
              <a:ext uri="{FF2B5EF4-FFF2-40B4-BE49-F238E27FC236}">
                <a16:creationId xmlns:a16="http://schemas.microsoft.com/office/drawing/2014/main" id="{EABBFAAD-6651-4D44-A286-F663E7968282}"/>
              </a:ext>
            </a:extLst>
          </p:cNvPr>
          <p:cNvGrpSpPr/>
          <p:nvPr/>
        </p:nvGrpSpPr>
        <p:grpSpPr>
          <a:xfrm>
            <a:off x="968727" y="1601587"/>
            <a:ext cx="743729" cy="461927"/>
            <a:chOff x="968727" y="1601587"/>
            <a:chExt cx="743729" cy="461927"/>
          </a:xfrm>
          <a:solidFill>
            <a:schemeClr val="accent2"/>
          </a:solidFill>
        </p:grpSpPr>
        <p:sp>
          <p:nvSpPr>
            <p:cNvPr id="33" name="Bouée 32">
              <a:extLst>
                <a:ext uri="{FF2B5EF4-FFF2-40B4-BE49-F238E27FC236}">
                  <a16:creationId xmlns:a16="http://schemas.microsoft.com/office/drawing/2014/main" id="{2935221E-8EAF-B445-BABF-C49A2571EEF2}"/>
                </a:ext>
              </a:extLst>
            </p:cNvPr>
            <p:cNvSpPr/>
            <p:nvPr/>
          </p:nvSpPr>
          <p:spPr>
            <a:xfrm>
              <a:off x="1355381" y="1601587"/>
              <a:ext cx="357075" cy="357345"/>
            </a:xfrm>
            <a:prstGeom prst="donut">
              <a:avLst>
                <a:gd name="adj" fmla="val 7460"/>
              </a:avLst>
            </a:prstGeom>
            <a:grpFill/>
            <a:ln>
              <a:solidFill>
                <a:schemeClr val="accent2"/>
              </a:solidFill>
            </a:ln>
          </p:spPr>
          <p:style>
            <a:lnRef idx="1">
              <a:schemeClr val="accen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fr-FR"/>
            </a:p>
          </p:txBody>
        </p:sp>
        <p:sp>
          <p:nvSpPr>
            <p:cNvPr id="37" name="Bouée 36">
              <a:extLst>
                <a:ext uri="{FF2B5EF4-FFF2-40B4-BE49-F238E27FC236}">
                  <a16:creationId xmlns:a16="http://schemas.microsoft.com/office/drawing/2014/main" id="{4F2D6C5E-4046-604D-8465-FBC199032E65}"/>
                </a:ext>
              </a:extLst>
            </p:cNvPr>
            <p:cNvSpPr/>
            <p:nvPr/>
          </p:nvSpPr>
          <p:spPr>
            <a:xfrm>
              <a:off x="968727" y="1847855"/>
              <a:ext cx="215496" cy="215659"/>
            </a:xfrm>
            <a:prstGeom prst="donut">
              <a:avLst>
                <a:gd name="adj" fmla="val 7460"/>
              </a:avLst>
            </a:prstGeom>
            <a:grpFill/>
            <a:ln>
              <a:solidFill>
                <a:schemeClr val="accent2"/>
              </a:solidFill>
            </a:ln>
          </p:spPr>
          <p:style>
            <a:lnRef idx="1">
              <a:schemeClr val="accen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a:lstStyle/>
            <a:p>
              <a:endParaRPr lang="fr-FR"/>
            </a:p>
          </p:txBody>
        </p:sp>
      </p:grpSp>
      <p:sp>
        <p:nvSpPr>
          <p:cNvPr id="8" name="Ellipse 7">
            <a:extLst>
              <a:ext uri="{FF2B5EF4-FFF2-40B4-BE49-F238E27FC236}">
                <a16:creationId xmlns:a16="http://schemas.microsoft.com/office/drawing/2014/main" id="{5F7190CD-2FFB-A643-A775-E1A28454F1F3}"/>
              </a:ext>
            </a:extLst>
          </p:cNvPr>
          <p:cNvSpPr/>
          <p:nvPr/>
        </p:nvSpPr>
        <p:spPr>
          <a:xfrm>
            <a:off x="200842" y="255634"/>
            <a:ext cx="1432750" cy="1432635"/>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a:p>
        </p:txBody>
      </p:sp>
      <p:sp>
        <p:nvSpPr>
          <p:cNvPr id="44" name="Forme libre 43">
            <a:extLst>
              <a:ext uri="{FF2B5EF4-FFF2-40B4-BE49-F238E27FC236}">
                <a16:creationId xmlns:a16="http://schemas.microsoft.com/office/drawing/2014/main" id="{B53D119C-7127-F040-ACCE-4D4699827F59}"/>
              </a:ext>
            </a:extLst>
          </p:cNvPr>
          <p:cNvSpPr/>
          <p:nvPr/>
        </p:nvSpPr>
        <p:spPr>
          <a:xfrm>
            <a:off x="9386620" y="1396999"/>
            <a:ext cx="140614" cy="1219200"/>
          </a:xfrm>
          <a:custGeom>
            <a:avLst/>
            <a:gdLst>
              <a:gd name="connsiteX0" fmla="*/ 0 w 140614"/>
              <a:gd name="connsiteY0" fmla="*/ 0 h 1219200"/>
              <a:gd name="connsiteX1" fmla="*/ 140614 w 140614"/>
              <a:gd name="connsiteY1" fmla="*/ 0 h 1219200"/>
              <a:gd name="connsiteX2" fmla="*/ 140614 w 140614"/>
              <a:gd name="connsiteY2" fmla="*/ 1219200 h 1219200"/>
              <a:gd name="connsiteX3" fmla="*/ 0 w 140614"/>
              <a:gd name="connsiteY3" fmla="*/ 1219200 h 1219200"/>
              <a:gd name="connsiteX4" fmla="*/ 0 w 140614"/>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14" h="1219200">
                <a:moveTo>
                  <a:pt x="0" y="0"/>
                </a:moveTo>
                <a:lnTo>
                  <a:pt x="140614" y="0"/>
                </a:lnTo>
                <a:lnTo>
                  <a:pt x="140614" y="1219200"/>
                </a:lnTo>
                <a:lnTo>
                  <a:pt x="0" y="1219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fr-FR" sz="500" kern="1200"/>
          </a:p>
        </p:txBody>
      </p:sp>
      <p:sp>
        <p:nvSpPr>
          <p:cNvPr id="46" name="Forme libre 45">
            <a:extLst>
              <a:ext uri="{FF2B5EF4-FFF2-40B4-BE49-F238E27FC236}">
                <a16:creationId xmlns:a16="http://schemas.microsoft.com/office/drawing/2014/main" id="{F8FFA4C4-BC05-2341-804F-150ADEE3C063}"/>
              </a:ext>
            </a:extLst>
          </p:cNvPr>
          <p:cNvSpPr/>
          <p:nvPr/>
        </p:nvSpPr>
        <p:spPr>
          <a:xfrm>
            <a:off x="8801404" y="2819399"/>
            <a:ext cx="199136" cy="1219200"/>
          </a:xfrm>
          <a:custGeom>
            <a:avLst/>
            <a:gdLst>
              <a:gd name="connsiteX0" fmla="*/ 0 w 199136"/>
              <a:gd name="connsiteY0" fmla="*/ 0 h 1219200"/>
              <a:gd name="connsiteX1" fmla="*/ 199136 w 199136"/>
              <a:gd name="connsiteY1" fmla="*/ 0 h 1219200"/>
              <a:gd name="connsiteX2" fmla="*/ 199136 w 199136"/>
              <a:gd name="connsiteY2" fmla="*/ 1219200 h 1219200"/>
              <a:gd name="connsiteX3" fmla="*/ 0 w 199136"/>
              <a:gd name="connsiteY3" fmla="*/ 1219200 h 1219200"/>
              <a:gd name="connsiteX4" fmla="*/ 0 w 199136"/>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36" h="1219200">
                <a:moveTo>
                  <a:pt x="0" y="0"/>
                </a:moveTo>
                <a:lnTo>
                  <a:pt x="199136" y="0"/>
                </a:lnTo>
                <a:lnTo>
                  <a:pt x="199136" y="1219200"/>
                </a:lnTo>
                <a:lnTo>
                  <a:pt x="0" y="1219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fr-FR" sz="500" kern="1200"/>
          </a:p>
        </p:txBody>
      </p:sp>
      <p:sp>
        <p:nvSpPr>
          <p:cNvPr id="48" name="Forme libre 47">
            <a:extLst>
              <a:ext uri="{FF2B5EF4-FFF2-40B4-BE49-F238E27FC236}">
                <a16:creationId xmlns:a16="http://schemas.microsoft.com/office/drawing/2014/main" id="{4E7B391C-D1C6-2B4C-A305-AF9D83CB2235}"/>
              </a:ext>
            </a:extLst>
          </p:cNvPr>
          <p:cNvSpPr/>
          <p:nvPr/>
        </p:nvSpPr>
        <p:spPr>
          <a:xfrm>
            <a:off x="9412345" y="4196893"/>
            <a:ext cx="140614" cy="1219200"/>
          </a:xfrm>
          <a:custGeom>
            <a:avLst/>
            <a:gdLst>
              <a:gd name="connsiteX0" fmla="*/ 0 w 140614"/>
              <a:gd name="connsiteY0" fmla="*/ 0 h 1219200"/>
              <a:gd name="connsiteX1" fmla="*/ 140614 w 140614"/>
              <a:gd name="connsiteY1" fmla="*/ 0 h 1219200"/>
              <a:gd name="connsiteX2" fmla="*/ 140614 w 140614"/>
              <a:gd name="connsiteY2" fmla="*/ 1219200 h 1219200"/>
              <a:gd name="connsiteX3" fmla="*/ 0 w 140614"/>
              <a:gd name="connsiteY3" fmla="*/ 1219200 h 1219200"/>
              <a:gd name="connsiteX4" fmla="*/ 0 w 140614"/>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614" h="1219200">
                <a:moveTo>
                  <a:pt x="0" y="0"/>
                </a:moveTo>
                <a:lnTo>
                  <a:pt x="140614" y="0"/>
                </a:lnTo>
                <a:lnTo>
                  <a:pt x="140614" y="1219200"/>
                </a:lnTo>
                <a:lnTo>
                  <a:pt x="0" y="12192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endParaRPr lang="fr-FR" sz="500" kern="1200"/>
          </a:p>
        </p:txBody>
      </p:sp>
      <p:pic>
        <p:nvPicPr>
          <p:cNvPr id="28" name="Image 27"/>
          <p:cNvPicPr>
            <a:picLocks noChangeAspect="1"/>
          </p:cNvPicPr>
          <p:nvPr/>
        </p:nvPicPr>
        <p:blipFill>
          <a:blip r:embed="rId5"/>
          <a:stretch>
            <a:fillRect/>
          </a:stretch>
        </p:blipFill>
        <p:spPr>
          <a:xfrm>
            <a:off x="9258852" y="6055942"/>
            <a:ext cx="1130298" cy="777080"/>
          </a:xfrm>
          <a:prstGeom prst="rect">
            <a:avLst/>
          </a:prstGeom>
        </p:spPr>
      </p:pic>
      <p:sp>
        <p:nvSpPr>
          <p:cNvPr id="24" name="Titre 1">
            <a:extLst>
              <a:ext uri="{FF2B5EF4-FFF2-40B4-BE49-F238E27FC236}">
                <a16:creationId xmlns:a16="http://schemas.microsoft.com/office/drawing/2014/main" id="{84873595-F67B-B941-870A-8DAE34E9BB0E}"/>
              </a:ext>
            </a:extLst>
          </p:cNvPr>
          <p:cNvSpPr txBox="1">
            <a:spLocks/>
          </p:cNvSpPr>
          <p:nvPr/>
        </p:nvSpPr>
        <p:spPr>
          <a:xfrm>
            <a:off x="1905835" y="1273856"/>
            <a:ext cx="9449349" cy="398500"/>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200" b="1" dirty="0" err="1">
                <a:solidFill>
                  <a:srgbClr val="13468B"/>
                </a:solidFill>
                <a:latin typeface="Etelka Text" panose="02000503030000020004" pitchFamily="2" charset="0"/>
              </a:rPr>
              <a:t>Hauts-de-France</a:t>
            </a:r>
            <a:r>
              <a:rPr lang="fr-FR" sz="2200" b="1" dirty="0">
                <a:solidFill>
                  <a:srgbClr val="13468B"/>
                </a:solidFill>
                <a:latin typeface="Etelka Text" panose="02000503030000020004" pitchFamily="2" charset="0"/>
              </a:rPr>
              <a:t>  / </a:t>
            </a:r>
            <a:r>
              <a:rPr lang="fr-FR" sz="2200" i="1" dirty="0">
                <a:solidFill>
                  <a:schemeClr val="accent2"/>
                </a:solidFill>
                <a:latin typeface="Etelka Text" panose="02000503030000020004" pitchFamily="2" charset="0"/>
              </a:rPr>
              <a:t>volet RH – Focus solaire photovoltaïque </a:t>
            </a:r>
          </a:p>
        </p:txBody>
      </p:sp>
      <p:sp>
        <p:nvSpPr>
          <p:cNvPr id="2" name="Rectangle 2"/>
          <p:cNvSpPr>
            <a:spLocks noChangeArrowheads="1"/>
          </p:cNvSpPr>
          <p:nvPr/>
        </p:nvSpPr>
        <p:spPr bwMode="auto">
          <a:xfrm>
            <a:off x="5221727" y="2116449"/>
            <a:ext cx="64456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fr-FR" altLang="fr-FR" sz="1400" b="1" dirty="0">
                <a:solidFill>
                  <a:srgbClr val="13468B"/>
                </a:solidFill>
                <a:latin typeface="Etelka Text" panose="02000503030000020004"/>
              </a:rPr>
              <a:t>Estimation des principaux métiers impactés par le déploiement / exploitation du PV </a:t>
            </a: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1400" b="1" dirty="0">
                <a:solidFill>
                  <a:srgbClr val="13468B"/>
                </a:solidFill>
                <a:latin typeface="Etelka Text" panose="02000503030000020004"/>
              </a:rPr>
              <a:t>- charge de travail en 2050 en ETP (source Enedis 2018)</a:t>
            </a:r>
          </a:p>
        </p:txBody>
      </p:sp>
      <p:graphicFrame>
        <p:nvGraphicFramePr>
          <p:cNvPr id="3" name="Objet 2"/>
          <p:cNvGraphicFramePr>
            <a:graphicFrameLocks noChangeAspect="1"/>
          </p:cNvGraphicFramePr>
          <p:nvPr>
            <p:extLst>
              <p:ext uri="{D42A27DB-BD31-4B8C-83A1-F6EECF244321}">
                <p14:modId xmlns:p14="http://schemas.microsoft.com/office/powerpoint/2010/main" val="1333187629"/>
              </p:ext>
            </p:extLst>
          </p:nvPr>
        </p:nvGraphicFramePr>
        <p:xfrm>
          <a:off x="5221727" y="2764250"/>
          <a:ext cx="6409083" cy="3130534"/>
        </p:xfrm>
        <a:graphic>
          <a:graphicData uri="http://schemas.openxmlformats.org/presentationml/2006/ole">
            <mc:AlternateContent xmlns:mc="http://schemas.openxmlformats.org/markup-compatibility/2006">
              <mc:Choice xmlns:v="urn:schemas-microsoft-com:vml" Requires="v">
                <p:oleObj name="Image bitmap" r:id="rId6" imgW="5495238" imgH="2685714" progId="Paint.Picture">
                  <p:embed/>
                </p:oleObj>
              </mc:Choice>
              <mc:Fallback>
                <p:oleObj name="Image bitmap" r:id="rId6" imgW="5495238" imgH="2685714" progId="Paint.Picture">
                  <p:embed/>
                  <p:pic>
                    <p:nvPicPr>
                      <p:cNvPr id="3" name="Obje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1727" y="2764250"/>
                        <a:ext cx="6409083" cy="3130534"/>
                      </a:xfrm>
                      <a:prstGeom prst="rect">
                        <a:avLst/>
                      </a:prstGeom>
                      <a:noFill/>
                    </p:spPr>
                  </p:pic>
                </p:oleObj>
              </mc:Fallback>
            </mc:AlternateContent>
          </a:graphicData>
        </a:graphic>
      </p:graphicFrame>
      <p:sp>
        <p:nvSpPr>
          <p:cNvPr id="22" name="Titre 1">
            <a:extLst>
              <a:ext uri="{FF2B5EF4-FFF2-40B4-BE49-F238E27FC236}">
                <a16:creationId xmlns:a16="http://schemas.microsoft.com/office/drawing/2014/main" id="{9ECC3071-A2F2-4D44-845A-76A8F2615A59}"/>
              </a:ext>
            </a:extLst>
          </p:cNvPr>
          <p:cNvSpPr>
            <a:spLocks noGrp="1"/>
          </p:cNvSpPr>
          <p:nvPr>
            <p:ph type="ctrTitle"/>
          </p:nvPr>
        </p:nvSpPr>
        <p:spPr>
          <a:xfrm>
            <a:off x="1795426" y="405619"/>
            <a:ext cx="8538519" cy="839082"/>
          </a:xfrm>
        </p:spPr>
        <p:txBody>
          <a:bodyPr anchor="ctr" anchorCtr="0">
            <a:normAutofit/>
          </a:bodyPr>
          <a:lstStyle/>
          <a:p>
            <a:pPr algn="l"/>
            <a:r>
              <a:rPr lang="fr-FR" sz="2800" dirty="0">
                <a:solidFill>
                  <a:schemeClr val="bg1"/>
                </a:solidFill>
                <a:latin typeface="Etelka Text" panose="02000503030000020004"/>
                <a:ea typeface="+mn-ea"/>
                <a:cs typeface="+mn-cs"/>
              </a:rPr>
              <a:t>SOLAIRE PHOTOVOLTAÏQUE - 1</a:t>
            </a:r>
            <a:r>
              <a:rPr lang="fr-FR" sz="2800" baseline="30000" dirty="0">
                <a:solidFill>
                  <a:schemeClr val="bg1"/>
                </a:solidFill>
                <a:latin typeface="Etelka Text" panose="02000503030000020004"/>
                <a:ea typeface="+mn-ea"/>
                <a:cs typeface="+mn-cs"/>
              </a:rPr>
              <a:t>ÈRE</a:t>
            </a:r>
            <a:r>
              <a:rPr lang="fr-FR" sz="2800" dirty="0">
                <a:solidFill>
                  <a:schemeClr val="bg1"/>
                </a:solidFill>
                <a:latin typeface="Etelka Text" panose="02000503030000020004"/>
                <a:ea typeface="+mn-ea"/>
                <a:cs typeface="+mn-cs"/>
              </a:rPr>
              <a:t> ESTIMATION  MÉTIERS  </a:t>
            </a:r>
          </a:p>
        </p:txBody>
      </p:sp>
      <p:pic>
        <p:nvPicPr>
          <p:cNvPr id="25" name="Picture 16" descr="Enedis — Wikipédia">
            <a:extLst>
              <a:ext uri="{FF2B5EF4-FFF2-40B4-BE49-F238E27FC236}">
                <a16:creationId xmlns:a16="http://schemas.microsoft.com/office/drawing/2014/main" id="{3F7E4A3E-4735-4DFC-B985-B04C440019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2786" y="6338877"/>
            <a:ext cx="1049096" cy="39341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C00A5A40-270C-A6D8-5A82-1558D032C49B}"/>
              </a:ext>
            </a:extLst>
          </p:cNvPr>
          <p:cNvPicPr>
            <a:picLocks noChangeAspect="1"/>
          </p:cNvPicPr>
          <p:nvPr/>
        </p:nvPicPr>
        <p:blipFill>
          <a:blip r:embed="rId9"/>
          <a:stretch>
            <a:fillRect/>
          </a:stretch>
        </p:blipFill>
        <p:spPr>
          <a:xfrm>
            <a:off x="836676" y="2197861"/>
            <a:ext cx="3313511" cy="4106707"/>
          </a:xfrm>
          <a:prstGeom prst="rect">
            <a:avLst/>
          </a:prstGeom>
        </p:spPr>
      </p:pic>
      <p:sp>
        <p:nvSpPr>
          <p:cNvPr id="5" name="ZoneTexte 4">
            <a:extLst>
              <a:ext uri="{FF2B5EF4-FFF2-40B4-BE49-F238E27FC236}">
                <a16:creationId xmlns:a16="http://schemas.microsoft.com/office/drawing/2014/main" id="{ABFC0736-8531-70DC-CF8C-BAF84CDE63FC}"/>
              </a:ext>
            </a:extLst>
          </p:cNvPr>
          <p:cNvSpPr txBox="1"/>
          <p:nvPr/>
        </p:nvSpPr>
        <p:spPr>
          <a:xfrm>
            <a:off x="917217" y="6263812"/>
            <a:ext cx="2983345" cy="338554"/>
          </a:xfrm>
          <a:prstGeom prst="rect">
            <a:avLst/>
          </a:prstGeom>
          <a:noFill/>
        </p:spPr>
        <p:txBody>
          <a:bodyPr wrap="square" rtlCol="0">
            <a:spAutoFit/>
          </a:bodyPr>
          <a:lstStyle/>
          <a:p>
            <a:r>
              <a:rPr lang="fr-FR" sz="800" i="1" dirty="0">
                <a:latin typeface="Arial" panose="020B0604020202020204" pitchFamily="34" charset="0"/>
                <a:cs typeface="Arial" panose="020B0604020202020204" pitchFamily="34" charset="0"/>
              </a:rPr>
              <a:t>Cartographie des métiers en tension</a:t>
            </a:r>
          </a:p>
          <a:p>
            <a:r>
              <a:rPr lang="fr-FR" sz="800" i="1" dirty="0">
                <a:latin typeface="Arial" panose="020B0604020202020204" pitchFamily="34" charset="0"/>
                <a:cs typeface="Arial" panose="020B0604020202020204" pitchFamily="34" charset="0"/>
              </a:rPr>
              <a:t>Source DIAGTASE 2023</a:t>
            </a:r>
          </a:p>
        </p:txBody>
      </p:sp>
    </p:spTree>
    <p:extLst>
      <p:ext uri="{BB962C8B-B14F-4D97-AF65-F5344CB8AC3E}">
        <p14:creationId xmlns:p14="http://schemas.microsoft.com/office/powerpoint/2010/main" val="945059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858" y="285499"/>
            <a:ext cx="785919" cy="785919"/>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3645" y="91148"/>
            <a:ext cx="1223527" cy="980270"/>
          </a:xfrm>
          <a:prstGeom prst="rect">
            <a:avLst/>
          </a:prstGeom>
        </p:spPr>
      </p:pic>
      <p:sp>
        <p:nvSpPr>
          <p:cNvPr id="20" name="Rectangle 19"/>
          <p:cNvSpPr/>
          <p:nvPr/>
        </p:nvSpPr>
        <p:spPr>
          <a:xfrm>
            <a:off x="471749" y="2019997"/>
            <a:ext cx="11469913" cy="523220"/>
          </a:xfrm>
          <a:prstGeom prst="rect">
            <a:avLst/>
          </a:prstGeom>
          <a:noFill/>
        </p:spPr>
        <p:txBody>
          <a:bodyPr wrap="square" lIns="91440" tIns="45720" rIns="91440" bIns="45720">
            <a:spAutoFit/>
          </a:bodyPr>
          <a:lstStyle/>
          <a:p>
            <a:r>
              <a:rPr lang="fr-FR" sz="2800" cap="none" spc="0" dirty="0">
                <a:ln w="12700">
                  <a:solidFill>
                    <a:schemeClr val="tx2">
                      <a:lumMod val="75000"/>
                    </a:schemeClr>
                  </a:solidFill>
                  <a:prstDash val="solid"/>
                </a:ln>
                <a:solidFill>
                  <a:schemeClr val="accent5"/>
                </a:solidFill>
                <a:latin typeface="Arial" panose="020B0604020202020204" pitchFamily="34" charset="0"/>
                <a:cs typeface="Arial" panose="020B0604020202020204" pitchFamily="34" charset="0"/>
              </a:rPr>
              <a:t>En cours :</a:t>
            </a:r>
          </a:p>
        </p:txBody>
      </p:sp>
      <p:sp>
        <p:nvSpPr>
          <p:cNvPr id="16" name="ZoneTexte 15"/>
          <p:cNvSpPr txBox="1"/>
          <p:nvPr/>
        </p:nvSpPr>
        <p:spPr>
          <a:xfrm>
            <a:off x="314731" y="6521059"/>
            <a:ext cx="2983345" cy="215444"/>
          </a:xfrm>
          <a:prstGeom prst="rect">
            <a:avLst/>
          </a:prstGeom>
          <a:noFill/>
        </p:spPr>
        <p:txBody>
          <a:bodyPr wrap="square" rtlCol="0">
            <a:spAutoFit/>
          </a:bodyPr>
          <a:lstStyle/>
          <a:p>
            <a:r>
              <a:rPr lang="fr-FR" sz="800" i="1" dirty="0">
                <a:latin typeface="Arial" panose="020B0604020202020204" pitchFamily="34" charset="0"/>
                <a:cs typeface="Arial" panose="020B0604020202020204" pitchFamily="34" charset="0"/>
              </a:rPr>
              <a:t>Source GT CORESOL emploi formation 2023</a:t>
            </a:r>
          </a:p>
        </p:txBody>
      </p:sp>
      <p:sp>
        <p:nvSpPr>
          <p:cNvPr id="26" name="Rectangle 25"/>
          <p:cNvSpPr/>
          <p:nvPr/>
        </p:nvSpPr>
        <p:spPr>
          <a:xfrm>
            <a:off x="968134" y="2891832"/>
            <a:ext cx="10973528" cy="523220"/>
          </a:xfrm>
          <a:prstGeom prst="rect">
            <a:avLst/>
          </a:prstGeom>
          <a:noFill/>
        </p:spPr>
        <p:txBody>
          <a:bodyPr wrap="square" lIns="91440" tIns="45720" rIns="91440" bIns="45720">
            <a:spAutoFit/>
          </a:bodyPr>
          <a:lstStyle/>
          <a:p>
            <a:r>
              <a:rPr lang="fr-FR" sz="2800" cap="none" spc="0" dirty="0">
                <a:ln w="12700">
                  <a:solidFill>
                    <a:schemeClr val="tx2"/>
                  </a:solidFill>
                  <a:prstDash val="solid"/>
                </a:ln>
                <a:solidFill>
                  <a:schemeClr val="tx2"/>
                </a:solidFill>
                <a:latin typeface="Arial" panose="020B0604020202020204" pitchFamily="34" charset="0"/>
                <a:cs typeface="Arial" panose="020B0604020202020204" pitchFamily="34" charset="0"/>
              </a:rPr>
              <a:t>Lancement d’une étude :</a:t>
            </a:r>
          </a:p>
        </p:txBody>
      </p:sp>
      <p:sp>
        <p:nvSpPr>
          <p:cNvPr id="27" name="Rectangle 26"/>
          <p:cNvSpPr/>
          <p:nvPr/>
        </p:nvSpPr>
        <p:spPr>
          <a:xfrm>
            <a:off x="2957811" y="760878"/>
            <a:ext cx="6994173" cy="523220"/>
          </a:xfrm>
          <a:prstGeom prst="rect">
            <a:avLst/>
          </a:prstGeom>
          <a:noFill/>
        </p:spPr>
        <p:txBody>
          <a:bodyPr wrap="square" lIns="91440" tIns="45720" rIns="91440" bIns="45720">
            <a:spAutoFit/>
          </a:bodyPr>
          <a:lstStyle/>
          <a:p>
            <a:r>
              <a:rPr lang="fr-FR" sz="2800" b="1" dirty="0">
                <a:ln w="12700">
                  <a:solidFill>
                    <a:schemeClr val="tx2">
                      <a:lumMod val="75000"/>
                    </a:schemeClr>
                  </a:solidFill>
                  <a:prstDash val="solid"/>
                </a:ln>
                <a:solidFill>
                  <a:schemeClr val="accent5"/>
                </a:solidFill>
                <a:effectLst>
                  <a:outerShdw dist="38100" dir="2640000" algn="bl" rotWithShape="0">
                    <a:schemeClr val="tx2">
                      <a:lumMod val="75000"/>
                    </a:schemeClr>
                  </a:outerShdw>
                </a:effectLst>
                <a:latin typeface="Arial" panose="020B0604020202020204" pitchFamily="34" charset="0"/>
                <a:cs typeface="Arial" panose="020B0604020202020204" pitchFamily="34" charset="0"/>
              </a:rPr>
              <a:t>GT CORESOL EMPLOI FORMATION</a:t>
            </a:r>
          </a:p>
        </p:txBody>
      </p:sp>
      <p:sp>
        <p:nvSpPr>
          <p:cNvPr id="9" name="Rectangle 8"/>
          <p:cNvSpPr/>
          <p:nvPr/>
        </p:nvSpPr>
        <p:spPr>
          <a:xfrm>
            <a:off x="1051928" y="3763667"/>
            <a:ext cx="10973528" cy="2246769"/>
          </a:xfrm>
          <a:prstGeom prst="rect">
            <a:avLst/>
          </a:prstGeom>
          <a:noFill/>
        </p:spPr>
        <p:txBody>
          <a:bodyPr wrap="square" lIns="91440" tIns="45720" rIns="91440" bIns="45720" anchor="t">
            <a:spAutoFit/>
          </a:bodyPr>
          <a:lstStyle/>
          <a:p>
            <a:pPr marL="571500" indent="-571500">
              <a:buFont typeface="Wingdings" panose="05000000000000000000" pitchFamily="2" charset="2"/>
              <a:buChar char="Ø"/>
            </a:pPr>
            <a:r>
              <a:rPr lang="fr-FR" sz="2800" cap="none" spc="0" dirty="0">
                <a:ln w="12700">
                  <a:solidFill>
                    <a:schemeClr val="tx2"/>
                  </a:solidFill>
                  <a:prstDash val="solid"/>
                </a:ln>
                <a:solidFill>
                  <a:schemeClr val="tx2"/>
                </a:solidFill>
                <a:latin typeface="Arial" panose="020B0604020202020204" pitchFamily="34" charset="0"/>
                <a:cs typeface="Arial" panose="020B0604020202020204" pitchFamily="34" charset="0"/>
              </a:rPr>
              <a:t>Compléter l’analyse de besoins en emploi et compétence</a:t>
            </a:r>
          </a:p>
          <a:p>
            <a:pPr marL="571500" indent="-571500">
              <a:buFont typeface="Wingdings" panose="05000000000000000000" pitchFamily="2" charset="2"/>
              <a:buChar char="Ø"/>
            </a:pPr>
            <a:r>
              <a:rPr lang="fr-FR" sz="2800" dirty="0">
                <a:ln w="12700">
                  <a:solidFill>
                    <a:schemeClr val="tx2"/>
                  </a:solidFill>
                  <a:prstDash val="solid"/>
                </a:ln>
                <a:solidFill>
                  <a:schemeClr val="tx2"/>
                </a:solidFill>
                <a:latin typeface="Arial" panose="020B0604020202020204" pitchFamily="34" charset="0"/>
                <a:cs typeface="Arial" panose="020B0604020202020204" pitchFamily="34" charset="0"/>
              </a:rPr>
              <a:t>Voir l’adéquation entre les besoins et l’offre de formation</a:t>
            </a:r>
          </a:p>
          <a:p>
            <a:pPr marL="571500" indent="-571500">
              <a:buFont typeface="Wingdings" panose="05000000000000000000" pitchFamily="2" charset="2"/>
              <a:buChar char="Ø"/>
            </a:pPr>
            <a:r>
              <a:rPr lang="fr-FR" sz="2800" cap="none" spc="0" dirty="0">
                <a:ln w="12700">
                  <a:solidFill>
                    <a:schemeClr val="tx2"/>
                  </a:solidFill>
                  <a:prstDash val="solid"/>
                </a:ln>
                <a:solidFill>
                  <a:schemeClr val="tx2"/>
                </a:solidFill>
                <a:latin typeface="Arial" panose="020B0604020202020204" pitchFamily="34" charset="0"/>
                <a:cs typeface="Arial" panose="020B0604020202020204" pitchFamily="34" charset="0"/>
              </a:rPr>
              <a:t>Définir un plan d’actions</a:t>
            </a:r>
          </a:p>
          <a:p>
            <a:pPr marL="571500" indent="-571500">
              <a:buFont typeface="Wingdings" panose="05000000000000000000" pitchFamily="2" charset="2"/>
              <a:buChar char="Ø"/>
            </a:pPr>
            <a:r>
              <a:rPr lang="fr-FR" sz="2800" dirty="0">
                <a:ln w="12700">
                  <a:solidFill>
                    <a:schemeClr val="tx2"/>
                  </a:solidFill>
                  <a:prstDash val="solid"/>
                </a:ln>
                <a:solidFill>
                  <a:schemeClr val="tx2"/>
                </a:solidFill>
                <a:latin typeface="Arial"/>
                <a:cs typeface="Arial"/>
              </a:rPr>
              <a:t>Etudier l'opportunité de candidater à l’AMI CMA formation dans le cadre de l’appui au contrat de branches</a:t>
            </a:r>
            <a:endParaRPr lang="fr-FR" sz="2800" cap="none" spc="0" dirty="0">
              <a:ln w="12700">
                <a:solidFill>
                  <a:schemeClr val="tx2"/>
                </a:solidFill>
                <a:prstDash val="solid"/>
              </a:ln>
              <a:solidFill>
                <a:schemeClr val="tx2"/>
              </a:solidFill>
              <a:latin typeface="Arial"/>
              <a:cs typeface="Arial"/>
            </a:endParaRPr>
          </a:p>
        </p:txBody>
      </p:sp>
      <p:sp>
        <p:nvSpPr>
          <p:cNvPr id="2" name="Espace réservé du numéro de diapositive 3">
            <a:extLst>
              <a:ext uri="{FF2B5EF4-FFF2-40B4-BE49-F238E27FC236}">
                <a16:creationId xmlns:a16="http://schemas.microsoft.com/office/drawing/2014/main" id="{BC9CC0EE-35BC-4E98-E054-818AA11BF524}"/>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54B0F7-55DD-40D6-B7F4-70B586885C0B}" type="slidenum">
              <a:rPr lang="fr-FR" sz="1200" smtClean="0">
                <a:solidFill>
                  <a:schemeClr val="tx1">
                    <a:lumMod val="50000"/>
                    <a:lumOff val="50000"/>
                  </a:schemeClr>
                </a:solidFill>
              </a:rPr>
              <a:pPr algn="r"/>
              <a:t>44</a:t>
            </a:fld>
            <a:endParaRPr lang="fr-FR" sz="1200">
              <a:solidFill>
                <a:schemeClr val="tx1">
                  <a:lumMod val="50000"/>
                  <a:lumOff val="50000"/>
                </a:schemeClr>
              </a:solidFill>
            </a:endParaRPr>
          </a:p>
        </p:txBody>
      </p:sp>
    </p:spTree>
    <p:extLst>
      <p:ext uri="{BB962C8B-B14F-4D97-AF65-F5344CB8AC3E}">
        <p14:creationId xmlns:p14="http://schemas.microsoft.com/office/powerpoint/2010/main" val="23327205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105E028-A1AD-15CF-DEF6-08CC61D5218F}"/>
              </a:ext>
            </a:extLst>
          </p:cNvPr>
          <p:cNvSpPr txBox="1"/>
          <p:nvPr/>
        </p:nvSpPr>
        <p:spPr>
          <a:xfrm>
            <a:off x="3516283" y="2449896"/>
            <a:ext cx="7756961" cy="1015663"/>
          </a:xfrm>
          <a:prstGeom prst="rect">
            <a:avLst/>
          </a:prstGeom>
          <a:noFill/>
        </p:spPr>
        <p:txBody>
          <a:bodyPr wrap="square" rtlCol="0">
            <a:spAutoFit/>
          </a:bodyPr>
          <a:lstStyle/>
          <a:p>
            <a:pPr marL="0" indent="0">
              <a:lnSpc>
                <a:spcPct val="100000"/>
              </a:lnSpc>
              <a:spcBef>
                <a:spcPts val="0"/>
              </a:spcBef>
              <a:buNone/>
            </a:pPr>
            <a:r>
              <a:rPr lang="fr-FR" sz="3600" b="1" dirty="0">
                <a:solidFill>
                  <a:srgbClr val="1D2E58"/>
                </a:solidFill>
                <a:latin typeface="Calibri" panose="020F0502020204030204" pitchFamily="34" charset="0"/>
                <a:cs typeface="+mj-cs"/>
              </a:rPr>
              <a:t>Les acteurs de conseil </a:t>
            </a:r>
          </a:p>
          <a:p>
            <a:pPr marL="0" indent="0">
              <a:lnSpc>
                <a:spcPct val="100000"/>
              </a:lnSpc>
              <a:spcBef>
                <a:spcPts val="0"/>
              </a:spcBef>
              <a:buNone/>
            </a:pPr>
            <a:r>
              <a:rPr lang="fr-FR" sz="2400" b="1" dirty="0">
                <a:solidFill>
                  <a:srgbClr val="3AB894"/>
                </a:solidFill>
                <a:effectLst/>
                <a:latin typeface="+mn-lt"/>
                <a:cs typeface="Calibri" panose="020F0502020204030204" pitchFamily="34" charset="0"/>
              </a:rPr>
              <a:t>Manon FRUIT </a:t>
            </a:r>
            <a:r>
              <a:rPr lang="fr-FR" sz="2400" dirty="0">
                <a:solidFill>
                  <a:srgbClr val="3AB894"/>
                </a:solidFill>
                <a:effectLst/>
                <a:latin typeface="+mn-lt"/>
                <a:cs typeface="Calibri" panose="020F0502020204030204" pitchFamily="34" charset="0"/>
              </a:rPr>
              <a:t>– Consultante ENR - CD2E</a:t>
            </a:r>
            <a:endParaRPr lang="fr-FR" sz="2400" dirty="0">
              <a:solidFill>
                <a:srgbClr val="3AB894"/>
              </a:solidFill>
              <a:latin typeface="+mn-lt"/>
            </a:endParaRPr>
          </a:p>
        </p:txBody>
      </p:sp>
      <p:sp>
        <p:nvSpPr>
          <p:cNvPr id="3" name="Rectangle 2">
            <a:extLst>
              <a:ext uri="{FF2B5EF4-FFF2-40B4-BE49-F238E27FC236}">
                <a16:creationId xmlns:a16="http://schemas.microsoft.com/office/drawing/2014/main" id="{CB234548-F80B-9248-4111-2EF0CD45409D}"/>
              </a:ext>
            </a:extLst>
          </p:cNvPr>
          <p:cNvSpPr/>
          <p:nvPr/>
        </p:nvSpPr>
        <p:spPr>
          <a:xfrm>
            <a:off x="918755" y="4212658"/>
            <a:ext cx="863392" cy="62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AF181B8C-5023-002C-8ED5-33C3D06157C6}"/>
              </a:ext>
            </a:extLst>
          </p:cNvPr>
          <p:cNvPicPr>
            <a:picLocks noChangeAspect="1"/>
          </p:cNvPicPr>
          <p:nvPr/>
        </p:nvPicPr>
        <p:blipFill>
          <a:blip r:embed="rId2"/>
          <a:stretch>
            <a:fillRect/>
          </a:stretch>
        </p:blipFill>
        <p:spPr>
          <a:xfrm>
            <a:off x="10013244" y="4026423"/>
            <a:ext cx="1260000" cy="1260000"/>
          </a:xfrm>
          <a:prstGeom prst="flowChartConnector">
            <a:avLst/>
          </a:prstGeom>
          <a:ln>
            <a:solidFill>
              <a:schemeClr val="bg1"/>
            </a:solidFill>
          </a:ln>
        </p:spPr>
      </p:pic>
      <p:sp>
        <p:nvSpPr>
          <p:cNvPr id="4" name="ZoneTexte 3">
            <a:extLst>
              <a:ext uri="{FF2B5EF4-FFF2-40B4-BE49-F238E27FC236}">
                <a16:creationId xmlns:a16="http://schemas.microsoft.com/office/drawing/2014/main" id="{53BD2B58-DE30-9643-719D-6BF41DDC2E44}"/>
              </a:ext>
            </a:extLst>
          </p:cNvPr>
          <p:cNvSpPr txBox="1"/>
          <p:nvPr/>
        </p:nvSpPr>
        <p:spPr>
          <a:xfrm>
            <a:off x="9873354" y="5286471"/>
            <a:ext cx="1539780" cy="584775"/>
          </a:xfrm>
          <a:prstGeom prst="rect">
            <a:avLst/>
          </a:prstGeom>
          <a:noFill/>
        </p:spPr>
        <p:txBody>
          <a:bodyPr wrap="none" rtlCol="0">
            <a:spAutoFit/>
          </a:bodyPr>
          <a:lstStyle/>
          <a:p>
            <a:r>
              <a:rPr lang="fr-FR" sz="1400" i="1" dirty="0">
                <a:solidFill>
                  <a:schemeClr val="tx2"/>
                </a:solidFill>
              </a:rPr>
              <a:t>m.fruit@cd2e.com</a:t>
            </a:r>
          </a:p>
          <a:p>
            <a:endParaRPr lang="fr-FR" dirty="0"/>
          </a:p>
        </p:txBody>
      </p:sp>
    </p:spTree>
    <p:extLst>
      <p:ext uri="{BB962C8B-B14F-4D97-AF65-F5344CB8AC3E}">
        <p14:creationId xmlns:p14="http://schemas.microsoft.com/office/powerpoint/2010/main" val="4245202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5C695D-F736-FB22-745B-0B4921CE93A9}"/>
              </a:ext>
            </a:extLst>
          </p:cNvPr>
          <p:cNvSpPr>
            <a:spLocks noGrp="1"/>
          </p:cNvSpPr>
          <p:nvPr>
            <p:ph type="title"/>
          </p:nvPr>
        </p:nvSpPr>
        <p:spPr>
          <a:xfrm>
            <a:off x="2718100" y="443706"/>
            <a:ext cx="9473900" cy="1325563"/>
          </a:xfrm>
        </p:spPr>
        <p:txBody>
          <a:bodyPr>
            <a:normAutofit/>
          </a:bodyPr>
          <a:lstStyle/>
          <a:p>
            <a:r>
              <a:rPr lang="fr-FR" sz="3800" dirty="0"/>
              <a:t>Des sites ressources régionaux et nationaux </a:t>
            </a:r>
          </a:p>
        </p:txBody>
      </p:sp>
      <p:sp>
        <p:nvSpPr>
          <p:cNvPr id="5" name="Rectangle 4">
            <a:extLst>
              <a:ext uri="{FF2B5EF4-FFF2-40B4-BE49-F238E27FC236}">
                <a16:creationId xmlns:a16="http://schemas.microsoft.com/office/drawing/2014/main" id="{6D6CB4DF-61B5-45C0-ADD0-5B89E5FCC3A0}"/>
              </a:ext>
            </a:extLst>
          </p:cNvPr>
          <p:cNvSpPr/>
          <p:nvPr/>
        </p:nvSpPr>
        <p:spPr>
          <a:xfrm>
            <a:off x="4627301" y="1624600"/>
            <a:ext cx="6298126" cy="1477328"/>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spcAft>
                <a:spcPts val="0"/>
              </a:spcAft>
              <a:buClrTx/>
              <a:buSzTx/>
              <a:buFontTx/>
              <a:buNone/>
              <a:tabLst/>
              <a:defRPr/>
            </a:pPr>
            <a:r>
              <a:rPr kumimoji="0" lang="fr-FR" sz="1800" b="1" i="0" strike="noStrike" kern="1200" cap="none" spc="0" normalizeH="0" baseline="0" noProof="0" dirty="0">
                <a:ln>
                  <a:noFill/>
                </a:ln>
                <a:solidFill>
                  <a:srgbClr val="FF0000"/>
                </a:solidFill>
                <a:effectLst/>
                <a:uLnTx/>
                <a:uFillTx/>
                <a:latin typeface="Nunito Sans"/>
                <a:ea typeface="+mn-ea"/>
                <a:cs typeface="+mn-cs"/>
              </a:rPr>
              <a:t>Nouveau site CORESOL reprenant : </a:t>
            </a:r>
          </a:p>
          <a:p>
            <a:pPr marL="285750" marR="0" lvl="0" indent="-285750" defTabSz="914400" rtl="0" eaLnBrk="1" fontAlgn="auto" latinLnBrk="0" hangingPunct="1">
              <a:spcAft>
                <a:spcPts val="0"/>
              </a:spcAft>
              <a:buClrTx/>
              <a:buSzTx/>
              <a:buFont typeface="Arial" panose="020B0604020202020204" pitchFamily="34" charset="0"/>
              <a:buChar char="•"/>
              <a:tabLst/>
              <a:defRPr/>
            </a:pPr>
            <a:r>
              <a:rPr kumimoji="0" lang="fr-FR" i="1" strike="noStrike" kern="1200" cap="none" spc="0" normalizeH="0" baseline="0" noProof="0" dirty="0">
                <a:ln>
                  <a:noFill/>
                </a:ln>
                <a:solidFill>
                  <a:srgbClr val="4472C4">
                    <a:lumMod val="50000"/>
                  </a:srgbClr>
                </a:solidFill>
                <a:effectLst/>
                <a:uLnTx/>
                <a:uFillTx/>
                <a:latin typeface="Nunito Sans"/>
                <a:ea typeface="+mn-ea"/>
                <a:cs typeface="+mn-cs"/>
              </a:rPr>
              <a:t>Annuaires Bureaux d’étude, développeurs, installateurs</a:t>
            </a:r>
          </a:p>
          <a:p>
            <a:pPr marL="285750" marR="0" lvl="0" indent="-285750" defTabSz="914400" rtl="0" eaLnBrk="1" fontAlgn="auto" latinLnBrk="0" hangingPunct="1">
              <a:spcAft>
                <a:spcPts val="0"/>
              </a:spcAft>
              <a:buClrTx/>
              <a:buSzTx/>
              <a:buFont typeface="Arial" panose="020B0604020202020204" pitchFamily="34" charset="0"/>
              <a:buChar char="•"/>
              <a:tabLst/>
              <a:defRPr/>
            </a:pPr>
            <a:r>
              <a:rPr lang="fr-FR" i="1" dirty="0">
                <a:solidFill>
                  <a:srgbClr val="4472C4">
                    <a:lumMod val="50000"/>
                  </a:srgbClr>
                </a:solidFill>
                <a:latin typeface="Nunito Sans"/>
              </a:rPr>
              <a:t>Synthèse des aides mobilisables </a:t>
            </a:r>
          </a:p>
          <a:p>
            <a:pPr marL="285750" marR="0" lvl="0" indent="-285750" defTabSz="914400" rtl="0" eaLnBrk="1" fontAlgn="auto" latinLnBrk="0" hangingPunct="1">
              <a:spcAft>
                <a:spcPts val="0"/>
              </a:spcAft>
              <a:buClrTx/>
              <a:buSzTx/>
              <a:buFont typeface="Arial" panose="020B0604020202020204" pitchFamily="34" charset="0"/>
              <a:buChar char="•"/>
              <a:tabLst/>
              <a:defRPr/>
            </a:pPr>
            <a:r>
              <a:rPr kumimoji="0" lang="fr-FR" i="1" strike="noStrike" kern="1200" cap="none" spc="0" normalizeH="0" baseline="0" noProof="0" dirty="0">
                <a:ln>
                  <a:noFill/>
                </a:ln>
                <a:solidFill>
                  <a:srgbClr val="4472C4">
                    <a:lumMod val="50000"/>
                  </a:srgbClr>
                </a:solidFill>
                <a:effectLst/>
                <a:uLnTx/>
                <a:uFillTx/>
                <a:latin typeface="Nunito Sans"/>
                <a:ea typeface="+mn-ea"/>
                <a:cs typeface="+mn-cs"/>
              </a:rPr>
              <a:t>Liens vers les cadastres solaires régionaux</a:t>
            </a:r>
          </a:p>
          <a:p>
            <a:pPr marL="285750" marR="0" lvl="0" indent="-285750" defTabSz="914400" rtl="0" eaLnBrk="1" fontAlgn="auto" latinLnBrk="0" hangingPunct="1">
              <a:spcAft>
                <a:spcPts val="0"/>
              </a:spcAft>
              <a:buClrTx/>
              <a:buSzTx/>
              <a:buFont typeface="Arial" panose="020B0604020202020204" pitchFamily="34" charset="0"/>
              <a:buChar char="•"/>
              <a:tabLst/>
              <a:defRPr/>
            </a:pPr>
            <a:r>
              <a:rPr kumimoji="0" lang="fr-FR" i="1" strike="noStrike" kern="1200" cap="none" spc="0" normalizeH="0" baseline="0" noProof="0" dirty="0">
                <a:ln>
                  <a:noFill/>
                </a:ln>
                <a:solidFill>
                  <a:srgbClr val="4472C4">
                    <a:lumMod val="50000"/>
                  </a:srgbClr>
                </a:solidFill>
                <a:effectLst/>
                <a:uLnTx/>
                <a:uFillTx/>
                <a:latin typeface="Nunito Sans"/>
                <a:ea typeface="+mn-ea"/>
                <a:cs typeface="+mn-cs"/>
              </a:rPr>
              <a:t>Guide Monter son projet photovoltaïque</a:t>
            </a:r>
          </a:p>
        </p:txBody>
      </p:sp>
      <p:pic>
        <p:nvPicPr>
          <p:cNvPr id="6" name="Image 5">
            <a:extLst>
              <a:ext uri="{FF2B5EF4-FFF2-40B4-BE49-F238E27FC236}">
                <a16:creationId xmlns:a16="http://schemas.microsoft.com/office/drawing/2014/main" id="{7977FDAB-4D27-4353-9655-AA541B66B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6029" y="1769269"/>
            <a:ext cx="1439752" cy="991672"/>
          </a:xfrm>
          <a:prstGeom prst="rect">
            <a:avLst/>
          </a:prstGeom>
        </p:spPr>
      </p:pic>
      <p:sp>
        <p:nvSpPr>
          <p:cNvPr id="7" name="ZoneTexte 30">
            <a:extLst>
              <a:ext uri="{FF2B5EF4-FFF2-40B4-BE49-F238E27FC236}">
                <a16:creationId xmlns:a16="http://schemas.microsoft.com/office/drawing/2014/main" id="{66143AA8-4037-4F32-8D7C-BE6FDE838DE8}"/>
              </a:ext>
            </a:extLst>
          </p:cNvPr>
          <p:cNvSpPr txBox="1"/>
          <p:nvPr/>
        </p:nvSpPr>
        <p:spPr>
          <a:xfrm>
            <a:off x="4627301" y="3121223"/>
            <a:ext cx="2165583" cy="30777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a:hlinkClick r:id="rId3"/>
              </a:rPr>
              <a:t>&gt;&gt; LIEN SITE CORESOL &lt;&lt;</a:t>
            </a:r>
            <a:endParaRPr lang="fr-FR" sz="1400" dirty="0"/>
          </a:p>
        </p:txBody>
      </p:sp>
      <p:sp>
        <p:nvSpPr>
          <p:cNvPr id="8" name="Rectangle 7">
            <a:extLst>
              <a:ext uri="{FF2B5EF4-FFF2-40B4-BE49-F238E27FC236}">
                <a16:creationId xmlns:a16="http://schemas.microsoft.com/office/drawing/2014/main" id="{E0643A24-43D1-4341-8259-394F63888818}"/>
              </a:ext>
            </a:extLst>
          </p:cNvPr>
          <p:cNvSpPr/>
          <p:nvPr/>
        </p:nvSpPr>
        <p:spPr>
          <a:xfrm>
            <a:off x="4692051" y="4032069"/>
            <a:ext cx="6861774" cy="1754326"/>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spcAft>
                <a:spcPts val="0"/>
              </a:spcAft>
              <a:buClrTx/>
              <a:buSzTx/>
              <a:buFontTx/>
              <a:buNone/>
              <a:tabLst/>
              <a:defRPr/>
            </a:pPr>
            <a:r>
              <a:rPr kumimoji="0" lang="fr-FR" sz="1800" b="1" i="0" strike="noStrike" kern="1200" cap="none" spc="0" normalizeH="0" baseline="0" noProof="0" dirty="0">
                <a:ln>
                  <a:noFill/>
                </a:ln>
                <a:solidFill>
                  <a:srgbClr val="FF0000"/>
                </a:solidFill>
                <a:effectLst/>
                <a:uLnTx/>
                <a:uFillTx/>
                <a:latin typeface="Nunito Sans"/>
                <a:ea typeface="+mn-ea"/>
                <a:cs typeface="+mn-cs"/>
              </a:rPr>
              <a:t>Site national</a:t>
            </a:r>
            <a:r>
              <a:rPr lang="fr-FR" b="1" dirty="0">
                <a:solidFill>
                  <a:srgbClr val="FF0000"/>
                </a:solidFill>
                <a:latin typeface="Nunito Sans"/>
              </a:rPr>
              <a:t> Photovoltaique.info : </a:t>
            </a:r>
            <a:endParaRPr kumimoji="0" lang="fr-FR" sz="1800" b="1" i="0" strike="noStrike" kern="1200" cap="none" spc="0" normalizeH="0" baseline="0" noProof="0" dirty="0">
              <a:ln>
                <a:noFill/>
              </a:ln>
              <a:solidFill>
                <a:srgbClr val="FF0000"/>
              </a:solidFill>
              <a:effectLst/>
              <a:uLnTx/>
              <a:uFillTx/>
              <a:latin typeface="Nunito Sans"/>
              <a:ea typeface="+mn-ea"/>
              <a:cs typeface="+mn-cs"/>
            </a:endParaRPr>
          </a:p>
          <a:p>
            <a:pPr marL="285750" marR="0" lvl="0" indent="-285750" defTabSz="914400" rtl="0" eaLnBrk="1" fontAlgn="auto" latinLnBrk="0" hangingPunct="1">
              <a:spcAft>
                <a:spcPts val="0"/>
              </a:spcAft>
              <a:buClrTx/>
              <a:buSzTx/>
              <a:buFont typeface="Arial" panose="020B0604020202020204" pitchFamily="34" charset="0"/>
              <a:buChar char="•"/>
              <a:tabLst/>
              <a:defRPr/>
            </a:pPr>
            <a:r>
              <a:rPr kumimoji="0" lang="fr-FR" i="1" strike="noStrike" kern="1200" cap="none" spc="0" normalizeH="0" baseline="0" noProof="0" dirty="0">
                <a:ln>
                  <a:noFill/>
                </a:ln>
                <a:solidFill>
                  <a:srgbClr val="4472C4">
                    <a:lumMod val="50000"/>
                  </a:srgbClr>
                </a:solidFill>
                <a:effectLst/>
                <a:uLnTx/>
                <a:uFillTx/>
                <a:latin typeface="Nunito Sans"/>
                <a:ea typeface="+mn-ea"/>
                <a:cs typeface="+mn-cs"/>
              </a:rPr>
              <a:t>Référence nationale et indépendante sur les aspects techniques, économiques et juridiques de la filière photovoltaïque</a:t>
            </a:r>
          </a:p>
          <a:p>
            <a:pPr marL="285750" marR="0" lvl="0" indent="-285750" defTabSz="914400" rtl="0" eaLnBrk="1" fontAlgn="auto" latinLnBrk="0" hangingPunct="1">
              <a:spcAft>
                <a:spcPts val="0"/>
              </a:spcAft>
              <a:buClrTx/>
              <a:buSzTx/>
              <a:buFont typeface="Arial" panose="020B0604020202020204" pitchFamily="34" charset="0"/>
              <a:buChar char="•"/>
              <a:tabLst/>
              <a:defRPr/>
            </a:pPr>
            <a:r>
              <a:rPr lang="fr-FR" i="1" dirty="0">
                <a:solidFill>
                  <a:srgbClr val="4472C4">
                    <a:lumMod val="50000"/>
                  </a:srgbClr>
                </a:solidFill>
                <a:latin typeface="Nunito Sans"/>
              </a:rPr>
              <a:t>Des outils, des guides techniques, des tarifs d’achats, des simulateurs, etc. </a:t>
            </a:r>
            <a:endParaRPr kumimoji="0" lang="fr-FR" i="1" strike="noStrike" kern="1200" cap="none" spc="0" normalizeH="0" baseline="0" noProof="0" dirty="0">
              <a:ln>
                <a:noFill/>
              </a:ln>
              <a:solidFill>
                <a:srgbClr val="4472C4">
                  <a:lumMod val="50000"/>
                </a:srgbClr>
              </a:solidFill>
              <a:effectLst/>
              <a:uLnTx/>
              <a:uFillTx/>
              <a:latin typeface="Nunito Sans"/>
              <a:ea typeface="+mn-ea"/>
              <a:cs typeface="+mn-cs"/>
            </a:endParaRPr>
          </a:p>
        </p:txBody>
      </p:sp>
      <p:pic>
        <p:nvPicPr>
          <p:cNvPr id="9" name="Picture 2" descr="Photovoltaique.info">
            <a:extLst>
              <a:ext uri="{FF2B5EF4-FFF2-40B4-BE49-F238E27FC236}">
                <a16:creationId xmlns:a16="http://schemas.microsoft.com/office/drawing/2014/main" id="{8B26E3C4-DB73-4BF8-96D9-AB61CAB18A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5574" y="4200310"/>
            <a:ext cx="1966718" cy="43836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AFC600AE-8559-4917-BA0F-DA65F2E529CD}"/>
              </a:ext>
            </a:extLst>
          </p:cNvPr>
          <p:cNvPicPr>
            <a:picLocks noChangeAspect="1"/>
          </p:cNvPicPr>
          <p:nvPr/>
        </p:nvPicPr>
        <p:blipFill>
          <a:blip r:embed="rId5"/>
          <a:stretch>
            <a:fillRect/>
          </a:stretch>
        </p:blipFill>
        <p:spPr>
          <a:xfrm>
            <a:off x="2718101" y="4654784"/>
            <a:ext cx="991023" cy="622738"/>
          </a:xfrm>
          <a:prstGeom prst="rect">
            <a:avLst/>
          </a:prstGeom>
        </p:spPr>
      </p:pic>
      <p:sp>
        <p:nvSpPr>
          <p:cNvPr id="11" name="ZoneTexte 37">
            <a:extLst>
              <a:ext uri="{FF2B5EF4-FFF2-40B4-BE49-F238E27FC236}">
                <a16:creationId xmlns:a16="http://schemas.microsoft.com/office/drawing/2014/main" id="{9644D1D3-97E6-40C9-89DC-FCF0F15D535B}"/>
              </a:ext>
            </a:extLst>
          </p:cNvPr>
          <p:cNvSpPr txBox="1"/>
          <p:nvPr/>
        </p:nvSpPr>
        <p:spPr>
          <a:xfrm>
            <a:off x="4698848" y="5786395"/>
            <a:ext cx="2794304" cy="307777"/>
          </a:xfrm>
          <a:prstGeom prst="rect">
            <a:avLst/>
          </a:prstGeom>
          <a:no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a:hlinkClick r:id="rId6"/>
              </a:rPr>
              <a:t>&gt;&gt; LIEN PHOTOVOLTAIQUE.INFO &lt;&lt;</a:t>
            </a:r>
            <a:endParaRPr lang="fr-FR" sz="1400" dirty="0"/>
          </a:p>
        </p:txBody>
      </p:sp>
      <p:pic>
        <p:nvPicPr>
          <p:cNvPr id="13" name="Image 12">
            <a:extLst>
              <a:ext uri="{FF2B5EF4-FFF2-40B4-BE49-F238E27FC236}">
                <a16:creationId xmlns:a16="http://schemas.microsoft.com/office/drawing/2014/main" id="{0EA17A7A-D344-5D3B-9044-05DE28851627}"/>
              </a:ext>
            </a:extLst>
          </p:cNvPr>
          <p:cNvPicPr>
            <a:picLocks noChangeAspect="1"/>
          </p:cNvPicPr>
          <p:nvPr/>
        </p:nvPicPr>
        <p:blipFill>
          <a:blip r:embed="rId7"/>
          <a:stretch>
            <a:fillRect/>
          </a:stretch>
        </p:blipFill>
        <p:spPr>
          <a:xfrm>
            <a:off x="10799125" y="1639499"/>
            <a:ext cx="1175643" cy="1659731"/>
          </a:xfrm>
          <a:prstGeom prst="rect">
            <a:avLst/>
          </a:prstGeom>
        </p:spPr>
      </p:pic>
      <p:sp>
        <p:nvSpPr>
          <p:cNvPr id="14" name="Espace réservé du numéro de diapositive 13">
            <a:extLst>
              <a:ext uri="{FF2B5EF4-FFF2-40B4-BE49-F238E27FC236}">
                <a16:creationId xmlns:a16="http://schemas.microsoft.com/office/drawing/2014/main" id="{5F34830A-209E-4116-A8DD-4A29903ED506}"/>
              </a:ext>
            </a:extLst>
          </p:cNvPr>
          <p:cNvSpPr>
            <a:spLocks noGrp="1"/>
          </p:cNvSpPr>
          <p:nvPr>
            <p:ph type="sldNum" sz="quarter" idx="12"/>
          </p:nvPr>
        </p:nvSpPr>
        <p:spPr/>
        <p:txBody>
          <a:bodyPr/>
          <a:lstStyle/>
          <a:p>
            <a:fld id="{E11C3B12-AB67-4FA6-A46D-8415232B9398}" type="slidenum">
              <a:rPr lang="fr-FR" smtClean="0"/>
              <a:t>46</a:t>
            </a:fld>
            <a:endParaRPr lang="fr-FR"/>
          </a:p>
        </p:txBody>
      </p:sp>
    </p:spTree>
    <p:extLst>
      <p:ext uri="{BB962C8B-B14F-4D97-AF65-F5344CB8AC3E}">
        <p14:creationId xmlns:p14="http://schemas.microsoft.com/office/powerpoint/2010/main" val="663428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FB7FC7-CFC5-7C34-98FF-7F07B1A95E91}"/>
              </a:ext>
            </a:extLst>
          </p:cNvPr>
          <p:cNvSpPr>
            <a:spLocks noGrp="1"/>
          </p:cNvSpPr>
          <p:nvPr>
            <p:ph type="title"/>
          </p:nvPr>
        </p:nvSpPr>
        <p:spPr>
          <a:xfrm>
            <a:off x="2718101" y="174610"/>
            <a:ext cx="8207326" cy="1325563"/>
          </a:xfrm>
        </p:spPr>
        <p:txBody>
          <a:bodyPr>
            <a:normAutofit/>
          </a:bodyPr>
          <a:lstStyle/>
          <a:p>
            <a:r>
              <a:rPr lang="fr-FR" sz="3800" dirty="0"/>
              <a:t>Acteurs et structures de conseil</a:t>
            </a:r>
          </a:p>
        </p:txBody>
      </p:sp>
      <p:sp>
        <p:nvSpPr>
          <p:cNvPr id="3" name="Espace réservé du contenu 2">
            <a:extLst>
              <a:ext uri="{FF2B5EF4-FFF2-40B4-BE49-F238E27FC236}">
                <a16:creationId xmlns:a16="http://schemas.microsoft.com/office/drawing/2014/main" id="{39230B35-3D7B-E98D-2414-FB0793EC1D63}"/>
              </a:ext>
            </a:extLst>
          </p:cNvPr>
          <p:cNvSpPr>
            <a:spLocks noGrp="1"/>
          </p:cNvSpPr>
          <p:nvPr>
            <p:ph idx="1"/>
          </p:nvPr>
        </p:nvSpPr>
        <p:spPr>
          <a:xfrm>
            <a:off x="2718101" y="1209714"/>
            <a:ext cx="8867775" cy="4351338"/>
          </a:xfrm>
        </p:spPr>
        <p:txBody>
          <a:bodyPr/>
          <a:lstStyle/>
          <a:p>
            <a:pPr marL="0" marR="0" lvl="0" indent="0" defTabSz="914400" rtl="0" eaLnBrk="1" fontAlgn="auto" latinLnBrk="0" hangingPunct="1">
              <a:spcAft>
                <a:spcPts val="0"/>
              </a:spcAft>
              <a:buClrTx/>
              <a:buSzTx/>
              <a:buFontTx/>
              <a:buNone/>
              <a:tabLst/>
              <a:defRPr/>
            </a:pPr>
            <a:r>
              <a:rPr kumimoji="0" lang="fr-FR" sz="1800" i="0" strike="noStrike" kern="1200" cap="none" spc="0" normalizeH="0" baseline="0" noProof="0" dirty="0">
                <a:ln>
                  <a:noFill/>
                </a:ln>
                <a:solidFill>
                  <a:srgbClr val="4472C4">
                    <a:lumMod val="50000"/>
                  </a:srgbClr>
                </a:solidFill>
                <a:effectLst/>
                <a:uLnTx/>
                <a:uFillTx/>
                <a:latin typeface="Nunito Sans"/>
                <a:ea typeface="+mn-ea"/>
                <a:cs typeface="+mn-cs"/>
              </a:rPr>
              <a:t>De nombreuses structures (privées, publiques, associatives) proposent des appuis d’accompagnement de 1</a:t>
            </a:r>
            <a:r>
              <a:rPr kumimoji="0" lang="fr-FR" sz="1800" i="0" strike="noStrike" kern="1200" cap="none" spc="0" normalizeH="0" baseline="30000" noProof="0" dirty="0">
                <a:ln>
                  <a:noFill/>
                </a:ln>
                <a:solidFill>
                  <a:srgbClr val="4472C4">
                    <a:lumMod val="50000"/>
                  </a:srgbClr>
                </a:solidFill>
                <a:effectLst/>
                <a:uLnTx/>
                <a:uFillTx/>
                <a:latin typeface="Nunito Sans"/>
                <a:ea typeface="+mn-ea"/>
                <a:cs typeface="+mn-cs"/>
              </a:rPr>
              <a:t>e</a:t>
            </a:r>
            <a:r>
              <a:rPr kumimoji="0" lang="fr-FR" sz="1800" i="0" strike="noStrike" kern="1200" cap="none" spc="0" normalizeH="0" baseline="0" noProof="0" dirty="0">
                <a:ln>
                  <a:noFill/>
                </a:ln>
                <a:solidFill>
                  <a:srgbClr val="4472C4">
                    <a:lumMod val="50000"/>
                  </a:srgbClr>
                </a:solidFill>
                <a:effectLst/>
                <a:uLnTx/>
                <a:uFillTx/>
                <a:latin typeface="Nunito Sans"/>
                <a:ea typeface="+mn-ea"/>
                <a:cs typeface="+mn-cs"/>
              </a:rPr>
              <a:t> niveau d’aide à la décision sur les projets</a:t>
            </a:r>
          </a:p>
          <a:p>
            <a:pPr marL="0" marR="0" lvl="0" indent="0" algn="ctr" defTabSz="914400" rtl="0" eaLnBrk="1" fontAlgn="auto" latinLnBrk="0" hangingPunct="1">
              <a:spcAft>
                <a:spcPts val="0"/>
              </a:spcAft>
              <a:buClrTx/>
              <a:buSzTx/>
              <a:buFontTx/>
              <a:buNone/>
              <a:tabLst/>
              <a:defRPr/>
            </a:pPr>
            <a:r>
              <a:rPr kumimoji="0" lang="fr-FR" sz="1800" i="1" strike="noStrike" kern="1200" cap="none" spc="0" normalizeH="0" baseline="0" noProof="0" dirty="0">
                <a:ln>
                  <a:noFill/>
                </a:ln>
                <a:solidFill>
                  <a:srgbClr val="FF0000"/>
                </a:solidFill>
                <a:effectLst/>
                <a:uLnTx/>
                <a:uFillTx/>
                <a:latin typeface="Nunito Sans"/>
                <a:ea typeface="+mn-ea"/>
                <a:cs typeface="+mn-cs"/>
              </a:rPr>
              <a:t>Sollicitez vos contacts de proximité </a:t>
            </a:r>
          </a:p>
          <a:p>
            <a:endParaRPr lang="fr-FR" dirty="0"/>
          </a:p>
        </p:txBody>
      </p:sp>
      <p:graphicFrame>
        <p:nvGraphicFramePr>
          <p:cNvPr id="4" name="Tableau 4">
            <a:extLst>
              <a:ext uri="{FF2B5EF4-FFF2-40B4-BE49-F238E27FC236}">
                <a16:creationId xmlns:a16="http://schemas.microsoft.com/office/drawing/2014/main" id="{0C4FBAC9-17F3-1689-2207-57AA8FC0D728}"/>
              </a:ext>
            </a:extLst>
          </p:cNvPr>
          <p:cNvGraphicFramePr>
            <a:graphicFrameLocks noGrp="1"/>
          </p:cNvGraphicFramePr>
          <p:nvPr>
            <p:extLst>
              <p:ext uri="{D42A27DB-BD31-4B8C-83A1-F6EECF244321}">
                <p14:modId xmlns:p14="http://schemas.microsoft.com/office/powerpoint/2010/main" val="4158278645"/>
              </p:ext>
            </p:extLst>
          </p:nvPr>
        </p:nvGraphicFramePr>
        <p:xfrm>
          <a:off x="266700" y="2104559"/>
          <a:ext cx="11658599" cy="4621990"/>
        </p:xfrm>
        <a:graphic>
          <a:graphicData uri="http://schemas.openxmlformats.org/drawingml/2006/table">
            <a:tbl>
              <a:tblPr firstRow="1" bandRow="1">
                <a:tableStyleId>{5FD0F851-EC5A-4D38-B0AD-8093EC10F338}</a:tableStyleId>
              </a:tblPr>
              <a:tblGrid>
                <a:gridCol w="1952560">
                  <a:extLst>
                    <a:ext uri="{9D8B030D-6E8A-4147-A177-3AD203B41FA5}">
                      <a16:colId xmlns:a16="http://schemas.microsoft.com/office/drawing/2014/main" val="191693240"/>
                    </a:ext>
                  </a:extLst>
                </a:gridCol>
                <a:gridCol w="1933639">
                  <a:extLst>
                    <a:ext uri="{9D8B030D-6E8A-4147-A177-3AD203B41FA5}">
                      <a16:colId xmlns:a16="http://schemas.microsoft.com/office/drawing/2014/main" val="1594449508"/>
                    </a:ext>
                  </a:extLst>
                </a:gridCol>
                <a:gridCol w="1943100">
                  <a:extLst>
                    <a:ext uri="{9D8B030D-6E8A-4147-A177-3AD203B41FA5}">
                      <a16:colId xmlns:a16="http://schemas.microsoft.com/office/drawing/2014/main" val="706054757"/>
                    </a:ext>
                  </a:extLst>
                </a:gridCol>
                <a:gridCol w="1943100">
                  <a:extLst>
                    <a:ext uri="{9D8B030D-6E8A-4147-A177-3AD203B41FA5}">
                      <a16:colId xmlns:a16="http://schemas.microsoft.com/office/drawing/2014/main" val="3817488428"/>
                    </a:ext>
                  </a:extLst>
                </a:gridCol>
                <a:gridCol w="1943100">
                  <a:extLst>
                    <a:ext uri="{9D8B030D-6E8A-4147-A177-3AD203B41FA5}">
                      <a16:colId xmlns:a16="http://schemas.microsoft.com/office/drawing/2014/main" val="696184718"/>
                    </a:ext>
                  </a:extLst>
                </a:gridCol>
                <a:gridCol w="1943100">
                  <a:extLst>
                    <a:ext uri="{9D8B030D-6E8A-4147-A177-3AD203B41FA5}">
                      <a16:colId xmlns:a16="http://schemas.microsoft.com/office/drawing/2014/main" val="548028157"/>
                    </a:ext>
                  </a:extLst>
                </a:gridCol>
              </a:tblGrid>
              <a:tr h="833994">
                <a:tc>
                  <a:txBody>
                    <a:bodyPr/>
                    <a:lstStyle/>
                    <a:p>
                      <a:pPr algn="ct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Particuliers</a:t>
                      </a:r>
                    </a:p>
                    <a:p>
                      <a:pPr algn="ct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Territoires</a:t>
                      </a:r>
                    </a:p>
                    <a:p>
                      <a:pPr algn="ct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dirty="0"/>
                        <a:t>Entreprises</a:t>
                      </a:r>
                    </a:p>
                    <a:p>
                      <a:pPr algn="ctr"/>
                      <a:r>
                        <a:rPr lang="fr-FR" sz="1600" dirty="0"/>
                        <a:t>(Industriel, tertiaire)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dirty="0"/>
                        <a:t>Gestionnaires de patrimoine</a:t>
                      </a:r>
                    </a:p>
                    <a:p>
                      <a:pPr algn="ctr"/>
                      <a:r>
                        <a:rPr lang="fr-FR" sz="1600" dirty="0"/>
                        <a:t>(Bailleurs sociaux)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600" dirty="0"/>
                        <a:t>Secteur Agricole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5276664"/>
                  </a:ext>
                </a:extLst>
              </a:tr>
              <a:tr h="1086718">
                <a:tc>
                  <a:txBody>
                    <a:bodyPr/>
                    <a:lstStyle/>
                    <a:p>
                      <a:r>
                        <a:rPr lang="fr-FR" sz="1600" b="1" dirty="0"/>
                        <a:t>Contact privilégié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dirty="0"/>
                    </a:p>
                    <a:p>
                      <a:endParaRPr lang="fr-FR" sz="1600" dirty="0"/>
                    </a:p>
                    <a:p>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273395"/>
                  </a:ext>
                </a:extLst>
              </a:tr>
              <a:tr h="1086718">
                <a:tc>
                  <a:txBody>
                    <a:bodyPr/>
                    <a:lstStyle/>
                    <a:p>
                      <a:r>
                        <a:rPr lang="fr-FR" sz="1600" b="1" dirty="0"/>
                        <a:t>Autres contacts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dirty="0"/>
                    </a:p>
                    <a:p>
                      <a:endParaRPr lang="fr-FR" sz="1600" dirty="0"/>
                    </a:p>
                    <a:p>
                      <a:endParaRPr lang="fr-FR" sz="1600" dirty="0"/>
                    </a:p>
                    <a:p>
                      <a:r>
                        <a:rPr lang="fr-FR" sz="1600" dirty="0"/>
                        <a:t>+ Syndicats d’Energie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433339"/>
                  </a:ext>
                </a:extLst>
              </a:tr>
              <a:tr h="714461">
                <a:tc>
                  <a:txBody>
                    <a:bodyPr/>
                    <a:lstStyle/>
                    <a:p>
                      <a:r>
                        <a:rPr lang="fr-FR" sz="1600" b="1" dirty="0"/>
                        <a:t>Prestataires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endParaRPr lang="fr-FR" sz="1600" dirty="0"/>
                    </a:p>
                    <a:p>
                      <a:r>
                        <a:rPr lang="fr-FR" sz="1600" dirty="0"/>
                        <a:t>                                                           Annuaires Acteurs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7481322"/>
                  </a:ext>
                </a:extLst>
              </a:tr>
              <a:tr h="900099">
                <a:tc>
                  <a:txBody>
                    <a:bodyPr/>
                    <a:lstStyle/>
                    <a:p>
                      <a:r>
                        <a:rPr lang="fr-FR" sz="1600" b="1" dirty="0"/>
                        <a:t>Animateur régional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6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endParaRPr lang="fr-FR" sz="16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03987810"/>
                  </a:ext>
                </a:extLst>
              </a:tr>
            </a:tbl>
          </a:graphicData>
        </a:graphic>
      </p:graphicFrame>
      <p:pic>
        <p:nvPicPr>
          <p:cNvPr id="6146" name="Picture 2">
            <a:extLst>
              <a:ext uri="{FF2B5EF4-FFF2-40B4-BE49-F238E27FC236}">
                <a16:creationId xmlns:a16="http://schemas.microsoft.com/office/drawing/2014/main" id="{64DBE184-0B45-8C3F-6596-FA3AA6FC53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5293" b="-1904"/>
          <a:stretch/>
        </p:blipFill>
        <p:spPr bwMode="auto">
          <a:xfrm>
            <a:off x="4203488" y="3078348"/>
            <a:ext cx="1959645" cy="377257"/>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que 46">
            <a:extLst>
              <a:ext uri="{FF2B5EF4-FFF2-40B4-BE49-F238E27FC236}">
                <a16:creationId xmlns:a16="http://schemas.microsoft.com/office/drawing/2014/main" id="{455CDD70-29FA-46AA-9CDD-8DF02772CB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79001" y="4372040"/>
            <a:ext cx="1577544" cy="286867"/>
          </a:xfrm>
          <a:prstGeom prst="rect">
            <a:avLst/>
          </a:prstGeom>
        </p:spPr>
      </p:pic>
      <p:pic>
        <p:nvPicPr>
          <p:cNvPr id="6" name="Image 5">
            <a:extLst>
              <a:ext uri="{FF2B5EF4-FFF2-40B4-BE49-F238E27FC236}">
                <a16:creationId xmlns:a16="http://schemas.microsoft.com/office/drawing/2014/main" id="{B91A228B-F495-49EA-9425-86872751104D}"/>
              </a:ext>
            </a:extLst>
          </p:cNvPr>
          <p:cNvPicPr>
            <a:picLocks noChangeAspect="1"/>
          </p:cNvPicPr>
          <p:nvPr/>
        </p:nvPicPr>
        <p:blipFill rotWithShape="1">
          <a:blip r:embed="rId6">
            <a:extLst>
              <a:ext uri="{28A0092B-C50C-407E-A947-70E740481C1C}">
                <a14:useLocalDpi xmlns:a14="http://schemas.microsoft.com/office/drawing/2010/main" val="0"/>
              </a:ext>
            </a:extLst>
          </a:blip>
          <a:srcRect l="17617" t="6231" r="20675" b="11303"/>
          <a:stretch/>
        </p:blipFill>
        <p:spPr>
          <a:xfrm>
            <a:off x="6611106" y="6024908"/>
            <a:ext cx="760520" cy="619453"/>
          </a:xfrm>
          <a:prstGeom prst="rect">
            <a:avLst/>
          </a:prstGeom>
        </p:spPr>
      </p:pic>
      <p:pic>
        <p:nvPicPr>
          <p:cNvPr id="7" name="Image 6">
            <a:extLst>
              <a:ext uri="{FF2B5EF4-FFF2-40B4-BE49-F238E27FC236}">
                <a16:creationId xmlns:a16="http://schemas.microsoft.com/office/drawing/2014/main" id="{950091ED-BBBF-43B6-AA77-3CEC5F1D9E46}"/>
              </a:ext>
            </a:extLst>
          </p:cNvPr>
          <p:cNvPicPr/>
          <p:nvPr/>
        </p:nvPicPr>
        <p:blipFill rotWithShape="1">
          <a:blip r:embed="rId7" cstate="print">
            <a:extLst>
              <a:ext uri="{28A0092B-C50C-407E-A947-70E740481C1C}">
                <a14:useLocalDpi xmlns:a14="http://schemas.microsoft.com/office/drawing/2010/main" val="0"/>
              </a:ext>
            </a:extLst>
          </a:blip>
          <a:srcRect r="62173"/>
          <a:stretch/>
        </p:blipFill>
        <p:spPr bwMode="auto">
          <a:xfrm>
            <a:off x="6662592" y="3290562"/>
            <a:ext cx="937100" cy="468132"/>
          </a:xfrm>
          <a:prstGeom prst="rect">
            <a:avLst/>
          </a:prstGeom>
          <a:noFill/>
          <a:ln>
            <a:noFill/>
          </a:ln>
          <a:extLst>
            <a:ext uri="{53640926-AAD7-44D8-BBD7-CCE9431645EC}">
              <a14:shadowObscured xmlns:a14="http://schemas.microsoft.com/office/drawing/2010/main"/>
            </a:ext>
          </a:extLst>
        </p:spPr>
      </p:pic>
      <p:sp>
        <p:nvSpPr>
          <p:cNvPr id="8" name="Espace réservé du numéro de diapositive 7">
            <a:extLst>
              <a:ext uri="{FF2B5EF4-FFF2-40B4-BE49-F238E27FC236}">
                <a16:creationId xmlns:a16="http://schemas.microsoft.com/office/drawing/2014/main" id="{13FCB639-A951-1C9C-E914-E71CF96C31A3}"/>
              </a:ext>
            </a:extLst>
          </p:cNvPr>
          <p:cNvSpPr>
            <a:spLocks noGrp="1"/>
          </p:cNvSpPr>
          <p:nvPr>
            <p:ph type="sldNum" sz="quarter" idx="12"/>
          </p:nvPr>
        </p:nvSpPr>
        <p:spPr>
          <a:xfrm>
            <a:off x="9498770" y="6524219"/>
            <a:ext cx="2743200" cy="365125"/>
          </a:xfrm>
        </p:spPr>
        <p:txBody>
          <a:bodyPr/>
          <a:lstStyle/>
          <a:p>
            <a:fld id="{E11C3B12-AB67-4FA6-A46D-8415232B9398}" type="slidenum">
              <a:rPr lang="fr-FR" smtClean="0"/>
              <a:t>47</a:t>
            </a:fld>
            <a:endParaRPr lang="fr-FR" dirty="0"/>
          </a:p>
        </p:txBody>
      </p:sp>
      <p:pic>
        <p:nvPicPr>
          <p:cNvPr id="6150" name="Picture 6" descr="logo CEP">
            <a:extLst>
              <a:ext uri="{FF2B5EF4-FFF2-40B4-BE49-F238E27FC236}">
                <a16:creationId xmlns:a16="http://schemas.microsoft.com/office/drawing/2014/main" id="{282EBB28-5DC6-CB58-0F97-3CD112910E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2747" y="4254638"/>
            <a:ext cx="858367" cy="538284"/>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85C27CE3-9340-5352-F4F5-F46951CDF9AC}"/>
              </a:ext>
            </a:extLst>
          </p:cNvPr>
          <p:cNvPicPr/>
          <p:nvPr/>
        </p:nvPicPr>
        <p:blipFill rotWithShape="1">
          <a:blip r:embed="rId7" cstate="print">
            <a:extLst>
              <a:ext uri="{28A0092B-C50C-407E-A947-70E740481C1C}">
                <a14:useLocalDpi xmlns:a14="http://schemas.microsoft.com/office/drawing/2010/main" val="0"/>
              </a:ext>
            </a:extLst>
          </a:blip>
          <a:srcRect r="62173"/>
          <a:stretch/>
        </p:blipFill>
        <p:spPr bwMode="auto">
          <a:xfrm>
            <a:off x="8598609" y="3296274"/>
            <a:ext cx="937100" cy="468132"/>
          </a:xfrm>
          <a:prstGeom prst="rect">
            <a:avLst/>
          </a:prstGeom>
          <a:noFill/>
          <a:ln>
            <a:noFill/>
          </a:ln>
          <a:extLst>
            <a:ext uri="{53640926-AAD7-44D8-BBD7-CCE9431645EC}">
              <a14:shadowObscured xmlns:a14="http://schemas.microsoft.com/office/drawing/2010/main"/>
            </a:ext>
          </a:extLst>
        </p:spPr>
      </p:pic>
      <p:pic>
        <p:nvPicPr>
          <p:cNvPr id="6152" name="Picture 8" descr="Solaire en Nord, association loi 1901 créée en 2005">
            <a:extLst>
              <a:ext uri="{FF2B5EF4-FFF2-40B4-BE49-F238E27FC236}">
                <a16:creationId xmlns:a16="http://schemas.microsoft.com/office/drawing/2014/main" id="{A098CFA8-64A4-0B85-2980-312C0CA30A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06423" y="3119395"/>
            <a:ext cx="932840" cy="68726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GUICHET UNIQUE HABITAT – ONS EN BRAY">
            <a:extLst>
              <a:ext uri="{FF2B5EF4-FFF2-40B4-BE49-F238E27FC236}">
                <a16:creationId xmlns:a16="http://schemas.microsoft.com/office/drawing/2014/main" id="{88D5A69A-06EA-6573-BA6B-E4D35837C03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916" t="16636" r="22603" b="23216"/>
          <a:stretch/>
        </p:blipFill>
        <p:spPr bwMode="auto">
          <a:xfrm>
            <a:off x="2582766" y="4140367"/>
            <a:ext cx="647133" cy="55037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Rénovation des logements : tous sous le maillot France Rénov’ | Les ...">
            <a:extLst>
              <a:ext uri="{FF2B5EF4-FFF2-40B4-BE49-F238E27FC236}">
                <a16:creationId xmlns:a16="http://schemas.microsoft.com/office/drawing/2014/main" id="{30D1A3A2-4E29-383D-FCA8-90F824A284E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45873" y="4301226"/>
            <a:ext cx="878843" cy="469946"/>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93DD7D27-2209-A8C8-3CBD-E1A85B7DFF28}"/>
              </a:ext>
            </a:extLst>
          </p:cNvPr>
          <p:cNvPicPr>
            <a:picLocks noChangeAspect="1"/>
          </p:cNvPicPr>
          <p:nvPr/>
        </p:nvPicPr>
        <p:blipFill>
          <a:blip r:embed="rId12"/>
          <a:stretch>
            <a:fillRect/>
          </a:stretch>
        </p:blipFill>
        <p:spPr>
          <a:xfrm>
            <a:off x="5304251" y="6031317"/>
            <a:ext cx="1110069" cy="675465"/>
          </a:xfrm>
          <a:prstGeom prst="rect">
            <a:avLst/>
          </a:prstGeom>
        </p:spPr>
      </p:pic>
      <p:pic>
        <p:nvPicPr>
          <p:cNvPr id="6158" name="Picture 14" descr="ADEME – Green Cross France et Territoires">
            <a:extLst>
              <a:ext uri="{FF2B5EF4-FFF2-40B4-BE49-F238E27FC236}">
                <a16:creationId xmlns:a16="http://schemas.microsoft.com/office/drawing/2014/main" id="{122CA2BF-C799-E051-A597-7818E1B06F9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11086" y="5996901"/>
            <a:ext cx="690918" cy="675465"/>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4F6ADD44-1213-081C-8EB5-739189A7D659}"/>
              </a:ext>
            </a:extLst>
          </p:cNvPr>
          <p:cNvPicPr/>
          <p:nvPr/>
        </p:nvPicPr>
        <p:blipFill rotWithShape="1">
          <a:blip r:embed="rId7" cstate="print">
            <a:extLst>
              <a:ext uri="{28A0092B-C50C-407E-A947-70E740481C1C}">
                <a14:useLocalDpi xmlns:a14="http://schemas.microsoft.com/office/drawing/2010/main" val="0"/>
              </a:ext>
            </a:extLst>
          </a:blip>
          <a:srcRect r="62173"/>
          <a:stretch/>
        </p:blipFill>
        <p:spPr bwMode="auto">
          <a:xfrm>
            <a:off x="4384766" y="3633100"/>
            <a:ext cx="540881" cy="291315"/>
          </a:xfrm>
          <a:prstGeom prst="rect">
            <a:avLst/>
          </a:prstGeom>
          <a:noFill/>
          <a:ln>
            <a:noFill/>
          </a:ln>
          <a:extLst>
            <a:ext uri="{53640926-AAD7-44D8-BBD7-CCE9431645EC}">
              <a14:shadowObscured xmlns:a14="http://schemas.microsoft.com/office/drawing/2010/main"/>
            </a:ext>
          </a:extLst>
        </p:spPr>
      </p:pic>
      <p:pic>
        <p:nvPicPr>
          <p:cNvPr id="17" name="Image 16">
            <a:extLst>
              <a:ext uri="{FF2B5EF4-FFF2-40B4-BE49-F238E27FC236}">
                <a16:creationId xmlns:a16="http://schemas.microsoft.com/office/drawing/2014/main" id="{D3602A4C-729E-AED2-4DEE-42C44B0EE18C}"/>
              </a:ext>
            </a:extLst>
          </p:cNvPr>
          <p:cNvPicPr>
            <a:picLocks noChangeAspect="1"/>
          </p:cNvPicPr>
          <p:nvPr/>
        </p:nvPicPr>
        <p:blipFill>
          <a:blip r:embed="rId12"/>
          <a:stretch>
            <a:fillRect/>
          </a:stretch>
        </p:blipFill>
        <p:spPr>
          <a:xfrm>
            <a:off x="6719549" y="5196446"/>
            <a:ext cx="864878" cy="526269"/>
          </a:xfrm>
          <a:prstGeom prst="rect">
            <a:avLst/>
          </a:prstGeom>
        </p:spPr>
      </p:pic>
      <p:pic>
        <p:nvPicPr>
          <p:cNvPr id="18" name="Google Shape;167;p30">
            <a:extLst>
              <a:ext uri="{FF2B5EF4-FFF2-40B4-BE49-F238E27FC236}">
                <a16:creationId xmlns:a16="http://schemas.microsoft.com/office/drawing/2014/main" id="{79802A9B-2024-4AFD-A8F6-AF51F53CBC01}"/>
              </a:ext>
            </a:extLst>
          </p:cNvPr>
          <p:cNvPicPr preferRelativeResize="0"/>
          <p:nvPr/>
        </p:nvPicPr>
        <p:blipFill rotWithShape="1">
          <a:blip r:embed="rId14">
            <a:alphaModFix/>
          </a:blip>
          <a:srcRect/>
          <a:stretch/>
        </p:blipFill>
        <p:spPr>
          <a:xfrm>
            <a:off x="5073056" y="3633100"/>
            <a:ext cx="901246" cy="331167"/>
          </a:xfrm>
          <a:prstGeom prst="rect">
            <a:avLst/>
          </a:prstGeom>
          <a:noFill/>
          <a:ln>
            <a:noFill/>
          </a:ln>
        </p:spPr>
      </p:pic>
      <p:pic>
        <p:nvPicPr>
          <p:cNvPr id="1026" name="Picture 2">
            <a:extLst>
              <a:ext uri="{FF2B5EF4-FFF2-40B4-BE49-F238E27FC236}">
                <a16:creationId xmlns:a16="http://schemas.microsoft.com/office/drawing/2014/main" id="{C4DF96FA-03F4-1E77-C004-6ADD94349F7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34626" y="3059848"/>
            <a:ext cx="901246" cy="912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29035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au 22">
            <a:extLst>
              <a:ext uri="{FF2B5EF4-FFF2-40B4-BE49-F238E27FC236}">
                <a16:creationId xmlns:a16="http://schemas.microsoft.com/office/drawing/2014/main" id="{5358F03B-3B27-2D43-793F-37B4EAF9A102}"/>
              </a:ext>
            </a:extLst>
          </p:cNvPr>
          <p:cNvGraphicFramePr>
            <a:graphicFrameLocks noGrp="1"/>
          </p:cNvGraphicFramePr>
          <p:nvPr>
            <p:extLst>
              <p:ext uri="{D42A27DB-BD31-4B8C-83A1-F6EECF244321}">
                <p14:modId xmlns:p14="http://schemas.microsoft.com/office/powerpoint/2010/main" val="3522932253"/>
              </p:ext>
            </p:extLst>
          </p:nvPr>
        </p:nvGraphicFramePr>
        <p:xfrm>
          <a:off x="2718101" y="1785172"/>
          <a:ext cx="8554420" cy="4299514"/>
        </p:xfrm>
        <a:graphic>
          <a:graphicData uri="http://schemas.openxmlformats.org/drawingml/2006/table">
            <a:tbl>
              <a:tblPr firstRow="1" bandRow="1">
                <a:tableStyleId>{2D5ABB26-0587-4C30-8999-92F81FD0307C}</a:tableStyleId>
              </a:tblPr>
              <a:tblGrid>
                <a:gridCol w="1510390">
                  <a:extLst>
                    <a:ext uri="{9D8B030D-6E8A-4147-A177-3AD203B41FA5}">
                      <a16:colId xmlns:a16="http://schemas.microsoft.com/office/drawing/2014/main" val="1699295900"/>
                    </a:ext>
                  </a:extLst>
                </a:gridCol>
                <a:gridCol w="7044030">
                  <a:extLst>
                    <a:ext uri="{9D8B030D-6E8A-4147-A177-3AD203B41FA5}">
                      <a16:colId xmlns:a16="http://schemas.microsoft.com/office/drawing/2014/main" val="1345206539"/>
                    </a:ext>
                  </a:extLst>
                </a:gridCol>
              </a:tblGrid>
              <a:tr h="3007324">
                <a:tc>
                  <a:txBody>
                    <a:bodyPr/>
                    <a:lstStyle/>
                    <a:p>
                      <a:r>
                        <a:rPr lang="fr-FR" dirty="0"/>
                        <a:t>Propre ou mixte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tx1"/>
                          </a:solidFill>
                          <a:latin typeface="+mn-lt"/>
                          <a:ea typeface="+mn-ea"/>
                          <a:cs typeface="+mn-cs"/>
                        </a:rPr>
                        <a:t>Webinaire </a:t>
                      </a:r>
                      <a:r>
                        <a:rPr lang="fr-FR" dirty="0">
                          <a:hlinkClick r:id="rId3"/>
                        </a:rPr>
                        <a:t>CORESOL – Quels dispositifs de financement pour mon projet photovoltaïque en 2023 | CD2E (livestorm.co)</a:t>
                      </a:r>
                      <a:endParaRPr lang="fr-FR" dirty="0"/>
                    </a:p>
                    <a:p>
                      <a:pPr marL="285750" indent="-285750">
                        <a:buFont typeface="Wingdings" panose="05000000000000000000" pitchFamily="2" charset="2"/>
                        <a:buChar char="Ø"/>
                      </a:pPr>
                      <a:r>
                        <a:rPr lang="fr-FR" dirty="0"/>
                        <a:t>Subventions</a:t>
                      </a:r>
                    </a:p>
                    <a:p>
                      <a:pPr marL="285750" indent="-285750">
                        <a:buFont typeface="Wingdings" panose="05000000000000000000" pitchFamily="2" charset="2"/>
                        <a:buChar char="Ø"/>
                      </a:pPr>
                      <a:r>
                        <a:rPr lang="fr-FR" dirty="0"/>
                        <a:t>Outils de financement </a:t>
                      </a:r>
                    </a:p>
                    <a:p>
                      <a:endParaRPr lang="fr-FR" dirty="0"/>
                    </a:p>
                    <a:p>
                      <a:endParaRPr lang="fr-FR" dirty="0"/>
                    </a:p>
                    <a:p>
                      <a:endParaRPr lang="fr-FR" dirty="0"/>
                    </a:p>
                    <a:p>
                      <a:endParaRPr lang="fr-FR" dirty="0"/>
                    </a:p>
                    <a:p>
                      <a:endParaRPr lang="fr-FR" dirty="0"/>
                    </a:p>
                    <a:p>
                      <a:r>
                        <a:rPr lang="fr-FR" dirty="0"/>
                        <a:t>… Ou encore </a:t>
                      </a:r>
                    </a:p>
                    <a:p>
                      <a:endParaRPr lang="fr-FR" dirty="0"/>
                    </a:p>
                    <a:p>
                      <a:endParaRPr lang="fr-FR" dirty="0"/>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95835932"/>
                  </a:ext>
                </a:extLst>
              </a:tr>
              <a:tr h="641914">
                <a:tc>
                  <a:txBody>
                    <a:bodyPr/>
                    <a:lstStyle/>
                    <a:p>
                      <a:r>
                        <a:rPr lang="fr-FR" dirty="0"/>
                        <a:t>100% Tiers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fr-FR" dirty="0"/>
                        <a:t>Cf. Annuaire Coresol Développeurs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3887642"/>
                  </a:ext>
                </a:extLst>
              </a:tr>
            </a:tbl>
          </a:graphicData>
        </a:graphic>
      </p:graphicFrame>
      <p:sp>
        <p:nvSpPr>
          <p:cNvPr id="2" name="Titre 1">
            <a:extLst>
              <a:ext uri="{FF2B5EF4-FFF2-40B4-BE49-F238E27FC236}">
                <a16:creationId xmlns:a16="http://schemas.microsoft.com/office/drawing/2014/main" id="{31FB7FC7-CFC5-7C34-98FF-7F07B1A95E91}"/>
              </a:ext>
            </a:extLst>
          </p:cNvPr>
          <p:cNvSpPr>
            <a:spLocks noGrp="1"/>
          </p:cNvSpPr>
          <p:nvPr>
            <p:ph type="title"/>
          </p:nvPr>
        </p:nvSpPr>
        <p:spPr>
          <a:xfrm>
            <a:off x="2718101" y="174610"/>
            <a:ext cx="8207326" cy="1325563"/>
          </a:xfrm>
        </p:spPr>
        <p:txBody>
          <a:bodyPr>
            <a:normAutofit/>
          </a:bodyPr>
          <a:lstStyle/>
          <a:p>
            <a:r>
              <a:rPr lang="fr-FR" sz="3800" dirty="0"/>
              <a:t>Portage des projets</a:t>
            </a:r>
          </a:p>
        </p:txBody>
      </p:sp>
      <p:pic>
        <p:nvPicPr>
          <p:cNvPr id="20" name="Image 19">
            <a:extLst>
              <a:ext uri="{FF2B5EF4-FFF2-40B4-BE49-F238E27FC236}">
                <a16:creationId xmlns:a16="http://schemas.microsoft.com/office/drawing/2014/main" id="{32E9D7DD-C7FB-DEA3-3D9A-29E51581EC21}"/>
              </a:ext>
            </a:extLst>
          </p:cNvPr>
          <p:cNvPicPr>
            <a:picLocks noChangeAspect="1"/>
          </p:cNvPicPr>
          <p:nvPr/>
        </p:nvPicPr>
        <p:blipFill rotWithShape="1">
          <a:blip r:embed="rId4">
            <a:extLst>
              <a:ext uri="{28A0092B-C50C-407E-A947-70E740481C1C}">
                <a14:useLocalDpi xmlns:a14="http://schemas.microsoft.com/office/drawing/2010/main" val="0"/>
              </a:ext>
            </a:extLst>
          </a:blip>
          <a:srcRect t="30900" b="30372"/>
          <a:stretch/>
        </p:blipFill>
        <p:spPr>
          <a:xfrm>
            <a:off x="5983791" y="3173264"/>
            <a:ext cx="2320177" cy="898551"/>
          </a:xfrm>
          <a:prstGeom prst="rect">
            <a:avLst/>
          </a:prstGeom>
        </p:spPr>
      </p:pic>
      <p:pic>
        <p:nvPicPr>
          <p:cNvPr id="1026" name="Picture 2">
            <a:extLst>
              <a:ext uri="{FF2B5EF4-FFF2-40B4-BE49-F238E27FC236}">
                <a16:creationId xmlns:a16="http://schemas.microsoft.com/office/drawing/2014/main" id="{95235F67-E563-0713-8772-E22A344D59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1878" y="4356814"/>
            <a:ext cx="1791652" cy="781748"/>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3">
            <a:extLst>
              <a:ext uri="{FF2B5EF4-FFF2-40B4-BE49-F238E27FC236}">
                <a16:creationId xmlns:a16="http://schemas.microsoft.com/office/drawing/2014/main" id="{0A22A7DF-1168-9401-4C74-37E3E0745B97}"/>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54B0F7-55DD-40D6-B7F4-70B586885C0B}" type="slidenum">
              <a:rPr lang="fr-FR" sz="1200" smtClean="0">
                <a:solidFill>
                  <a:schemeClr val="tx1">
                    <a:lumMod val="50000"/>
                    <a:lumOff val="50000"/>
                  </a:schemeClr>
                </a:solidFill>
              </a:rPr>
              <a:pPr algn="r"/>
              <a:t>48</a:t>
            </a:fld>
            <a:endParaRPr lang="fr-FR" sz="1200">
              <a:solidFill>
                <a:schemeClr val="tx1">
                  <a:lumMod val="50000"/>
                  <a:lumOff val="50000"/>
                </a:schemeClr>
              </a:solidFill>
            </a:endParaRPr>
          </a:p>
        </p:txBody>
      </p:sp>
    </p:spTree>
    <p:extLst>
      <p:ext uri="{BB962C8B-B14F-4D97-AF65-F5344CB8AC3E}">
        <p14:creationId xmlns:p14="http://schemas.microsoft.com/office/powerpoint/2010/main" val="37699727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105E028-A1AD-15CF-DEF6-08CC61D5218F}"/>
              </a:ext>
            </a:extLst>
          </p:cNvPr>
          <p:cNvSpPr txBox="1"/>
          <p:nvPr/>
        </p:nvSpPr>
        <p:spPr>
          <a:xfrm>
            <a:off x="2760428" y="3135440"/>
            <a:ext cx="7756961" cy="1077218"/>
          </a:xfrm>
          <a:prstGeom prst="rect">
            <a:avLst/>
          </a:prstGeom>
          <a:noFill/>
        </p:spPr>
        <p:txBody>
          <a:bodyPr wrap="square" lIns="91440" tIns="45720" rIns="91440" bIns="45720" rtlCol="0" anchor="t">
            <a:spAutoFit/>
          </a:bodyPr>
          <a:lstStyle/>
          <a:p>
            <a:pPr marL="0" indent="0">
              <a:lnSpc>
                <a:spcPct val="100000"/>
              </a:lnSpc>
              <a:spcBef>
                <a:spcPts val="0"/>
              </a:spcBef>
              <a:buNone/>
            </a:pPr>
            <a:r>
              <a:rPr lang="fr-FR" sz="3600" b="1" dirty="0">
                <a:solidFill>
                  <a:srgbClr val="1D2E58"/>
                </a:solidFill>
                <a:latin typeface="Calibri"/>
                <a:cs typeface="Calibri"/>
              </a:rPr>
              <a:t>Questions / Réponses</a:t>
            </a:r>
            <a:endParaRPr lang="fr-FR" sz="3600" b="1" dirty="0">
              <a:solidFill>
                <a:srgbClr val="1D2E58"/>
              </a:solidFill>
              <a:latin typeface="Calibri" panose="020F0502020204030204" pitchFamily="34" charset="0"/>
              <a:cs typeface="Calibri"/>
            </a:endParaRPr>
          </a:p>
          <a:p>
            <a:pPr marL="0" indent="0">
              <a:lnSpc>
                <a:spcPct val="100000"/>
              </a:lnSpc>
              <a:spcBef>
                <a:spcPts val="0"/>
              </a:spcBef>
              <a:buNone/>
            </a:pPr>
            <a:endParaRPr lang="fr-FR" sz="2800" dirty="0">
              <a:solidFill>
                <a:srgbClr val="3AB894"/>
              </a:solidFill>
              <a:latin typeface="+mn-lt"/>
              <a:cs typeface="Calibri"/>
            </a:endParaRPr>
          </a:p>
        </p:txBody>
      </p:sp>
      <p:sp>
        <p:nvSpPr>
          <p:cNvPr id="3" name="Rectangle 2">
            <a:extLst>
              <a:ext uri="{FF2B5EF4-FFF2-40B4-BE49-F238E27FC236}">
                <a16:creationId xmlns:a16="http://schemas.microsoft.com/office/drawing/2014/main" id="{CB234548-F80B-9248-4111-2EF0CD45409D}"/>
              </a:ext>
            </a:extLst>
          </p:cNvPr>
          <p:cNvSpPr/>
          <p:nvPr/>
        </p:nvSpPr>
        <p:spPr>
          <a:xfrm>
            <a:off x="918755" y="4212658"/>
            <a:ext cx="863392" cy="62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57190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21"/>
          </p:nvPr>
        </p:nvSpPr>
        <p:spPr/>
        <p:txBody>
          <a:bodyPr/>
          <a:lstStyle/>
          <a:p>
            <a:fld id="{6B54B0F7-55DD-40D6-B7F4-70B586885C0B}" type="slidenum">
              <a:rPr lang="fr-FR" smtClean="0"/>
              <a:pPr/>
              <a:t>5</a:t>
            </a:fld>
            <a:endParaRPr lang="fr-FR"/>
          </a:p>
        </p:txBody>
      </p:sp>
      <p:sp>
        <p:nvSpPr>
          <p:cNvPr id="5" name="Titre 4"/>
          <p:cNvSpPr>
            <a:spLocks noGrp="1"/>
          </p:cNvSpPr>
          <p:nvPr>
            <p:ph type="title"/>
          </p:nvPr>
        </p:nvSpPr>
        <p:spPr>
          <a:xfrm>
            <a:off x="493391" y="488357"/>
            <a:ext cx="11175540" cy="445956"/>
          </a:xfrm>
        </p:spPr>
        <p:txBody>
          <a:bodyPr>
            <a:normAutofit fontScale="90000"/>
          </a:bodyPr>
          <a:lstStyle/>
          <a:p>
            <a:r>
              <a:rPr lang="fr-FR" dirty="0"/>
              <a:t>Le mix énergétique des Hauts-de-France</a:t>
            </a:r>
          </a:p>
        </p:txBody>
      </p:sp>
      <p:sp>
        <p:nvSpPr>
          <p:cNvPr id="11" name="ZoneTexte 10"/>
          <p:cNvSpPr txBox="1"/>
          <p:nvPr/>
        </p:nvSpPr>
        <p:spPr>
          <a:xfrm>
            <a:off x="10015427" y="5444649"/>
            <a:ext cx="1676889" cy="261610"/>
          </a:xfrm>
          <a:prstGeom prst="rect">
            <a:avLst/>
          </a:prstGeom>
          <a:noFill/>
        </p:spPr>
        <p:txBody>
          <a:bodyPr wrap="square" rtlCol="0">
            <a:spAutoFit/>
          </a:bodyPr>
          <a:lstStyle/>
          <a:p>
            <a:r>
              <a:rPr lang="fr-FR" sz="1100" i="1" dirty="0">
                <a:solidFill>
                  <a:schemeClr val="tx2"/>
                </a:solidFill>
              </a:rPr>
              <a:t>Source: RTE</a:t>
            </a:r>
            <a:endParaRPr lang="fr-FR" sz="1100" i="1" u="sng" dirty="0">
              <a:solidFill>
                <a:schemeClr val="tx2"/>
              </a:solidFill>
            </a:endParaRPr>
          </a:p>
        </p:txBody>
      </p:sp>
      <p:graphicFrame>
        <p:nvGraphicFramePr>
          <p:cNvPr id="21" name="Graphique 20"/>
          <p:cNvGraphicFramePr>
            <a:graphicFrameLocks/>
          </p:cNvGraphicFramePr>
          <p:nvPr/>
        </p:nvGraphicFramePr>
        <p:xfrm>
          <a:off x="368885" y="1745781"/>
          <a:ext cx="5383350" cy="3588304"/>
        </p:xfrm>
        <a:graphic>
          <a:graphicData uri="http://schemas.openxmlformats.org/drawingml/2006/chart">
            <c:chart xmlns:c="http://schemas.openxmlformats.org/drawingml/2006/chart" xmlns:r="http://schemas.openxmlformats.org/officeDocument/2006/relationships" r:id="rId2"/>
          </a:graphicData>
        </a:graphic>
      </p:graphicFrame>
      <p:pic>
        <p:nvPicPr>
          <p:cNvPr id="23" name="Image 22"/>
          <p:cNvPicPr>
            <a:picLocks noChangeAspect="1"/>
          </p:cNvPicPr>
          <p:nvPr/>
        </p:nvPicPr>
        <p:blipFill>
          <a:blip r:embed="rId3"/>
          <a:stretch>
            <a:fillRect/>
          </a:stretch>
        </p:blipFill>
        <p:spPr>
          <a:xfrm rot="5400000">
            <a:off x="4110089" y="3596012"/>
            <a:ext cx="3563750" cy="211302"/>
          </a:xfrm>
          <a:prstGeom prst="rect">
            <a:avLst/>
          </a:prstGeom>
        </p:spPr>
      </p:pic>
      <p:graphicFrame>
        <p:nvGraphicFramePr>
          <p:cNvPr id="13" name="Graphique 12"/>
          <p:cNvGraphicFramePr>
            <a:graphicFrameLocks/>
          </p:cNvGraphicFramePr>
          <p:nvPr/>
        </p:nvGraphicFramePr>
        <p:xfrm>
          <a:off x="6192837" y="1692836"/>
          <a:ext cx="5749925" cy="3641249"/>
        </p:xfrm>
        <a:graphic>
          <a:graphicData uri="http://schemas.openxmlformats.org/drawingml/2006/chart">
            <c:chart xmlns:c="http://schemas.openxmlformats.org/drawingml/2006/chart" xmlns:r="http://schemas.openxmlformats.org/officeDocument/2006/relationships" r:id="rId4"/>
          </a:graphicData>
        </a:graphic>
      </p:graphicFrame>
      <p:sp>
        <p:nvSpPr>
          <p:cNvPr id="6" name="ZoneTexte 5"/>
          <p:cNvSpPr txBox="1"/>
          <p:nvPr/>
        </p:nvSpPr>
        <p:spPr>
          <a:xfrm>
            <a:off x="11203781" y="4881033"/>
            <a:ext cx="678391" cy="200055"/>
          </a:xfrm>
          <a:prstGeom prst="rect">
            <a:avLst/>
          </a:prstGeom>
          <a:noFill/>
        </p:spPr>
        <p:txBody>
          <a:bodyPr wrap="none" rtlCol="0">
            <a:spAutoFit/>
          </a:bodyPr>
          <a:lstStyle/>
          <a:p>
            <a:r>
              <a:rPr lang="fr-FR" sz="700" dirty="0"/>
              <a:t>(À fin Juillet)</a:t>
            </a:r>
          </a:p>
        </p:txBody>
      </p:sp>
    </p:spTree>
    <p:extLst>
      <p:ext uri="{BB962C8B-B14F-4D97-AF65-F5344CB8AC3E}">
        <p14:creationId xmlns:p14="http://schemas.microsoft.com/office/powerpoint/2010/main" val="7496896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105E028-A1AD-15CF-DEF6-08CC61D5218F}"/>
              </a:ext>
            </a:extLst>
          </p:cNvPr>
          <p:cNvSpPr txBox="1"/>
          <p:nvPr/>
        </p:nvSpPr>
        <p:spPr>
          <a:xfrm>
            <a:off x="2741378" y="3135440"/>
            <a:ext cx="7756961" cy="1077218"/>
          </a:xfrm>
          <a:prstGeom prst="rect">
            <a:avLst/>
          </a:prstGeom>
          <a:noFill/>
        </p:spPr>
        <p:txBody>
          <a:bodyPr wrap="square" lIns="91440" tIns="45720" rIns="91440" bIns="45720" rtlCol="0" anchor="t">
            <a:spAutoFit/>
          </a:bodyPr>
          <a:lstStyle/>
          <a:p>
            <a:pPr marL="0" indent="0">
              <a:lnSpc>
                <a:spcPct val="100000"/>
              </a:lnSpc>
              <a:spcBef>
                <a:spcPts val="0"/>
              </a:spcBef>
              <a:buNone/>
            </a:pPr>
            <a:r>
              <a:rPr lang="fr-FR" sz="3600" b="1" dirty="0">
                <a:solidFill>
                  <a:srgbClr val="1D2E58"/>
                </a:solidFill>
                <a:latin typeface="Calibri"/>
                <a:cs typeface="Calibri"/>
              </a:rPr>
              <a:t>Merci pour votre attention</a:t>
            </a:r>
            <a:endParaRPr lang="fr-FR" sz="3600" b="1" dirty="0">
              <a:solidFill>
                <a:srgbClr val="1D2E58"/>
              </a:solidFill>
              <a:latin typeface="Calibri" panose="020F0502020204030204" pitchFamily="34" charset="0"/>
              <a:cs typeface="Calibri"/>
            </a:endParaRPr>
          </a:p>
          <a:p>
            <a:pPr marL="0" indent="0">
              <a:lnSpc>
                <a:spcPct val="100000"/>
              </a:lnSpc>
              <a:spcBef>
                <a:spcPts val="0"/>
              </a:spcBef>
              <a:buNone/>
            </a:pPr>
            <a:endParaRPr lang="fr-FR" sz="2800" dirty="0">
              <a:solidFill>
                <a:srgbClr val="3AB894"/>
              </a:solidFill>
              <a:latin typeface="+mn-lt"/>
              <a:cs typeface="Calibri"/>
            </a:endParaRPr>
          </a:p>
        </p:txBody>
      </p:sp>
      <p:sp>
        <p:nvSpPr>
          <p:cNvPr id="3" name="Rectangle 2">
            <a:extLst>
              <a:ext uri="{FF2B5EF4-FFF2-40B4-BE49-F238E27FC236}">
                <a16:creationId xmlns:a16="http://schemas.microsoft.com/office/drawing/2014/main" id="{CB234548-F80B-9248-4111-2EF0CD45409D}"/>
              </a:ext>
            </a:extLst>
          </p:cNvPr>
          <p:cNvSpPr/>
          <p:nvPr/>
        </p:nvSpPr>
        <p:spPr>
          <a:xfrm>
            <a:off x="918755" y="4212658"/>
            <a:ext cx="863392" cy="62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4263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B035463-93D8-186E-91E0-15CB63DAA477}"/>
              </a:ext>
            </a:extLst>
          </p:cNvPr>
          <p:cNvPicPr>
            <a:picLocks noChangeAspect="1"/>
          </p:cNvPicPr>
          <p:nvPr/>
        </p:nvPicPr>
        <p:blipFill>
          <a:blip r:embed="rId2"/>
          <a:stretch>
            <a:fillRect/>
          </a:stretch>
        </p:blipFill>
        <p:spPr>
          <a:xfrm>
            <a:off x="821787" y="204787"/>
            <a:ext cx="8994726" cy="6448425"/>
          </a:xfrm>
          <a:prstGeom prst="rect">
            <a:avLst/>
          </a:prstGeom>
        </p:spPr>
      </p:pic>
      <p:sp>
        <p:nvSpPr>
          <p:cNvPr id="2" name="Espace réservé du numéro de diapositive 1">
            <a:extLst>
              <a:ext uri="{FF2B5EF4-FFF2-40B4-BE49-F238E27FC236}">
                <a16:creationId xmlns:a16="http://schemas.microsoft.com/office/drawing/2014/main" id="{50DDFE9E-1998-631C-8875-1F30F5A1A684}"/>
              </a:ext>
            </a:extLst>
          </p:cNvPr>
          <p:cNvSpPr>
            <a:spLocks noGrp="1"/>
          </p:cNvSpPr>
          <p:nvPr>
            <p:ph type="sldNum" sz="quarter" idx="12"/>
          </p:nvPr>
        </p:nvSpPr>
        <p:spPr/>
        <p:txBody>
          <a:bodyPr/>
          <a:lstStyle/>
          <a:p>
            <a:fld id="{E11C3B12-AB67-4FA6-A46D-8415232B9398}" type="slidenum">
              <a:rPr lang="fr-FR" smtClean="0"/>
              <a:pPr/>
              <a:t>51</a:t>
            </a:fld>
            <a:endParaRPr lang="fr-FR"/>
          </a:p>
        </p:txBody>
      </p:sp>
    </p:spTree>
    <p:extLst>
      <p:ext uri="{BB962C8B-B14F-4D97-AF65-F5344CB8AC3E}">
        <p14:creationId xmlns:p14="http://schemas.microsoft.com/office/powerpoint/2010/main" val="1917051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F7FE340-FAF6-DC5F-2BC4-8B81FDBCB57B}"/>
              </a:ext>
            </a:extLst>
          </p:cNvPr>
          <p:cNvPicPr>
            <a:picLocks noChangeAspect="1"/>
          </p:cNvPicPr>
          <p:nvPr/>
        </p:nvPicPr>
        <p:blipFill>
          <a:blip r:embed="rId2"/>
          <a:stretch>
            <a:fillRect/>
          </a:stretch>
        </p:blipFill>
        <p:spPr>
          <a:xfrm>
            <a:off x="711567" y="224318"/>
            <a:ext cx="9149616" cy="6633682"/>
          </a:xfrm>
          <a:prstGeom prst="rect">
            <a:avLst/>
          </a:prstGeom>
        </p:spPr>
      </p:pic>
      <p:sp>
        <p:nvSpPr>
          <p:cNvPr id="2" name="Espace réservé du numéro de diapositive 1">
            <a:extLst>
              <a:ext uri="{FF2B5EF4-FFF2-40B4-BE49-F238E27FC236}">
                <a16:creationId xmlns:a16="http://schemas.microsoft.com/office/drawing/2014/main" id="{E1F6BBE3-0B9B-D8D5-6BBA-4B934FC74FB5}"/>
              </a:ext>
            </a:extLst>
          </p:cNvPr>
          <p:cNvSpPr>
            <a:spLocks noGrp="1"/>
          </p:cNvSpPr>
          <p:nvPr>
            <p:ph type="sldNum" sz="quarter" idx="12"/>
          </p:nvPr>
        </p:nvSpPr>
        <p:spPr/>
        <p:txBody>
          <a:bodyPr/>
          <a:lstStyle/>
          <a:p>
            <a:fld id="{E11C3B12-AB67-4FA6-A46D-8415232B9398}" type="slidenum">
              <a:rPr lang="fr-FR" smtClean="0"/>
              <a:pPr/>
              <a:t>52</a:t>
            </a:fld>
            <a:endParaRPr lang="fr-FR"/>
          </a:p>
        </p:txBody>
      </p:sp>
    </p:spTree>
    <p:extLst>
      <p:ext uri="{BB962C8B-B14F-4D97-AF65-F5344CB8AC3E}">
        <p14:creationId xmlns:p14="http://schemas.microsoft.com/office/powerpoint/2010/main" val="3584870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21"/>
          </p:nvPr>
        </p:nvSpPr>
        <p:spPr/>
        <p:txBody>
          <a:bodyPr/>
          <a:lstStyle/>
          <a:p>
            <a:fld id="{6B54B0F7-55DD-40D6-B7F4-70B586885C0B}" type="slidenum">
              <a:rPr lang="fr-FR" smtClean="0"/>
              <a:pPr/>
              <a:t>6</a:t>
            </a:fld>
            <a:endParaRPr lang="fr-FR"/>
          </a:p>
        </p:txBody>
      </p:sp>
      <p:sp>
        <p:nvSpPr>
          <p:cNvPr id="5" name="Titre 4"/>
          <p:cNvSpPr>
            <a:spLocks noGrp="1"/>
          </p:cNvSpPr>
          <p:nvPr>
            <p:ph type="title"/>
          </p:nvPr>
        </p:nvSpPr>
        <p:spPr>
          <a:xfrm>
            <a:off x="493391" y="488357"/>
            <a:ext cx="11175540" cy="891911"/>
          </a:xfrm>
        </p:spPr>
        <p:txBody>
          <a:bodyPr/>
          <a:lstStyle/>
          <a:p>
            <a:r>
              <a:rPr lang="fr-FR" dirty="0"/>
              <a:t>Développement du photovoltaïque en Hauts-de-France</a:t>
            </a:r>
          </a:p>
        </p:txBody>
      </p:sp>
      <p:sp>
        <p:nvSpPr>
          <p:cNvPr id="9" name="Espace réservé du texte 5"/>
          <p:cNvSpPr txBox="1">
            <a:spLocks/>
          </p:cNvSpPr>
          <p:nvPr/>
        </p:nvSpPr>
        <p:spPr>
          <a:xfrm>
            <a:off x="740822" y="4345076"/>
            <a:ext cx="5779899" cy="1958613"/>
          </a:xfrm>
          <a:prstGeom prst="rect">
            <a:avLst/>
          </a:prstGeom>
        </p:spPr>
        <p:txBody>
          <a:bodyPr vert="horz" wrap="square" lIns="0" tIns="0" rIns="0" bIns="0" rtlCol="0">
            <a:spAutoFit/>
          </a:bodyPr>
          <a:lstStyle>
            <a:lvl1pPr marL="0" indent="0" algn="l" defTabSz="914377" rtl="0" eaLnBrk="1" latinLnBrk="0" hangingPunct="1">
              <a:lnSpc>
                <a:spcPct val="101000"/>
              </a:lnSpc>
              <a:spcBef>
                <a:spcPts val="0"/>
              </a:spcBef>
              <a:buFont typeface="Arial" panose="020B0604020202020204" pitchFamily="34" charset="0"/>
              <a:buNone/>
              <a:defRPr sz="1200" kern="1200">
                <a:solidFill>
                  <a:schemeClr val="tx1"/>
                </a:solidFill>
                <a:latin typeface="+mn-lt"/>
                <a:ea typeface="+mn-ea"/>
                <a:cs typeface="+mn-cs"/>
              </a:defRPr>
            </a:lvl1pPr>
            <a:lvl2pPr marL="216000" indent="-216000" algn="l" defTabSz="914377" rtl="0" eaLnBrk="1" latinLnBrk="0" hangingPunct="1">
              <a:lnSpc>
                <a:spcPct val="101000"/>
              </a:lnSpc>
              <a:spcBef>
                <a:spcPts val="0"/>
              </a:spcBef>
              <a:buClr>
                <a:schemeClr val="tx2"/>
              </a:buClr>
              <a:buSzPct val="120000"/>
              <a:buFont typeface="Public Sans" pitchFamily="2" charset="0"/>
              <a:buChar char="—"/>
              <a:defRPr sz="1200" b="1" kern="1200">
                <a:solidFill>
                  <a:schemeClr val="tx2"/>
                </a:solidFill>
                <a:latin typeface="Public Sans" pitchFamily="2" charset="0"/>
                <a:ea typeface="+mn-ea"/>
                <a:cs typeface="+mn-cs"/>
              </a:defRPr>
            </a:lvl2pPr>
            <a:lvl3pPr marL="576000" indent="-108000" algn="l" defTabSz="914377" rtl="0" eaLnBrk="1" latinLnBrk="0" hangingPunct="1">
              <a:lnSpc>
                <a:spcPct val="101000"/>
              </a:lnSpc>
              <a:spcBef>
                <a:spcPts val="0"/>
              </a:spcBef>
              <a:buFont typeface="Arial" panose="020B0604020202020204" pitchFamily="34" charset="0"/>
              <a:buChar char="-"/>
              <a:defRPr sz="1200" kern="1200">
                <a:solidFill>
                  <a:schemeClr val="tx1"/>
                </a:solidFill>
                <a:latin typeface="Public Sans" pitchFamily="2" charset="0"/>
                <a:ea typeface="+mn-ea"/>
                <a:cs typeface="+mn-cs"/>
              </a:defRPr>
            </a:lvl3pPr>
            <a:lvl4pPr marL="1152000" indent="-216000" algn="l" defTabSz="914377" rtl="0" eaLnBrk="1" latinLnBrk="0" hangingPunct="1">
              <a:lnSpc>
                <a:spcPct val="101000"/>
              </a:lnSpc>
              <a:spcBef>
                <a:spcPts val="0"/>
              </a:spcBef>
              <a:buFont typeface="Arial" panose="020B0604020202020204" pitchFamily="34" charset="0"/>
              <a:buChar char="•"/>
              <a:defRPr sz="1100" kern="1200">
                <a:solidFill>
                  <a:schemeClr val="tx1"/>
                </a:solidFill>
                <a:latin typeface="+mn-lt"/>
                <a:ea typeface="+mn-ea"/>
                <a:cs typeface="+mn-cs"/>
              </a:defRPr>
            </a:lvl4pPr>
            <a:lvl5pPr marL="0" indent="0" algn="l" defTabSz="914377" rtl="0" eaLnBrk="1" latinLnBrk="0" hangingPunct="1">
              <a:lnSpc>
                <a:spcPct val="101000"/>
              </a:lnSpc>
              <a:spcBef>
                <a:spcPts val="0"/>
              </a:spcBef>
              <a:buFont typeface="Arial" panose="020B0604020202020204" pitchFamily="34" charset="0"/>
              <a:buNone/>
              <a:defRPr sz="1600" kern="1200">
                <a:solidFill>
                  <a:schemeClr val="tx2"/>
                </a:solidFill>
                <a:latin typeface="+mj-lt"/>
                <a:ea typeface="+mn-ea"/>
                <a:cs typeface="+mn-cs"/>
              </a:defRPr>
            </a:lvl5pPr>
            <a:lvl6pPr marL="0" indent="0" algn="l" defTabSz="914377" rtl="0" eaLnBrk="1" latinLnBrk="0" hangingPunct="1">
              <a:lnSpc>
                <a:spcPct val="101000"/>
              </a:lnSpc>
              <a:spcBef>
                <a:spcPts val="0"/>
              </a:spcBef>
              <a:buFont typeface="Arial" panose="020B0604020202020204" pitchFamily="34" charset="0"/>
              <a:buNone/>
              <a:defRPr sz="600" i="1" kern="1200">
                <a:solidFill>
                  <a:schemeClr val="tx1"/>
                </a:solidFill>
                <a:latin typeface="Public Sans" pitchFamily="2" charset="0"/>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 typeface="Wingdings" panose="05000000000000000000" pitchFamily="2" charset="2"/>
              <a:buChar char="ü"/>
            </a:pPr>
            <a:r>
              <a:rPr lang="fr-FR" sz="1400" dirty="0">
                <a:solidFill>
                  <a:schemeClr val="tx2"/>
                </a:solidFill>
                <a:latin typeface="Arial" panose="020B0604020202020204" pitchFamily="34" charset="0"/>
                <a:ea typeface="+mj-ea"/>
                <a:cs typeface="Arial" panose="020B0604020202020204" pitchFamily="34" charset="0"/>
              </a:rPr>
              <a:t>On constate une rupture à partir de 2021 sur la Région Haut-de-France en terme de puissance photovoltaïque installée, notamment due à la mise en place d’incitations financières (modification du Décret S21) et à la volatilité des prix de l’électricité depuis la guerre en Ukraine.</a:t>
            </a:r>
          </a:p>
          <a:p>
            <a:pPr marL="285750" indent="-285750" algn="just">
              <a:buFont typeface="Wingdings" panose="05000000000000000000" pitchFamily="2" charset="2"/>
              <a:buChar char="ü"/>
            </a:pPr>
            <a:r>
              <a:rPr lang="fr-FR" sz="1400" dirty="0">
                <a:solidFill>
                  <a:schemeClr val="tx2"/>
                </a:solidFill>
                <a:latin typeface="Arial" panose="020B0604020202020204" pitchFamily="34" charset="0"/>
                <a:ea typeface="+mj-ea"/>
                <a:cs typeface="Arial" panose="020B0604020202020204" pitchFamily="34" charset="0"/>
              </a:rPr>
              <a:t>On constate également une dé-corrélation des gisements naturels et du développement local des installations PV. La région HDF étant une région dense, la surface potentielle en toiture est importante, d’où la projection envisagée d’ici 2050.</a:t>
            </a:r>
          </a:p>
        </p:txBody>
      </p:sp>
      <p:pic>
        <p:nvPicPr>
          <p:cNvPr id="13" name="Image 12"/>
          <p:cNvPicPr>
            <a:picLocks noChangeAspect="1"/>
          </p:cNvPicPr>
          <p:nvPr/>
        </p:nvPicPr>
        <p:blipFill rotWithShape="1">
          <a:blip r:embed="rId3"/>
          <a:srcRect t="8759"/>
          <a:stretch/>
        </p:blipFill>
        <p:spPr>
          <a:xfrm>
            <a:off x="6793776" y="1378798"/>
            <a:ext cx="5068069" cy="3488372"/>
          </a:xfrm>
          <a:prstGeom prst="rect">
            <a:avLst/>
          </a:prstGeom>
        </p:spPr>
      </p:pic>
      <p:graphicFrame>
        <p:nvGraphicFramePr>
          <p:cNvPr id="14" name="Graphique 13"/>
          <p:cNvGraphicFramePr>
            <a:graphicFrameLocks/>
          </p:cNvGraphicFramePr>
          <p:nvPr/>
        </p:nvGraphicFramePr>
        <p:xfrm>
          <a:off x="855929" y="1491072"/>
          <a:ext cx="5664792"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8" name="Rectangle 17"/>
          <p:cNvSpPr/>
          <p:nvPr/>
        </p:nvSpPr>
        <p:spPr>
          <a:xfrm>
            <a:off x="10883692" y="6096111"/>
            <a:ext cx="1180131" cy="261610"/>
          </a:xfrm>
          <a:prstGeom prst="rect">
            <a:avLst/>
          </a:prstGeom>
        </p:spPr>
        <p:txBody>
          <a:bodyPr wrap="none">
            <a:spAutoFit/>
          </a:bodyPr>
          <a:lstStyle/>
          <a:p>
            <a:r>
              <a:rPr lang="fr-FR" sz="1100" dirty="0"/>
              <a:t>Source : </a:t>
            </a:r>
            <a:r>
              <a:rPr lang="fr-FR" sz="1100" dirty="0" err="1"/>
              <a:t>Enedis</a:t>
            </a:r>
            <a:endParaRPr lang="fr-FR" sz="1100" dirty="0"/>
          </a:p>
        </p:txBody>
      </p:sp>
      <p:graphicFrame>
        <p:nvGraphicFramePr>
          <p:cNvPr id="15" name="Tableau 14"/>
          <p:cNvGraphicFramePr>
            <a:graphicFrameLocks noGrp="1"/>
          </p:cNvGraphicFramePr>
          <p:nvPr/>
        </p:nvGraphicFramePr>
        <p:xfrm>
          <a:off x="7488500" y="4888781"/>
          <a:ext cx="3678620" cy="1066800"/>
        </p:xfrm>
        <a:graphic>
          <a:graphicData uri="http://schemas.openxmlformats.org/drawingml/2006/table">
            <a:tbl>
              <a:tblPr/>
              <a:tblGrid>
                <a:gridCol w="735724">
                  <a:extLst>
                    <a:ext uri="{9D8B030D-6E8A-4147-A177-3AD203B41FA5}">
                      <a16:colId xmlns:a16="http://schemas.microsoft.com/office/drawing/2014/main" val="3818583079"/>
                    </a:ext>
                  </a:extLst>
                </a:gridCol>
                <a:gridCol w="735724">
                  <a:extLst>
                    <a:ext uri="{9D8B030D-6E8A-4147-A177-3AD203B41FA5}">
                      <a16:colId xmlns:a16="http://schemas.microsoft.com/office/drawing/2014/main" val="822765212"/>
                    </a:ext>
                  </a:extLst>
                </a:gridCol>
                <a:gridCol w="735724">
                  <a:extLst>
                    <a:ext uri="{9D8B030D-6E8A-4147-A177-3AD203B41FA5}">
                      <a16:colId xmlns:a16="http://schemas.microsoft.com/office/drawing/2014/main" val="2203173195"/>
                    </a:ext>
                  </a:extLst>
                </a:gridCol>
                <a:gridCol w="735724">
                  <a:extLst>
                    <a:ext uri="{9D8B030D-6E8A-4147-A177-3AD203B41FA5}">
                      <a16:colId xmlns:a16="http://schemas.microsoft.com/office/drawing/2014/main" val="770937920"/>
                    </a:ext>
                  </a:extLst>
                </a:gridCol>
                <a:gridCol w="735724">
                  <a:extLst>
                    <a:ext uri="{9D8B030D-6E8A-4147-A177-3AD203B41FA5}">
                      <a16:colId xmlns:a16="http://schemas.microsoft.com/office/drawing/2014/main" val="2793887412"/>
                    </a:ext>
                  </a:extLst>
                </a:gridCol>
              </a:tblGrid>
              <a:tr h="177800">
                <a:tc>
                  <a:txBody>
                    <a:bodyPr/>
                    <a:lstStyle/>
                    <a:p>
                      <a:pPr algn="l" fontAlgn="b"/>
                      <a:endParaRPr lang="fr-FR" sz="1100" b="0" i="0" u="none" strike="noStrike">
                        <a:solidFill>
                          <a:srgbClr val="000000"/>
                        </a:solidFill>
                        <a:effectLst/>
                        <a:latin typeface="Calibri" panose="020F0502020204030204" pitchFamily="34" charset="0"/>
                      </a:endParaRPr>
                    </a:p>
                  </a:txBody>
                  <a:tcPr marL="6131" marR="6131" marT="6131"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fr-FR" sz="1100" b="0" i="0" u="none" strike="noStrike" dirty="0">
                          <a:solidFill>
                            <a:srgbClr val="FFFFFF"/>
                          </a:solidFill>
                          <a:effectLst/>
                          <a:latin typeface="Calibri" panose="020F0502020204030204" pitchFamily="34" charset="0"/>
                        </a:rPr>
                        <a:t>2020</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fr-FR" sz="1100" b="0" i="0" u="none" strike="noStrike" dirty="0">
                          <a:solidFill>
                            <a:srgbClr val="FFFFFF"/>
                          </a:solidFill>
                          <a:effectLst/>
                          <a:latin typeface="Calibri" panose="020F0502020204030204" pitchFamily="34" charset="0"/>
                        </a:rPr>
                        <a:t>2021</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fr-FR" sz="1100" b="0" i="0" u="none" strike="noStrike" dirty="0">
                          <a:solidFill>
                            <a:srgbClr val="FFFFFF"/>
                          </a:solidFill>
                          <a:effectLst/>
                          <a:latin typeface="Calibri" panose="020F0502020204030204" pitchFamily="34" charset="0"/>
                        </a:rPr>
                        <a:t>2022</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fr-FR" sz="1100" b="0" i="0" u="none" strike="noStrike" dirty="0">
                          <a:solidFill>
                            <a:srgbClr val="FFFFFF"/>
                          </a:solidFill>
                          <a:effectLst/>
                          <a:latin typeface="Calibri" panose="020F0502020204030204" pitchFamily="34" charset="0"/>
                        </a:rPr>
                        <a:t>2023</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390242884"/>
                  </a:ext>
                </a:extLst>
              </a:tr>
              <a:tr h="177800">
                <a:tc>
                  <a:txBody>
                    <a:bodyPr/>
                    <a:lstStyle/>
                    <a:p>
                      <a:pPr algn="ctr" fontAlgn="b"/>
                      <a:r>
                        <a:rPr lang="fr-FR" sz="1100" b="0" i="0" u="none" strike="noStrike" dirty="0">
                          <a:solidFill>
                            <a:srgbClr val="FFFFFF"/>
                          </a:solidFill>
                          <a:effectLst/>
                          <a:latin typeface="Calibri" panose="020F0502020204030204" pitchFamily="34" charset="0"/>
                        </a:rPr>
                        <a:t>]0;36]</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fr-FR" sz="1100" b="0" i="0" u="none" strike="noStrike" dirty="0">
                          <a:solidFill>
                            <a:srgbClr val="000000"/>
                          </a:solidFill>
                          <a:effectLst/>
                          <a:latin typeface="Calibri" panose="020F0502020204030204" pitchFamily="34" charset="0"/>
                        </a:rPr>
                        <a:t>2979</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fr-FR" sz="1100" b="0" i="0" u="none" strike="noStrike" dirty="0">
                          <a:solidFill>
                            <a:srgbClr val="000000"/>
                          </a:solidFill>
                          <a:effectLst/>
                          <a:latin typeface="Calibri" panose="020F0502020204030204" pitchFamily="34" charset="0"/>
                        </a:rPr>
                        <a:t>4242</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fr-FR" sz="1100" b="0" i="0" u="none" strike="noStrike" dirty="0">
                          <a:solidFill>
                            <a:srgbClr val="000000"/>
                          </a:solidFill>
                          <a:effectLst/>
                          <a:latin typeface="Calibri" panose="020F0502020204030204" pitchFamily="34" charset="0"/>
                        </a:rPr>
                        <a:t>7724</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fr-FR" sz="1100" b="0" i="0" u="none" strike="noStrike" dirty="0">
                          <a:solidFill>
                            <a:srgbClr val="000000"/>
                          </a:solidFill>
                          <a:effectLst/>
                          <a:latin typeface="Calibri" panose="020F0502020204030204" pitchFamily="34" charset="0"/>
                        </a:rPr>
                        <a:t>7472</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42777231"/>
                  </a:ext>
                </a:extLst>
              </a:tr>
              <a:tr h="177800">
                <a:tc>
                  <a:txBody>
                    <a:bodyPr/>
                    <a:lstStyle/>
                    <a:p>
                      <a:pPr algn="ctr" fontAlgn="b"/>
                      <a:r>
                        <a:rPr lang="fr-FR" sz="1100" b="0" i="0" u="none" strike="noStrike" dirty="0">
                          <a:solidFill>
                            <a:srgbClr val="FFFFFF"/>
                          </a:solidFill>
                          <a:effectLst/>
                          <a:latin typeface="Calibri" panose="020F0502020204030204" pitchFamily="34" charset="0"/>
                        </a:rPr>
                        <a:t>]36;100]</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fr-FR" sz="1100" b="0" i="0" u="none" strike="noStrike">
                          <a:solidFill>
                            <a:srgbClr val="000000"/>
                          </a:solidFill>
                          <a:effectLst/>
                          <a:latin typeface="Calibri" panose="020F0502020204030204" pitchFamily="34" charset="0"/>
                        </a:rPr>
                        <a:t>29</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fr-FR" sz="1100" b="0" i="0" u="none" strike="noStrike" dirty="0">
                          <a:solidFill>
                            <a:srgbClr val="000000"/>
                          </a:solidFill>
                          <a:effectLst/>
                          <a:latin typeface="Calibri" panose="020F0502020204030204" pitchFamily="34" charset="0"/>
                        </a:rPr>
                        <a:t>62</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fr-FR" sz="1100" b="0" i="0" u="none" strike="noStrike" dirty="0">
                          <a:solidFill>
                            <a:srgbClr val="000000"/>
                          </a:solidFill>
                          <a:effectLst/>
                          <a:latin typeface="Calibri" panose="020F0502020204030204" pitchFamily="34" charset="0"/>
                        </a:rPr>
                        <a:t>102</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fr-FR" sz="1100" b="0" i="0" u="none" strike="noStrike">
                          <a:solidFill>
                            <a:srgbClr val="000000"/>
                          </a:solidFill>
                          <a:effectLst/>
                          <a:latin typeface="Calibri" panose="020F0502020204030204" pitchFamily="34" charset="0"/>
                        </a:rPr>
                        <a:t>65</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664384406"/>
                  </a:ext>
                </a:extLst>
              </a:tr>
              <a:tr h="177800">
                <a:tc>
                  <a:txBody>
                    <a:bodyPr/>
                    <a:lstStyle/>
                    <a:p>
                      <a:pPr algn="ctr" fontAlgn="b"/>
                      <a:r>
                        <a:rPr lang="fr-FR" sz="1100" b="0" i="0" u="none" strike="noStrike" dirty="0">
                          <a:solidFill>
                            <a:srgbClr val="FFFFFF"/>
                          </a:solidFill>
                          <a:effectLst/>
                          <a:latin typeface="Calibri" panose="020F0502020204030204" pitchFamily="34" charset="0"/>
                        </a:rPr>
                        <a:t>]100;250]</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fr-FR" sz="1100" b="0" i="0" u="none" strike="noStrike" dirty="0">
                          <a:solidFill>
                            <a:srgbClr val="000000"/>
                          </a:solidFill>
                          <a:effectLst/>
                          <a:latin typeface="Calibri" panose="020F0502020204030204" pitchFamily="34" charset="0"/>
                        </a:rPr>
                        <a:t>11</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fr-FR" sz="1100" b="0" i="0" u="none" strike="noStrike" dirty="0">
                          <a:solidFill>
                            <a:srgbClr val="000000"/>
                          </a:solidFill>
                          <a:effectLst/>
                          <a:latin typeface="Calibri" panose="020F0502020204030204" pitchFamily="34" charset="0"/>
                        </a:rPr>
                        <a:t>45</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fr-FR" sz="1100" b="0" i="0" u="none" strike="noStrike" dirty="0">
                          <a:solidFill>
                            <a:srgbClr val="000000"/>
                          </a:solidFill>
                          <a:effectLst/>
                          <a:latin typeface="Calibri" panose="020F0502020204030204" pitchFamily="34" charset="0"/>
                        </a:rPr>
                        <a:t>109</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fr-FR" sz="1100" b="0" i="0" u="none" strike="noStrike">
                          <a:solidFill>
                            <a:srgbClr val="000000"/>
                          </a:solidFill>
                          <a:effectLst/>
                          <a:latin typeface="Calibri" panose="020F0502020204030204" pitchFamily="34" charset="0"/>
                        </a:rPr>
                        <a:t>72</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647691574"/>
                  </a:ext>
                </a:extLst>
              </a:tr>
              <a:tr h="177800">
                <a:tc>
                  <a:txBody>
                    <a:bodyPr/>
                    <a:lstStyle/>
                    <a:p>
                      <a:pPr algn="ctr" fontAlgn="b"/>
                      <a:r>
                        <a:rPr lang="fr-FR" sz="1100" b="0" i="0" u="none" strike="noStrike" dirty="0">
                          <a:solidFill>
                            <a:srgbClr val="FFFFFF"/>
                          </a:solidFill>
                          <a:effectLst/>
                          <a:latin typeface="Calibri" panose="020F0502020204030204" pitchFamily="34" charset="0"/>
                        </a:rPr>
                        <a:t>]250;500]</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fr-FR" sz="1100" b="0" i="0" u="none" strike="noStrike">
                          <a:solidFill>
                            <a:srgbClr val="000000"/>
                          </a:solidFill>
                          <a:effectLst/>
                          <a:latin typeface="Calibri" panose="020F0502020204030204" pitchFamily="34" charset="0"/>
                        </a:rPr>
                        <a:t>0</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fr-FR" sz="1100" b="0" i="0" u="none" strike="noStrike" dirty="0">
                          <a:solidFill>
                            <a:srgbClr val="000000"/>
                          </a:solidFill>
                          <a:effectLst/>
                          <a:latin typeface="Calibri" panose="020F0502020204030204" pitchFamily="34" charset="0"/>
                        </a:rPr>
                        <a:t>0</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fr-FR" sz="1100" b="0" i="0" u="none" strike="noStrike" dirty="0">
                          <a:solidFill>
                            <a:srgbClr val="000000"/>
                          </a:solidFill>
                          <a:effectLst/>
                          <a:latin typeface="Calibri" panose="020F0502020204030204" pitchFamily="34" charset="0"/>
                        </a:rPr>
                        <a:t>1</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fr-FR" sz="1100" b="0" i="0" u="none" strike="noStrike" dirty="0">
                          <a:solidFill>
                            <a:srgbClr val="000000"/>
                          </a:solidFill>
                          <a:effectLst/>
                          <a:latin typeface="Calibri" panose="020F0502020204030204" pitchFamily="34" charset="0"/>
                        </a:rPr>
                        <a:t>2</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969874551"/>
                  </a:ext>
                </a:extLst>
              </a:tr>
              <a:tr h="177800">
                <a:tc>
                  <a:txBody>
                    <a:bodyPr/>
                    <a:lstStyle/>
                    <a:p>
                      <a:pPr algn="ctr" fontAlgn="b"/>
                      <a:r>
                        <a:rPr lang="fr-FR" sz="1100" b="0" i="0" u="none" strike="noStrike" dirty="0">
                          <a:solidFill>
                            <a:srgbClr val="FFFFFF"/>
                          </a:solidFill>
                          <a:effectLst/>
                          <a:latin typeface="Calibri" panose="020F0502020204030204" pitchFamily="34" charset="0"/>
                        </a:rPr>
                        <a:t>&gt; 500</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tc>
                  <a:txBody>
                    <a:bodyPr/>
                    <a:lstStyle/>
                    <a:p>
                      <a:pPr algn="ctr" fontAlgn="b"/>
                      <a:r>
                        <a:rPr lang="fr-FR" sz="1100" b="0" i="0" u="none" strike="noStrike">
                          <a:solidFill>
                            <a:srgbClr val="000000"/>
                          </a:solidFill>
                          <a:effectLst/>
                          <a:latin typeface="Calibri" panose="020F0502020204030204" pitchFamily="34" charset="0"/>
                        </a:rPr>
                        <a:t>0</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fr-FR" sz="1100" b="0" i="0" u="none" strike="noStrike">
                          <a:solidFill>
                            <a:srgbClr val="000000"/>
                          </a:solidFill>
                          <a:effectLst/>
                          <a:latin typeface="Calibri" panose="020F0502020204030204" pitchFamily="34" charset="0"/>
                        </a:rPr>
                        <a:t>0</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fr-FR" sz="1100" b="0" i="0" u="none" strike="noStrike" dirty="0">
                          <a:solidFill>
                            <a:srgbClr val="000000"/>
                          </a:solidFill>
                          <a:effectLst/>
                          <a:latin typeface="Calibri" panose="020F0502020204030204" pitchFamily="34" charset="0"/>
                        </a:rPr>
                        <a:t>0</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fr-FR" sz="1100" b="0" i="0" u="none" strike="noStrike" dirty="0">
                          <a:solidFill>
                            <a:srgbClr val="000000"/>
                          </a:solidFill>
                          <a:effectLst/>
                          <a:latin typeface="Calibri" panose="020F0502020204030204" pitchFamily="34" charset="0"/>
                        </a:rPr>
                        <a:t>2</a:t>
                      </a:r>
                    </a:p>
                  </a:txBody>
                  <a:tcPr marL="6131" marR="6131" marT="61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498072381"/>
                  </a:ext>
                </a:extLst>
              </a:tr>
            </a:tbl>
          </a:graphicData>
        </a:graphic>
      </p:graphicFrame>
      <p:sp>
        <p:nvSpPr>
          <p:cNvPr id="16" name="ZoneTexte 15">
            <a:extLst>
              <a:ext uri="{FF2B5EF4-FFF2-40B4-BE49-F238E27FC236}">
                <a16:creationId xmlns:a16="http://schemas.microsoft.com/office/drawing/2014/main" id="{91A0CD9D-3A75-472D-9B56-B1D8242D654E}"/>
              </a:ext>
            </a:extLst>
          </p:cNvPr>
          <p:cNvSpPr txBox="1"/>
          <p:nvPr/>
        </p:nvSpPr>
        <p:spPr>
          <a:xfrm>
            <a:off x="8214610" y="5955581"/>
            <a:ext cx="2450619" cy="246221"/>
          </a:xfrm>
          <a:prstGeom prst="rect">
            <a:avLst/>
          </a:prstGeom>
          <a:noFill/>
        </p:spPr>
        <p:txBody>
          <a:bodyPr wrap="square">
            <a:spAutoFit/>
          </a:bodyPr>
          <a:lstStyle/>
          <a:p>
            <a:r>
              <a:rPr lang="fr-FR" sz="1000" i="1" dirty="0"/>
              <a:t>Parc des installations raccordées - HDF </a:t>
            </a:r>
            <a:endParaRPr lang="fr-FR" sz="1000" i="1" dirty="0">
              <a:solidFill>
                <a:srgbClr val="1B63B6"/>
              </a:solidFill>
              <a:sym typeface="Wingdings" panose="05000000000000000000" pitchFamily="2" charset="2"/>
            </a:endParaRPr>
          </a:p>
        </p:txBody>
      </p:sp>
    </p:spTree>
    <p:extLst>
      <p:ext uri="{BB962C8B-B14F-4D97-AF65-F5344CB8AC3E}">
        <p14:creationId xmlns:p14="http://schemas.microsoft.com/office/powerpoint/2010/main" val="4097028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93391" y="488357"/>
            <a:ext cx="11175540" cy="891911"/>
          </a:xfrm>
        </p:spPr>
        <p:txBody>
          <a:bodyPr/>
          <a:lstStyle/>
          <a:p>
            <a:r>
              <a:rPr lang="fr-FR" dirty="0"/>
              <a:t>Le photovoltaïque en toiture, essor de l’autoconsommation</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5145" y="2839272"/>
            <a:ext cx="2256368" cy="2650603"/>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9090" y="2841503"/>
            <a:ext cx="3103314" cy="1681599"/>
          </a:xfrm>
          <a:prstGeom prst="rect">
            <a:avLst/>
          </a:prstGeom>
        </p:spPr>
      </p:pic>
      <p:sp>
        <p:nvSpPr>
          <p:cNvPr id="10" name="Rectangle à coins arrondis 9"/>
          <p:cNvSpPr/>
          <p:nvPr/>
        </p:nvSpPr>
        <p:spPr>
          <a:xfrm>
            <a:off x="8890477" y="4771282"/>
            <a:ext cx="1251679" cy="74574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2 998</a:t>
            </a:r>
          </a:p>
          <a:p>
            <a:pPr algn="ctr"/>
            <a:r>
              <a:rPr lang="fr-FR" sz="1100" dirty="0"/>
              <a:t>consommateurs</a:t>
            </a:r>
          </a:p>
        </p:txBody>
      </p:sp>
      <p:sp>
        <p:nvSpPr>
          <p:cNvPr id="11" name="Rectangle à coins arrondis 10"/>
          <p:cNvSpPr/>
          <p:nvPr/>
        </p:nvSpPr>
        <p:spPr>
          <a:xfrm>
            <a:off x="10311869" y="4771281"/>
            <a:ext cx="1251679" cy="74574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439</a:t>
            </a:r>
          </a:p>
          <a:p>
            <a:pPr algn="ctr"/>
            <a:r>
              <a:rPr lang="fr-FR" sz="1100" dirty="0"/>
              <a:t>producteurs</a:t>
            </a:r>
          </a:p>
        </p:txBody>
      </p:sp>
      <p:sp>
        <p:nvSpPr>
          <p:cNvPr id="12" name="ZoneTexte 11"/>
          <p:cNvSpPr txBox="1"/>
          <p:nvPr/>
        </p:nvSpPr>
        <p:spPr>
          <a:xfrm>
            <a:off x="10765239" y="5424628"/>
            <a:ext cx="968022" cy="307777"/>
          </a:xfrm>
          <a:prstGeom prst="rect">
            <a:avLst/>
          </a:prstGeom>
          <a:solidFill>
            <a:schemeClr val="bg1"/>
          </a:solidFill>
        </p:spPr>
        <p:txBody>
          <a:bodyPr wrap="none" rtlCol="0">
            <a:spAutoFit/>
          </a:bodyPr>
          <a:lstStyle/>
          <a:p>
            <a:r>
              <a:rPr lang="fr-FR" sz="1400" b="1" dirty="0">
                <a:solidFill>
                  <a:schemeClr val="tx2"/>
                </a:solidFill>
              </a:rPr>
              <a:t>15,6 MVA</a:t>
            </a:r>
          </a:p>
        </p:txBody>
      </p:sp>
      <p:pic>
        <p:nvPicPr>
          <p:cNvPr id="13" name="Image 12"/>
          <p:cNvPicPr>
            <a:picLocks noChangeAspect="1"/>
          </p:cNvPicPr>
          <p:nvPr/>
        </p:nvPicPr>
        <p:blipFill>
          <a:blip r:embed="rId4"/>
          <a:stretch>
            <a:fillRect/>
          </a:stretch>
        </p:blipFill>
        <p:spPr>
          <a:xfrm rot="5400000">
            <a:off x="3813746" y="4134063"/>
            <a:ext cx="3563750" cy="211302"/>
          </a:xfrm>
          <a:prstGeom prst="rect">
            <a:avLst/>
          </a:prstGeom>
        </p:spPr>
      </p:pic>
      <p:sp>
        <p:nvSpPr>
          <p:cNvPr id="16" name="Espace réservé du texte 5"/>
          <p:cNvSpPr>
            <a:spLocks noGrp="1"/>
          </p:cNvSpPr>
          <p:nvPr>
            <p:ph type="body" sz="quarter" idx="18"/>
          </p:nvPr>
        </p:nvSpPr>
        <p:spPr>
          <a:xfrm>
            <a:off x="472245" y="1700369"/>
            <a:ext cx="11400159" cy="839397"/>
          </a:xfrm>
        </p:spPr>
        <p:txBody>
          <a:bodyPr/>
          <a:lstStyle/>
          <a:p>
            <a:pPr marL="285750" indent="-285750">
              <a:buFont typeface="Wingdings" panose="05000000000000000000" pitchFamily="2" charset="2"/>
              <a:buChar char="ü"/>
            </a:pPr>
            <a:r>
              <a:rPr lang="fr-FR" sz="1400" dirty="0">
                <a:solidFill>
                  <a:schemeClr val="tx2"/>
                </a:solidFill>
                <a:latin typeface="Arial" panose="020B0604020202020204" pitchFamily="34" charset="0"/>
                <a:ea typeface="+mj-ea"/>
                <a:cs typeface="Arial" panose="020B0604020202020204" pitchFamily="34" charset="0"/>
              </a:rPr>
              <a:t>L’autoconsommation est le fait de consommer soi-même, sur un même site, sa propre production d’électricité. On parle d’autoconsommation individuelle quand elle ne concerne qu’une personne (physique ou morale). L’autoconsommation peut également se faire à plusieurs. On parle alors d’autoconsommation collective.</a:t>
            </a:r>
            <a:endParaRPr lang="fr-FR" b="1" dirty="0"/>
          </a:p>
          <a:p>
            <a:endParaRPr lang="fr-FR" dirty="0"/>
          </a:p>
        </p:txBody>
      </p:sp>
      <p:sp>
        <p:nvSpPr>
          <p:cNvPr id="17" name="ZoneTexte 16"/>
          <p:cNvSpPr txBox="1"/>
          <p:nvPr/>
        </p:nvSpPr>
        <p:spPr>
          <a:xfrm>
            <a:off x="5837749" y="2406920"/>
            <a:ext cx="5454647" cy="307777"/>
          </a:xfrm>
          <a:prstGeom prst="rect">
            <a:avLst/>
          </a:prstGeom>
          <a:noFill/>
        </p:spPr>
        <p:txBody>
          <a:bodyPr wrap="square" rtlCol="0">
            <a:spAutoFit/>
          </a:bodyPr>
          <a:lstStyle/>
          <a:p>
            <a:pPr algn="just"/>
            <a:r>
              <a:rPr lang="fr-FR" sz="1400" b="1" dirty="0">
                <a:solidFill>
                  <a:schemeClr val="tx2"/>
                </a:solidFill>
                <a:latin typeface="Arial" panose="020B0604020202020204" pitchFamily="34" charset="0"/>
                <a:ea typeface="+mj-ea"/>
                <a:cs typeface="Arial" panose="020B0604020202020204" pitchFamily="34" charset="0"/>
              </a:rPr>
              <a:t>Chiffres clefs de l’autoconsommation collective (août 2023)</a:t>
            </a:r>
          </a:p>
        </p:txBody>
      </p:sp>
      <p:sp>
        <p:nvSpPr>
          <p:cNvPr id="22" name="ZoneTexte 21"/>
          <p:cNvSpPr txBox="1"/>
          <p:nvPr/>
        </p:nvSpPr>
        <p:spPr>
          <a:xfrm>
            <a:off x="8478344" y="4535389"/>
            <a:ext cx="824265" cy="276999"/>
          </a:xfrm>
          <a:prstGeom prst="rect">
            <a:avLst/>
          </a:prstGeom>
          <a:noFill/>
        </p:spPr>
        <p:txBody>
          <a:bodyPr wrap="none" rtlCol="0">
            <a:spAutoFit/>
          </a:bodyPr>
          <a:lstStyle/>
          <a:p>
            <a:r>
              <a:rPr lang="fr-FR" sz="1200" b="1" dirty="0">
                <a:solidFill>
                  <a:schemeClr val="tx2"/>
                </a:solidFill>
              </a:rPr>
              <a:t>FRANCE</a:t>
            </a:r>
          </a:p>
        </p:txBody>
      </p:sp>
      <p:sp>
        <p:nvSpPr>
          <p:cNvPr id="24" name="Rectangle à coins arrondis 23"/>
          <p:cNvSpPr/>
          <p:nvPr/>
        </p:nvSpPr>
        <p:spPr>
          <a:xfrm>
            <a:off x="8890477" y="5823946"/>
            <a:ext cx="1251679" cy="74574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617</a:t>
            </a:r>
          </a:p>
          <a:p>
            <a:pPr algn="ctr"/>
            <a:r>
              <a:rPr lang="fr-FR" sz="1050" dirty="0"/>
              <a:t>Consommateurs 21% </a:t>
            </a:r>
          </a:p>
        </p:txBody>
      </p:sp>
      <p:sp>
        <p:nvSpPr>
          <p:cNvPr id="26" name="Rectangle à coins arrondis 25"/>
          <p:cNvSpPr/>
          <p:nvPr/>
        </p:nvSpPr>
        <p:spPr>
          <a:xfrm>
            <a:off x="10311869" y="5823945"/>
            <a:ext cx="1251679" cy="74574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78</a:t>
            </a:r>
          </a:p>
          <a:p>
            <a:pPr algn="ctr"/>
            <a:r>
              <a:rPr lang="fr-FR" sz="1100" dirty="0"/>
              <a:t>Producteurs</a:t>
            </a:r>
          </a:p>
          <a:p>
            <a:pPr algn="ctr"/>
            <a:r>
              <a:rPr lang="fr-FR" sz="1100" dirty="0"/>
              <a:t>18%</a:t>
            </a:r>
          </a:p>
        </p:txBody>
      </p:sp>
      <p:sp>
        <p:nvSpPr>
          <p:cNvPr id="27" name="ZoneTexte 26"/>
          <p:cNvSpPr txBox="1"/>
          <p:nvPr/>
        </p:nvSpPr>
        <p:spPr>
          <a:xfrm>
            <a:off x="8477155" y="5583408"/>
            <a:ext cx="1880451" cy="276999"/>
          </a:xfrm>
          <a:prstGeom prst="rect">
            <a:avLst/>
          </a:prstGeom>
          <a:noFill/>
        </p:spPr>
        <p:txBody>
          <a:bodyPr wrap="none" rtlCol="0">
            <a:spAutoFit/>
          </a:bodyPr>
          <a:lstStyle/>
          <a:p>
            <a:r>
              <a:rPr lang="fr-FR" sz="1200" b="1" dirty="0">
                <a:solidFill>
                  <a:schemeClr val="accent1"/>
                </a:solidFill>
              </a:rPr>
              <a:t>NORD-PAS-DE-CALAIS</a:t>
            </a:r>
          </a:p>
        </p:txBody>
      </p:sp>
      <p:sp>
        <p:nvSpPr>
          <p:cNvPr id="28" name="ZoneTexte 27"/>
          <p:cNvSpPr txBox="1"/>
          <p:nvPr/>
        </p:nvSpPr>
        <p:spPr>
          <a:xfrm>
            <a:off x="11249250" y="6385752"/>
            <a:ext cx="868636" cy="523220"/>
          </a:xfrm>
          <a:prstGeom prst="rect">
            <a:avLst/>
          </a:prstGeom>
          <a:solidFill>
            <a:schemeClr val="bg1"/>
          </a:solidFill>
        </p:spPr>
        <p:txBody>
          <a:bodyPr wrap="none" rtlCol="0">
            <a:spAutoFit/>
          </a:bodyPr>
          <a:lstStyle/>
          <a:p>
            <a:r>
              <a:rPr lang="fr-FR" sz="1400" b="1" dirty="0">
                <a:solidFill>
                  <a:schemeClr val="tx2"/>
                </a:solidFill>
              </a:rPr>
              <a:t>1,9 MVA</a:t>
            </a:r>
          </a:p>
          <a:p>
            <a:pPr algn="ctr"/>
            <a:r>
              <a:rPr lang="fr-FR" sz="1400" b="1" dirty="0">
                <a:solidFill>
                  <a:schemeClr val="tx2"/>
                </a:solidFill>
              </a:rPr>
              <a:t>12%</a:t>
            </a:r>
          </a:p>
        </p:txBody>
      </p:sp>
      <p:pic>
        <p:nvPicPr>
          <p:cNvPr id="29" name="Imag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780" y="2563362"/>
            <a:ext cx="5143878" cy="2541442"/>
          </a:xfrm>
          <a:prstGeom prst="rect">
            <a:avLst/>
          </a:prstGeom>
        </p:spPr>
      </p:pic>
      <p:sp>
        <p:nvSpPr>
          <p:cNvPr id="30" name="Espace réservé du texte 5"/>
          <p:cNvSpPr txBox="1">
            <a:spLocks/>
          </p:cNvSpPr>
          <p:nvPr/>
        </p:nvSpPr>
        <p:spPr>
          <a:xfrm>
            <a:off x="717728" y="5006715"/>
            <a:ext cx="4693722" cy="1305742"/>
          </a:xfrm>
          <a:prstGeom prst="rect">
            <a:avLst/>
          </a:prstGeom>
        </p:spPr>
        <p:txBody>
          <a:bodyPr vert="horz" wrap="square" lIns="0" tIns="0" rIns="0" bIns="0" rtlCol="0">
            <a:spAutoFit/>
          </a:bodyPr>
          <a:lstStyle>
            <a:lvl1pPr marL="0" indent="0" algn="l" defTabSz="914377" rtl="0" eaLnBrk="1" latinLnBrk="0" hangingPunct="1">
              <a:lnSpc>
                <a:spcPct val="101000"/>
              </a:lnSpc>
              <a:spcBef>
                <a:spcPts val="0"/>
              </a:spcBef>
              <a:buFont typeface="Arial" panose="020B0604020202020204" pitchFamily="34" charset="0"/>
              <a:buNone/>
              <a:defRPr sz="1200" kern="1200">
                <a:solidFill>
                  <a:schemeClr val="tx1"/>
                </a:solidFill>
                <a:latin typeface="+mn-lt"/>
                <a:ea typeface="+mn-ea"/>
                <a:cs typeface="+mn-cs"/>
              </a:defRPr>
            </a:lvl1pPr>
            <a:lvl2pPr marL="216000" indent="-216000" algn="l" defTabSz="914377" rtl="0" eaLnBrk="1" latinLnBrk="0" hangingPunct="1">
              <a:lnSpc>
                <a:spcPct val="101000"/>
              </a:lnSpc>
              <a:spcBef>
                <a:spcPts val="0"/>
              </a:spcBef>
              <a:buClr>
                <a:schemeClr val="tx2"/>
              </a:buClr>
              <a:buSzPct val="120000"/>
              <a:buFont typeface="Public Sans" pitchFamily="2" charset="0"/>
              <a:buChar char="—"/>
              <a:defRPr sz="1200" b="1" kern="1200">
                <a:solidFill>
                  <a:schemeClr val="tx2"/>
                </a:solidFill>
                <a:latin typeface="Public Sans" pitchFamily="2" charset="0"/>
                <a:ea typeface="+mn-ea"/>
                <a:cs typeface="+mn-cs"/>
              </a:defRPr>
            </a:lvl2pPr>
            <a:lvl3pPr marL="576000" indent="-108000" algn="l" defTabSz="914377" rtl="0" eaLnBrk="1" latinLnBrk="0" hangingPunct="1">
              <a:lnSpc>
                <a:spcPct val="101000"/>
              </a:lnSpc>
              <a:spcBef>
                <a:spcPts val="0"/>
              </a:spcBef>
              <a:buFont typeface="Arial" panose="020B0604020202020204" pitchFamily="34" charset="0"/>
              <a:buChar char="-"/>
              <a:defRPr sz="1200" kern="1200">
                <a:solidFill>
                  <a:schemeClr val="tx1"/>
                </a:solidFill>
                <a:latin typeface="Public Sans" pitchFamily="2" charset="0"/>
                <a:ea typeface="+mn-ea"/>
                <a:cs typeface="+mn-cs"/>
              </a:defRPr>
            </a:lvl3pPr>
            <a:lvl4pPr marL="1152000" indent="-216000" algn="l" defTabSz="914377" rtl="0" eaLnBrk="1" latinLnBrk="0" hangingPunct="1">
              <a:lnSpc>
                <a:spcPct val="101000"/>
              </a:lnSpc>
              <a:spcBef>
                <a:spcPts val="0"/>
              </a:spcBef>
              <a:buFont typeface="Arial" panose="020B0604020202020204" pitchFamily="34" charset="0"/>
              <a:buChar char="•"/>
              <a:defRPr sz="1100" kern="1200">
                <a:solidFill>
                  <a:schemeClr val="tx1"/>
                </a:solidFill>
                <a:latin typeface="+mn-lt"/>
                <a:ea typeface="+mn-ea"/>
                <a:cs typeface="+mn-cs"/>
              </a:defRPr>
            </a:lvl4pPr>
            <a:lvl5pPr marL="0" indent="0" algn="l" defTabSz="914377" rtl="0" eaLnBrk="1" latinLnBrk="0" hangingPunct="1">
              <a:lnSpc>
                <a:spcPct val="101000"/>
              </a:lnSpc>
              <a:spcBef>
                <a:spcPts val="0"/>
              </a:spcBef>
              <a:buFont typeface="Arial" panose="020B0604020202020204" pitchFamily="34" charset="0"/>
              <a:buNone/>
              <a:defRPr sz="1600" kern="1200">
                <a:solidFill>
                  <a:schemeClr val="tx2"/>
                </a:solidFill>
                <a:latin typeface="+mj-lt"/>
                <a:ea typeface="+mn-ea"/>
                <a:cs typeface="+mn-cs"/>
              </a:defRPr>
            </a:lvl5pPr>
            <a:lvl6pPr marL="0" indent="0" algn="l" defTabSz="914377" rtl="0" eaLnBrk="1" latinLnBrk="0" hangingPunct="1">
              <a:lnSpc>
                <a:spcPct val="101000"/>
              </a:lnSpc>
              <a:spcBef>
                <a:spcPts val="0"/>
              </a:spcBef>
              <a:buFont typeface="Arial" panose="020B0604020202020204" pitchFamily="34" charset="0"/>
              <a:buNone/>
              <a:defRPr sz="600" i="1" kern="1200">
                <a:solidFill>
                  <a:schemeClr val="tx1"/>
                </a:solidFill>
                <a:latin typeface="Public Sans" pitchFamily="2" charset="0"/>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dirty="0">
                <a:solidFill>
                  <a:schemeClr val="tx2"/>
                </a:solidFill>
                <a:latin typeface="Arial" panose="020B0604020202020204" pitchFamily="34" charset="0"/>
                <a:ea typeface="+mj-ea"/>
                <a:cs typeface="Arial" panose="020B0604020202020204" pitchFamily="34" charset="0"/>
              </a:rPr>
              <a:t>Prérequis:</a:t>
            </a:r>
          </a:p>
          <a:p>
            <a:pPr marL="285750" indent="-285750">
              <a:buFont typeface="Wingdings" panose="05000000000000000000" pitchFamily="2" charset="2"/>
              <a:buChar char="ü"/>
            </a:pPr>
            <a:r>
              <a:rPr lang="fr-FR" sz="1400" dirty="0">
                <a:solidFill>
                  <a:schemeClr val="tx2"/>
                </a:solidFill>
                <a:latin typeface="Arial" panose="020B0604020202020204" pitchFamily="34" charset="0"/>
                <a:ea typeface="+mj-ea"/>
                <a:cs typeface="Arial" panose="020B0604020202020204" pitchFamily="34" charset="0"/>
              </a:rPr>
              <a:t>Etre raccordé au réseau et disposer d’un fournisseur pour un consommateur et d’un responsable d’équilibre pour un producteur</a:t>
            </a:r>
          </a:p>
          <a:p>
            <a:pPr marL="285750" indent="-285750">
              <a:buFont typeface="Wingdings" panose="05000000000000000000" pitchFamily="2" charset="2"/>
              <a:buChar char="ü"/>
            </a:pPr>
            <a:r>
              <a:rPr lang="fr-FR" sz="1400" dirty="0">
                <a:solidFill>
                  <a:schemeClr val="tx2"/>
                </a:solidFill>
                <a:latin typeface="Arial" panose="020B0604020202020204" pitchFamily="34" charset="0"/>
                <a:ea typeface="+mj-ea"/>
                <a:cs typeface="Arial" panose="020B0604020202020204" pitchFamily="34" charset="0"/>
              </a:rPr>
              <a:t>Avoir un compteur communicant</a:t>
            </a:r>
          </a:p>
          <a:p>
            <a:pPr marL="285750" indent="-285750">
              <a:buFont typeface="Wingdings" panose="05000000000000000000" pitchFamily="2" charset="2"/>
              <a:buChar char="ü"/>
            </a:pPr>
            <a:r>
              <a:rPr lang="fr-FR" sz="1400" dirty="0">
                <a:solidFill>
                  <a:schemeClr val="tx2"/>
                </a:solidFill>
                <a:latin typeface="Arial" panose="020B0604020202020204" pitchFamily="34" charset="0"/>
                <a:ea typeface="+mj-ea"/>
                <a:cs typeface="Arial" panose="020B0604020202020204" pitchFamily="34" charset="0"/>
              </a:rPr>
              <a:t>Avoir constitué une PMO</a:t>
            </a:r>
            <a:endParaRPr lang="fr-FR" dirty="0"/>
          </a:p>
        </p:txBody>
      </p:sp>
    </p:spTree>
    <p:extLst>
      <p:ext uri="{BB962C8B-B14F-4D97-AF65-F5344CB8AC3E}">
        <p14:creationId xmlns:p14="http://schemas.microsoft.com/office/powerpoint/2010/main" val="3846068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105E028-A1AD-15CF-DEF6-08CC61D5218F}"/>
              </a:ext>
            </a:extLst>
          </p:cNvPr>
          <p:cNvSpPr txBox="1"/>
          <p:nvPr/>
        </p:nvSpPr>
        <p:spPr>
          <a:xfrm>
            <a:off x="3516283" y="2449896"/>
            <a:ext cx="7756961" cy="1569660"/>
          </a:xfrm>
          <a:prstGeom prst="rect">
            <a:avLst/>
          </a:prstGeom>
          <a:noFill/>
        </p:spPr>
        <p:txBody>
          <a:bodyPr wrap="square" rtlCol="0">
            <a:spAutoFit/>
          </a:bodyPr>
          <a:lstStyle/>
          <a:p>
            <a:r>
              <a:rPr lang="fr-FR" sz="3600" b="1" dirty="0">
                <a:solidFill>
                  <a:srgbClr val="1D2E58"/>
                </a:solidFill>
                <a:latin typeface="Calibri" panose="020F0502020204030204" pitchFamily="34" charset="0"/>
                <a:cs typeface="+mj-cs"/>
              </a:rPr>
              <a:t>Présentation de la loi avec focus zones d’accélération </a:t>
            </a:r>
          </a:p>
          <a:p>
            <a:r>
              <a:rPr lang="fr-FR" sz="2400" b="1" dirty="0">
                <a:solidFill>
                  <a:srgbClr val="3AB894"/>
                </a:solidFill>
                <a:latin typeface="+mn-lt"/>
              </a:rPr>
              <a:t>Virginie BERQUET</a:t>
            </a:r>
            <a:r>
              <a:rPr lang="fr-FR" sz="2400" dirty="0">
                <a:solidFill>
                  <a:srgbClr val="3AB894"/>
                </a:solidFill>
                <a:latin typeface="+mn-lt"/>
              </a:rPr>
              <a:t>- Cheffe de pôle air, climat, énergie - DREAL</a:t>
            </a:r>
          </a:p>
        </p:txBody>
      </p:sp>
      <p:sp>
        <p:nvSpPr>
          <p:cNvPr id="3" name="Rectangle 2">
            <a:extLst>
              <a:ext uri="{FF2B5EF4-FFF2-40B4-BE49-F238E27FC236}">
                <a16:creationId xmlns:a16="http://schemas.microsoft.com/office/drawing/2014/main" id="{CB234548-F80B-9248-4111-2EF0CD45409D}"/>
              </a:ext>
            </a:extLst>
          </p:cNvPr>
          <p:cNvSpPr/>
          <p:nvPr/>
        </p:nvSpPr>
        <p:spPr>
          <a:xfrm>
            <a:off x="918755" y="4212658"/>
            <a:ext cx="863392" cy="62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122" name="Picture 2" descr="DREAL Franche-Comté - Data.gouv.fr">
            <a:extLst>
              <a:ext uri="{FF2B5EF4-FFF2-40B4-BE49-F238E27FC236}">
                <a16:creationId xmlns:a16="http://schemas.microsoft.com/office/drawing/2014/main" id="{90BA7B05-7AC8-03EA-E1E1-1B6A0D332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58" y="2545589"/>
            <a:ext cx="1899854" cy="18998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irginie BERQUET - Cheffe de pôle air, climat, énergie - DREAL  Hauts-de-France | LinkedIn">
            <a:extLst>
              <a:ext uri="{FF2B5EF4-FFF2-40B4-BE49-F238E27FC236}">
                <a16:creationId xmlns:a16="http://schemas.microsoft.com/office/drawing/2014/main" id="{5D5EE8AF-9B22-EBB1-BA49-E26E48847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4619" y="4082143"/>
            <a:ext cx="1260000" cy="1260000"/>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C2CEFCCD-D489-7058-2613-75F2A8934C35}"/>
              </a:ext>
            </a:extLst>
          </p:cNvPr>
          <p:cNvSpPr txBox="1"/>
          <p:nvPr/>
        </p:nvSpPr>
        <p:spPr>
          <a:xfrm>
            <a:off x="9648825" y="5425327"/>
            <a:ext cx="2257425" cy="523220"/>
          </a:xfrm>
          <a:prstGeom prst="rect">
            <a:avLst/>
          </a:prstGeom>
          <a:noFill/>
        </p:spPr>
        <p:txBody>
          <a:bodyPr wrap="square">
            <a:spAutoFit/>
          </a:bodyPr>
          <a:lstStyle/>
          <a:p>
            <a:pPr algn="just"/>
            <a:r>
              <a:rPr lang="fr-FR" sz="1400" i="1" dirty="0">
                <a:solidFill>
                  <a:schemeClr val="tx2"/>
                </a:solidFill>
                <a:cs typeface="Calibri" panose="020F0502020204030204" pitchFamily="34" charset="0"/>
              </a:rPr>
              <a:t>virginie.berquet@developpement-durable.gouv.fr</a:t>
            </a:r>
            <a:endParaRPr lang="fr-FR" sz="1400" i="1" dirty="0">
              <a:solidFill>
                <a:schemeClr val="tx2"/>
              </a:solidFill>
            </a:endParaRPr>
          </a:p>
        </p:txBody>
      </p:sp>
    </p:spTree>
    <p:extLst>
      <p:ext uri="{BB962C8B-B14F-4D97-AF65-F5344CB8AC3E}">
        <p14:creationId xmlns:p14="http://schemas.microsoft.com/office/powerpoint/2010/main" val="2301969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PlaceHolder 1"/>
          <p:cNvSpPr>
            <a:spLocks noGrp="1"/>
          </p:cNvSpPr>
          <p:nvPr>
            <p:ph/>
          </p:nvPr>
        </p:nvSpPr>
        <p:spPr>
          <a:xfrm>
            <a:off x="366840" y="1578240"/>
            <a:ext cx="11375280" cy="4388400"/>
          </a:xfrm>
          <a:prstGeom prst="rect">
            <a:avLst/>
          </a:prstGeom>
          <a:noFill/>
          <a:ln w="0">
            <a:noFill/>
          </a:ln>
        </p:spPr>
        <p:txBody>
          <a:bodyPr lIns="0" tIns="0" rIns="0" bIns="0" anchor="t">
            <a:noAutofit/>
          </a:bodyPr>
          <a:lstStyle/>
          <a:p>
            <a:pPr marL="191880" indent="-191520" algn="just">
              <a:lnSpc>
                <a:spcPct val="100000"/>
              </a:lnSpc>
              <a:spcBef>
                <a:spcPts val="1888"/>
              </a:spcBef>
              <a:spcAft>
                <a:spcPts val="1066"/>
              </a:spcAft>
              <a:buNone/>
              <a:tabLst>
                <a:tab pos="0" algn="l"/>
              </a:tabLst>
            </a:pPr>
            <a:r>
              <a:rPr lang="fr-FR" sz="1600" b="0" strike="noStrike" spc="-1" dirty="0">
                <a:solidFill>
                  <a:srgbClr val="000000"/>
                </a:solidFill>
                <a:latin typeface="Marianne"/>
                <a:ea typeface="Segoe UI"/>
              </a:rPr>
              <a:t>La </a:t>
            </a:r>
            <a:r>
              <a:rPr lang="fr-FR" sz="1600" b="1" strike="noStrike" spc="-1" dirty="0">
                <a:solidFill>
                  <a:srgbClr val="000000"/>
                </a:solidFill>
                <a:latin typeface="Marianne"/>
                <a:ea typeface="Segoe UI"/>
              </a:rPr>
              <a:t>loi d’accélération de la production d’</a:t>
            </a:r>
            <a:r>
              <a:rPr lang="fr-FR" sz="1600" b="1" strike="noStrike" spc="-1" dirty="0" err="1">
                <a:solidFill>
                  <a:srgbClr val="000000"/>
                </a:solidFill>
                <a:latin typeface="Marianne"/>
                <a:ea typeface="Segoe UI"/>
              </a:rPr>
              <a:t>EnR</a:t>
            </a:r>
            <a:r>
              <a:rPr lang="fr-FR" sz="1600" b="0" strike="noStrike" spc="-1" dirty="0">
                <a:solidFill>
                  <a:srgbClr val="000000"/>
                </a:solidFill>
                <a:latin typeface="Marianne"/>
                <a:ea typeface="Segoe UI"/>
              </a:rPr>
              <a:t> se structure autour de 4 piliers :</a:t>
            </a:r>
            <a:endParaRPr lang="fr-FR" sz="1600" b="0" strike="noStrike" spc="-1" dirty="0">
              <a:latin typeface="Arial"/>
            </a:endParaRPr>
          </a:p>
          <a:p>
            <a:pPr marL="576000" indent="-432000" algn="just">
              <a:lnSpc>
                <a:spcPct val="100000"/>
              </a:lnSpc>
              <a:spcBef>
                <a:spcPts val="533"/>
              </a:spcBef>
              <a:spcAft>
                <a:spcPts val="1066"/>
              </a:spcAft>
              <a:buClr>
                <a:srgbClr val="000000"/>
              </a:buClr>
              <a:buSzPct val="45000"/>
              <a:buFont typeface="Wingdings" charset="2"/>
              <a:buChar char=""/>
              <a:tabLst>
                <a:tab pos="0" algn="l"/>
              </a:tabLst>
            </a:pPr>
            <a:r>
              <a:rPr lang="fr-FR" sz="1600" b="0" strike="noStrike" spc="-1" dirty="0">
                <a:solidFill>
                  <a:srgbClr val="000000"/>
                </a:solidFill>
                <a:latin typeface="Marianne"/>
                <a:ea typeface="Segoe UI"/>
              </a:rPr>
              <a:t>accélérer les procédures sans renier les exigences environnementales, notamment via un processus de planification ;</a:t>
            </a:r>
            <a:endParaRPr lang="fr-FR" sz="1600" b="0" strike="noStrike" spc="-1" dirty="0">
              <a:latin typeface="Arial"/>
            </a:endParaRPr>
          </a:p>
          <a:p>
            <a:pPr marL="576000" indent="-432000" algn="just">
              <a:lnSpc>
                <a:spcPct val="100000"/>
              </a:lnSpc>
              <a:spcBef>
                <a:spcPts val="533"/>
              </a:spcBef>
              <a:spcAft>
                <a:spcPts val="1066"/>
              </a:spcAft>
              <a:buClr>
                <a:srgbClr val="000000"/>
              </a:buClr>
              <a:buSzPct val="45000"/>
              <a:buFont typeface="Wingdings" charset="2"/>
              <a:buChar char=""/>
              <a:tabLst>
                <a:tab pos="0" algn="l"/>
              </a:tabLst>
            </a:pPr>
            <a:r>
              <a:rPr lang="fr-FR" sz="1600" b="0" strike="noStrike" spc="-1" dirty="0">
                <a:solidFill>
                  <a:srgbClr val="000000"/>
                </a:solidFill>
                <a:latin typeface="Marianne"/>
                <a:ea typeface="Segoe UI"/>
              </a:rPr>
              <a:t>libérer un potentiel foncier adapté aux projets d’énergie renouvelable et ne présentant pas d’enjeux environnementaux majeurs ;</a:t>
            </a:r>
            <a:endParaRPr lang="fr-FR" sz="1600" b="0" strike="noStrike" spc="-1" dirty="0">
              <a:latin typeface="Arial"/>
            </a:endParaRPr>
          </a:p>
          <a:p>
            <a:pPr marL="576000" indent="-432000" algn="just">
              <a:lnSpc>
                <a:spcPct val="100000"/>
              </a:lnSpc>
              <a:spcBef>
                <a:spcPts val="533"/>
              </a:spcBef>
              <a:spcAft>
                <a:spcPts val="1066"/>
              </a:spcAft>
              <a:buClr>
                <a:srgbClr val="000000"/>
              </a:buClr>
              <a:buSzPct val="45000"/>
              <a:buFont typeface="Wingdings" charset="2"/>
              <a:buChar char=""/>
              <a:tabLst>
                <a:tab pos="0" algn="l"/>
              </a:tabLst>
            </a:pPr>
            <a:r>
              <a:rPr lang="fr-FR" sz="1600" b="0" strike="noStrike" spc="-1" dirty="0">
                <a:solidFill>
                  <a:srgbClr val="000000"/>
                </a:solidFill>
                <a:latin typeface="Marianne"/>
                <a:ea typeface="Segoe UI"/>
              </a:rPr>
              <a:t>accélérer le déploiement de l’éolien en mer ;</a:t>
            </a:r>
            <a:endParaRPr lang="fr-FR" sz="1600" b="0" strike="noStrike" spc="-1" dirty="0">
              <a:latin typeface="Arial"/>
            </a:endParaRPr>
          </a:p>
          <a:p>
            <a:pPr marL="576000" indent="-432000" algn="just">
              <a:lnSpc>
                <a:spcPct val="100000"/>
              </a:lnSpc>
              <a:spcBef>
                <a:spcPts val="533"/>
              </a:spcBef>
              <a:spcAft>
                <a:spcPts val="1066"/>
              </a:spcAft>
              <a:buClr>
                <a:srgbClr val="000000"/>
              </a:buClr>
              <a:buSzPct val="45000"/>
              <a:buFont typeface="Wingdings" charset="2"/>
              <a:buChar char=""/>
              <a:tabLst>
                <a:tab pos="0" algn="l"/>
              </a:tabLst>
            </a:pPr>
            <a:r>
              <a:rPr lang="fr-FR" sz="1600" b="0" strike="noStrike" spc="-1" dirty="0">
                <a:solidFill>
                  <a:srgbClr val="000000"/>
                </a:solidFill>
                <a:latin typeface="Marianne"/>
                <a:ea typeface="Segoe UI"/>
              </a:rPr>
              <a:t>améliorer le financement et l’attractivité des projets d’énergie renouvelable. </a:t>
            </a:r>
            <a:endParaRPr lang="fr-FR" sz="1600" b="0" strike="noStrike" spc="-1" dirty="0">
              <a:latin typeface="Arial"/>
            </a:endParaRPr>
          </a:p>
          <a:p>
            <a:pPr marL="191880" indent="-191520" algn="just">
              <a:lnSpc>
                <a:spcPct val="100000"/>
              </a:lnSpc>
              <a:spcBef>
                <a:spcPts val="1888"/>
              </a:spcBef>
              <a:spcAft>
                <a:spcPts val="1066"/>
              </a:spcAft>
              <a:buNone/>
              <a:tabLst>
                <a:tab pos="0" algn="l"/>
              </a:tabLst>
            </a:pPr>
            <a:r>
              <a:rPr lang="fr-FR" sz="1600" b="1" u="sng" strike="noStrike" spc="-1" dirty="0">
                <a:solidFill>
                  <a:srgbClr val="000000"/>
                </a:solidFill>
                <a:uFillTx/>
                <a:latin typeface="Marianne"/>
                <a:ea typeface="Segoe UI"/>
              </a:rPr>
              <a:t>Le référent préfectoral unique</a:t>
            </a:r>
            <a:endParaRPr lang="fr-FR" sz="1600" b="0" strike="noStrike" spc="-1" dirty="0">
              <a:latin typeface="Arial"/>
            </a:endParaRPr>
          </a:p>
          <a:p>
            <a:pPr marL="191880" indent="-191520" algn="just">
              <a:lnSpc>
                <a:spcPct val="120000"/>
              </a:lnSpc>
              <a:spcBef>
                <a:spcPts val="1888"/>
              </a:spcBef>
              <a:spcAft>
                <a:spcPts val="1066"/>
              </a:spcAft>
              <a:buNone/>
              <a:tabLst>
                <a:tab pos="0" algn="l"/>
              </a:tabLst>
            </a:pPr>
            <a:r>
              <a:rPr lang="fr-FR" sz="1600" b="0" strike="noStrike" spc="-1" dirty="0">
                <a:solidFill>
                  <a:srgbClr val="000000"/>
                </a:solidFill>
                <a:latin typeface="Marianne"/>
                <a:ea typeface="Segoe UI"/>
              </a:rPr>
              <a:t>	Le TITRE II de la loi porte sur les mesures de simplification et de planification territoriale visant à accélérer et à coordonner les implantations de projets d’énergies renouvelables et les projets industriels nécessaires à la transition énergétique et prévoit la nomination d’un référent préfectoral à l’instruction des projets d’énergies renouvelables et des projets industriels nécessaires à la transition énergétique. </a:t>
            </a:r>
            <a:endParaRPr lang="fr-FR" sz="1600" b="0" strike="noStrike" spc="-1" dirty="0">
              <a:latin typeface="Arial"/>
            </a:endParaRPr>
          </a:p>
          <a:p>
            <a:pPr marL="191880" indent="-191520" algn="just">
              <a:lnSpc>
                <a:spcPct val="100000"/>
              </a:lnSpc>
              <a:spcBef>
                <a:spcPts val="1888"/>
              </a:spcBef>
              <a:spcAft>
                <a:spcPts val="1066"/>
              </a:spcAft>
              <a:buNone/>
              <a:tabLst>
                <a:tab pos="0" algn="l"/>
              </a:tabLst>
            </a:pPr>
            <a:endParaRPr lang="fr-FR" sz="1600" b="0" strike="noStrike" spc="-1" dirty="0">
              <a:latin typeface="Arial"/>
            </a:endParaRPr>
          </a:p>
        </p:txBody>
      </p:sp>
      <p:sp>
        <p:nvSpPr>
          <p:cNvPr id="407" name="PlaceHolder 2"/>
          <p:cNvSpPr>
            <a:spLocks noGrp="1"/>
          </p:cNvSpPr>
          <p:nvPr>
            <p:ph type="title"/>
          </p:nvPr>
        </p:nvSpPr>
        <p:spPr>
          <a:xfrm>
            <a:off x="1807200" y="258840"/>
            <a:ext cx="11231280" cy="718560"/>
          </a:xfrm>
          <a:prstGeom prst="rect">
            <a:avLst/>
          </a:prstGeom>
          <a:noFill/>
          <a:ln w="0">
            <a:noFill/>
          </a:ln>
        </p:spPr>
        <p:txBody>
          <a:bodyPr lIns="90000" tIns="45000" rIns="90000" bIns="45000" anchor="ctr">
            <a:noAutofit/>
          </a:bodyPr>
          <a:lstStyle/>
          <a:p>
            <a:pPr marL="19080">
              <a:lnSpc>
                <a:spcPct val="90000"/>
              </a:lnSpc>
              <a:buNone/>
              <a:tabLst>
                <a:tab pos="0" algn="l"/>
              </a:tabLst>
            </a:pPr>
            <a:r>
              <a:rPr lang="fr-FR" sz="3340" b="1" strike="noStrike" spc="-1">
                <a:solidFill>
                  <a:srgbClr val="000000"/>
                </a:solidFill>
                <a:latin typeface="Arial"/>
                <a:ea typeface="DejaVu Sans"/>
              </a:rPr>
              <a:t>Loi d’accélération de la production d’EnR (APER)</a:t>
            </a:r>
            <a:endParaRPr lang="fr-FR" sz="3340" b="0" strike="noStrike" spc="-1">
              <a:latin typeface="Arial"/>
            </a:endParaRPr>
          </a:p>
        </p:txBody>
      </p:sp>
      <p:pic>
        <p:nvPicPr>
          <p:cNvPr id="2" name="Picture 2" descr="DREAL Franche-Comté - Data.gouv.fr">
            <a:extLst>
              <a:ext uri="{FF2B5EF4-FFF2-40B4-BE49-F238E27FC236}">
                <a16:creationId xmlns:a16="http://schemas.microsoft.com/office/drawing/2014/main" id="{80F52609-4F7C-5C82-A084-2BA17F1D1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484"/>
            <a:ext cx="1200812" cy="1200812"/>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numéro de diapositive 3">
            <a:extLst>
              <a:ext uri="{FF2B5EF4-FFF2-40B4-BE49-F238E27FC236}">
                <a16:creationId xmlns:a16="http://schemas.microsoft.com/office/drawing/2014/main" id="{1BEA834F-1D29-C1D4-A498-A62B3C920E21}"/>
              </a:ext>
            </a:extLst>
          </p:cNvPr>
          <p:cNvSpPr txBox="1">
            <a:spLocks/>
          </p:cNvSpPr>
          <p:nvPr/>
        </p:nvSpPr>
        <p:spPr>
          <a:xfrm>
            <a:off x="8610600" y="6356350"/>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54B0F7-55DD-40D6-B7F4-70B586885C0B}" type="slidenum">
              <a:rPr lang="fr-FR" sz="1200" smtClean="0">
                <a:solidFill>
                  <a:schemeClr val="tx1">
                    <a:lumMod val="50000"/>
                    <a:lumOff val="50000"/>
                  </a:schemeClr>
                </a:solidFill>
              </a:rPr>
              <a:pPr algn="r"/>
              <a:t>9</a:t>
            </a:fld>
            <a:endParaRPr lang="fr-FR" sz="1200">
              <a:solidFill>
                <a:schemeClr val="tx1">
                  <a:lumMod val="50000"/>
                  <a:lumOff val="50000"/>
                </a:schemeClr>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4"/>
</p:tagLst>
</file>

<file path=ppt/tags/tag10.xml><?xml version="1.0" encoding="utf-8"?>
<p:tagLst xmlns:a="http://schemas.openxmlformats.org/drawingml/2006/main" xmlns:r="http://schemas.openxmlformats.org/officeDocument/2006/relationships" xmlns:p="http://schemas.openxmlformats.org/presentationml/2006/main">
  <p:tag name="NUM" val="9"/>
</p:tagLst>
</file>

<file path=ppt/tags/tag11.xml><?xml version="1.0" encoding="utf-8"?>
<p:tagLst xmlns:a="http://schemas.openxmlformats.org/drawingml/2006/main" xmlns:r="http://schemas.openxmlformats.org/officeDocument/2006/relationships" xmlns:p="http://schemas.openxmlformats.org/presentationml/2006/main">
  <p:tag name="NUM" val="10"/>
</p:tagLst>
</file>

<file path=ppt/tags/tag12.xml><?xml version="1.0" encoding="utf-8"?>
<p:tagLst xmlns:a="http://schemas.openxmlformats.org/drawingml/2006/main" xmlns:r="http://schemas.openxmlformats.org/officeDocument/2006/relationships" xmlns:p="http://schemas.openxmlformats.org/presentationml/2006/main">
  <p:tag name="NUM" val="11"/>
</p:tagLst>
</file>

<file path=ppt/tags/tag13.xml><?xml version="1.0" encoding="utf-8"?>
<p:tagLst xmlns:a="http://schemas.openxmlformats.org/drawingml/2006/main" xmlns:r="http://schemas.openxmlformats.org/officeDocument/2006/relationships" xmlns:p="http://schemas.openxmlformats.org/presentationml/2006/main">
  <p:tag name="NUM" val="12"/>
</p:tagLst>
</file>

<file path=ppt/tags/tag14.xml><?xml version="1.0" encoding="utf-8"?>
<p:tagLst xmlns:a="http://schemas.openxmlformats.org/drawingml/2006/main" xmlns:r="http://schemas.openxmlformats.org/officeDocument/2006/relationships" xmlns:p="http://schemas.openxmlformats.org/presentationml/2006/main">
  <p:tag name="NUM" val="13"/>
</p:tagLst>
</file>

<file path=ppt/tags/tag15.xml><?xml version="1.0" encoding="utf-8"?>
<p:tagLst xmlns:a="http://schemas.openxmlformats.org/drawingml/2006/main" xmlns:r="http://schemas.openxmlformats.org/officeDocument/2006/relationships" xmlns:p="http://schemas.openxmlformats.org/presentationml/2006/main">
  <p:tag name="NUM" val="14"/>
</p:tagLst>
</file>

<file path=ppt/tags/tag16.xml><?xml version="1.0" encoding="utf-8"?>
<p:tagLst xmlns:a="http://schemas.openxmlformats.org/drawingml/2006/main" xmlns:r="http://schemas.openxmlformats.org/officeDocument/2006/relationships" xmlns:p="http://schemas.openxmlformats.org/presentationml/2006/main">
  <p:tag name="NUM" val="15"/>
</p:tagLst>
</file>

<file path=ppt/tags/tag17.xml><?xml version="1.0" encoding="utf-8"?>
<p:tagLst xmlns:a="http://schemas.openxmlformats.org/drawingml/2006/main" xmlns:r="http://schemas.openxmlformats.org/officeDocument/2006/relationships" xmlns:p="http://schemas.openxmlformats.org/presentationml/2006/main">
  <p:tag name="NUM" val="16"/>
</p:tagLst>
</file>

<file path=ppt/tags/tag18.xml><?xml version="1.0" encoding="utf-8"?>
<p:tagLst xmlns:a="http://schemas.openxmlformats.org/drawingml/2006/main" xmlns:r="http://schemas.openxmlformats.org/officeDocument/2006/relationships" xmlns:p="http://schemas.openxmlformats.org/presentationml/2006/main">
  <p:tag name="NUM" val="17"/>
</p:tagLst>
</file>

<file path=ppt/tags/tag19.xml><?xml version="1.0" encoding="utf-8"?>
<p:tagLst xmlns:a="http://schemas.openxmlformats.org/drawingml/2006/main" xmlns:r="http://schemas.openxmlformats.org/officeDocument/2006/relationships" xmlns:p="http://schemas.openxmlformats.org/presentationml/2006/main">
  <p:tag name="NUM" val="18"/>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4.xml><?xml version="1.0" encoding="utf-8"?>
<p:tagLst xmlns:a="http://schemas.openxmlformats.org/drawingml/2006/main" xmlns:r="http://schemas.openxmlformats.org/officeDocument/2006/relationships" xmlns:p="http://schemas.openxmlformats.org/presentationml/2006/main">
  <p:tag name="NUM" val="5"/>
</p:tagLst>
</file>

<file path=ppt/tags/tag25.xml><?xml version="1.0" encoding="utf-8"?>
<p:tagLst xmlns:a="http://schemas.openxmlformats.org/drawingml/2006/main" xmlns:r="http://schemas.openxmlformats.org/officeDocument/2006/relationships" xmlns:p="http://schemas.openxmlformats.org/presentationml/2006/main">
  <p:tag name="NUM" val="6"/>
</p:tagLst>
</file>

<file path=ppt/tags/tag26.xml><?xml version="1.0" encoding="utf-8"?>
<p:tagLst xmlns:a="http://schemas.openxmlformats.org/drawingml/2006/main" xmlns:r="http://schemas.openxmlformats.org/officeDocument/2006/relationships" xmlns:p="http://schemas.openxmlformats.org/presentationml/2006/main">
  <p:tag name="NUM" val="7"/>
</p:tagLst>
</file>

<file path=ppt/tags/tag27.xml><?xml version="1.0" encoding="utf-8"?>
<p:tagLst xmlns:a="http://schemas.openxmlformats.org/drawingml/2006/main" xmlns:r="http://schemas.openxmlformats.org/officeDocument/2006/relationships" xmlns:p="http://schemas.openxmlformats.org/presentationml/2006/main">
  <p:tag name="NUM" val="8"/>
</p:tagLst>
</file>

<file path=ppt/tags/tag28.xml><?xml version="1.0" encoding="utf-8"?>
<p:tagLst xmlns:a="http://schemas.openxmlformats.org/drawingml/2006/main" xmlns:r="http://schemas.openxmlformats.org/officeDocument/2006/relationships" xmlns:p="http://schemas.openxmlformats.org/presentationml/2006/main">
  <p:tag name="NUM" val="9"/>
</p:tagLst>
</file>

<file path=ppt/tags/tag29.xml><?xml version="1.0" encoding="utf-8"?>
<p:tagLst xmlns:a="http://schemas.openxmlformats.org/drawingml/2006/main" xmlns:r="http://schemas.openxmlformats.org/officeDocument/2006/relationships" xmlns:p="http://schemas.openxmlformats.org/presentationml/2006/main">
  <p:tag name="NUM" val="10"/>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11"/>
</p:tagLst>
</file>

<file path=ppt/tags/tag31.xml><?xml version="1.0" encoding="utf-8"?>
<p:tagLst xmlns:a="http://schemas.openxmlformats.org/drawingml/2006/main" xmlns:r="http://schemas.openxmlformats.org/officeDocument/2006/relationships" xmlns:p="http://schemas.openxmlformats.org/presentationml/2006/main">
  <p:tag name="NUM" val="12"/>
</p:tagLst>
</file>

<file path=ppt/tags/tag32.xml><?xml version="1.0" encoding="utf-8"?>
<p:tagLst xmlns:a="http://schemas.openxmlformats.org/drawingml/2006/main" xmlns:r="http://schemas.openxmlformats.org/officeDocument/2006/relationships" xmlns:p="http://schemas.openxmlformats.org/presentationml/2006/main">
  <p:tag name="NUM" val="13"/>
</p:tagLst>
</file>

<file path=ppt/tags/tag33.xml><?xml version="1.0" encoding="utf-8"?>
<p:tagLst xmlns:a="http://schemas.openxmlformats.org/drawingml/2006/main" xmlns:r="http://schemas.openxmlformats.org/officeDocument/2006/relationships" xmlns:p="http://schemas.openxmlformats.org/presentationml/2006/main">
  <p:tag name="NUM" val="14"/>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12"/>
</p:tagLst>
</file>

<file path=ppt/tags/tag36.xml><?xml version="1.0" encoding="utf-8"?>
<p:tagLst xmlns:a="http://schemas.openxmlformats.org/drawingml/2006/main" xmlns:r="http://schemas.openxmlformats.org/officeDocument/2006/relationships" xmlns:p="http://schemas.openxmlformats.org/presentationml/2006/main">
  <p:tag name="NUM" val="13"/>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7"/>
</p:tagLst>
</file>

<file path=ppt/tags/tag43.xml><?xml version="1.0" encoding="utf-8"?>
<p:tagLst xmlns:a="http://schemas.openxmlformats.org/drawingml/2006/main" xmlns:r="http://schemas.openxmlformats.org/officeDocument/2006/relationships" xmlns:p="http://schemas.openxmlformats.org/presentationml/2006/main">
  <p:tag name="NUM" val="8"/>
</p:tagLst>
</file>

<file path=ppt/tags/tag44.xml><?xml version="1.0" encoding="utf-8"?>
<p:tagLst xmlns:a="http://schemas.openxmlformats.org/drawingml/2006/main" xmlns:r="http://schemas.openxmlformats.org/officeDocument/2006/relationships" xmlns:p="http://schemas.openxmlformats.org/presentationml/2006/main">
  <p:tag name="NUM" val="9"/>
</p:tagLst>
</file>

<file path=ppt/tags/tag45.xml><?xml version="1.0" encoding="utf-8"?>
<p:tagLst xmlns:a="http://schemas.openxmlformats.org/drawingml/2006/main" xmlns:r="http://schemas.openxmlformats.org/officeDocument/2006/relationships" xmlns:p="http://schemas.openxmlformats.org/presentationml/2006/main">
  <p:tag name="NUM" val="10"/>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3"/>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6"/>
</p:tagLst>
</file>

<file path=ppt/tags/tag51.xml><?xml version="1.0" encoding="utf-8"?>
<p:tagLst xmlns:a="http://schemas.openxmlformats.org/drawingml/2006/main" xmlns:r="http://schemas.openxmlformats.org/officeDocument/2006/relationships" xmlns:p="http://schemas.openxmlformats.org/presentationml/2006/main">
  <p:tag name="NUM" val="7"/>
</p:tagLst>
</file>

<file path=ppt/tags/tag52.xml><?xml version="1.0" encoding="utf-8"?>
<p:tagLst xmlns:a="http://schemas.openxmlformats.org/drawingml/2006/main" xmlns:r="http://schemas.openxmlformats.org/officeDocument/2006/relationships" xmlns:p="http://schemas.openxmlformats.org/presentationml/2006/main">
  <p:tag name="NUM" val="8"/>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4"/>
</p:tagLst>
</file>

<file path=ppt/tags/tag56.xml><?xml version="1.0" encoding="utf-8"?>
<p:tagLst xmlns:a="http://schemas.openxmlformats.org/drawingml/2006/main" xmlns:r="http://schemas.openxmlformats.org/officeDocument/2006/relationships" xmlns:p="http://schemas.openxmlformats.org/presentationml/2006/main">
  <p:tag name="NUM" val="5"/>
</p:tagLst>
</file>

<file path=ppt/tags/tag57.xml><?xml version="1.0" encoding="utf-8"?>
<p:tagLst xmlns:a="http://schemas.openxmlformats.org/drawingml/2006/main" xmlns:r="http://schemas.openxmlformats.org/officeDocument/2006/relationships" xmlns:p="http://schemas.openxmlformats.org/presentationml/2006/main">
  <p:tag name="NUM" val="6"/>
</p:tagLst>
</file>

<file path=ppt/tags/tag58.xml><?xml version="1.0" encoding="utf-8"?>
<p:tagLst xmlns:a="http://schemas.openxmlformats.org/drawingml/2006/main" xmlns:r="http://schemas.openxmlformats.org/officeDocument/2006/relationships" xmlns:p="http://schemas.openxmlformats.org/presentationml/2006/main">
  <p:tag name="NUM" val="7"/>
</p:tagLst>
</file>

<file path=ppt/tags/tag59.xml><?xml version="1.0" encoding="utf-8"?>
<p:tagLst xmlns:a="http://schemas.openxmlformats.org/drawingml/2006/main" xmlns:r="http://schemas.openxmlformats.org/officeDocument/2006/relationships" xmlns:p="http://schemas.openxmlformats.org/presentationml/2006/main">
  <p:tag name="NUM" val="8"/>
</p:tagLst>
</file>

<file path=ppt/tags/tag6.xml><?xml version="1.0" encoding="utf-8"?>
<p:tagLst xmlns:a="http://schemas.openxmlformats.org/drawingml/2006/main" xmlns:r="http://schemas.openxmlformats.org/officeDocument/2006/relationships" xmlns:p="http://schemas.openxmlformats.org/presentationml/2006/main">
  <p:tag name="NUM" val="5"/>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5.xml><?xml version="1.0" encoding="utf-8"?>
<p:tagLst xmlns:a="http://schemas.openxmlformats.org/drawingml/2006/main" xmlns:r="http://schemas.openxmlformats.org/officeDocument/2006/relationships" xmlns:p="http://schemas.openxmlformats.org/presentationml/2006/main">
  <p:tag name="NUM" val="5"/>
</p:tagLst>
</file>

<file path=ppt/tags/tag66.xml><?xml version="1.0" encoding="utf-8"?>
<p:tagLst xmlns:a="http://schemas.openxmlformats.org/drawingml/2006/main" xmlns:r="http://schemas.openxmlformats.org/officeDocument/2006/relationships" xmlns:p="http://schemas.openxmlformats.org/presentationml/2006/main">
  <p:tag name="NUM" val="6"/>
</p:tagLst>
</file>

<file path=ppt/tags/tag67.xml><?xml version="1.0" encoding="utf-8"?>
<p:tagLst xmlns:a="http://schemas.openxmlformats.org/drawingml/2006/main" xmlns:r="http://schemas.openxmlformats.org/officeDocument/2006/relationships" xmlns:p="http://schemas.openxmlformats.org/presentationml/2006/main">
  <p:tag name="NUM" val="7"/>
</p:tagLst>
</file>

<file path=ppt/tags/tag68.xml><?xml version="1.0" encoding="utf-8"?>
<p:tagLst xmlns:a="http://schemas.openxmlformats.org/drawingml/2006/main" xmlns:r="http://schemas.openxmlformats.org/officeDocument/2006/relationships" xmlns:p="http://schemas.openxmlformats.org/presentationml/2006/main">
  <p:tag name="NUM" val="8"/>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6"/>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5"/>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7"/>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5"/>
</p:tagLst>
</file>

<file path=ppt/tags/tag83.xml><?xml version="1.0" encoding="utf-8"?>
<p:tagLst xmlns:a="http://schemas.openxmlformats.org/drawingml/2006/main" xmlns:r="http://schemas.openxmlformats.org/officeDocument/2006/relationships" xmlns:p="http://schemas.openxmlformats.org/presentationml/2006/main">
  <p:tag name="NUM" val="6"/>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8"/>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Personnalisé 8">
      <a:dk1>
        <a:srgbClr val="00365F"/>
      </a:dk1>
      <a:lt1>
        <a:srgbClr val="FFFFFF"/>
      </a:lt1>
      <a:dk2>
        <a:srgbClr val="000000"/>
      </a:dk2>
      <a:lt2>
        <a:srgbClr val="EAF2FA"/>
      </a:lt2>
      <a:accent1>
        <a:srgbClr val="00365F"/>
      </a:accent1>
      <a:accent2>
        <a:srgbClr val="EAF2FA"/>
      </a:accent2>
      <a:accent3>
        <a:srgbClr val="F3A45A"/>
      </a:accent3>
      <a:accent4>
        <a:srgbClr val="FEDEB8"/>
      </a:accent4>
      <a:accent5>
        <a:srgbClr val="006691"/>
      </a:accent5>
      <a:accent6>
        <a:srgbClr val="DFDAD5"/>
      </a:accent6>
      <a:hlink>
        <a:srgbClr val="0563C1"/>
      </a:hlink>
      <a:folHlink>
        <a:srgbClr val="954F72"/>
      </a:folHlink>
    </a:clrScheme>
    <a:fontScheme name="Personnalisé 2">
      <a:majorFont>
        <a:latin typeface="Roboto Condensed"/>
        <a:ea typeface=""/>
        <a:cs typeface=""/>
      </a:majorFont>
      <a:minorFont>
        <a:latin typeface="Roboto Light"/>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Personnalisé 8">
      <a:dk1>
        <a:srgbClr val="00365F"/>
      </a:dk1>
      <a:lt1>
        <a:srgbClr val="FFFFFF"/>
      </a:lt1>
      <a:dk2>
        <a:srgbClr val="000000"/>
      </a:dk2>
      <a:lt2>
        <a:srgbClr val="EAF2FA"/>
      </a:lt2>
      <a:accent1>
        <a:srgbClr val="00365F"/>
      </a:accent1>
      <a:accent2>
        <a:srgbClr val="EAF2FA"/>
      </a:accent2>
      <a:accent3>
        <a:srgbClr val="F3A45A"/>
      </a:accent3>
      <a:accent4>
        <a:srgbClr val="FEDEB8"/>
      </a:accent4>
      <a:accent5>
        <a:srgbClr val="006691"/>
      </a:accent5>
      <a:accent6>
        <a:srgbClr val="DFDAD5"/>
      </a:accent6>
      <a:hlink>
        <a:srgbClr val="0563C1"/>
      </a:hlink>
      <a:folHlink>
        <a:srgbClr val="954F72"/>
      </a:folHlink>
    </a:clrScheme>
    <a:fontScheme name="Personnalisé 2">
      <a:majorFont>
        <a:latin typeface="Roboto Condensed"/>
        <a:ea typeface=""/>
        <a:cs typeface=""/>
      </a:majorFont>
      <a:minorFont>
        <a:latin typeface="Roboto Light"/>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Personnalisé 8">
      <a:dk1>
        <a:srgbClr val="00365F"/>
      </a:dk1>
      <a:lt1>
        <a:srgbClr val="FFFFFF"/>
      </a:lt1>
      <a:dk2>
        <a:srgbClr val="000000"/>
      </a:dk2>
      <a:lt2>
        <a:srgbClr val="EAF2FA"/>
      </a:lt2>
      <a:accent1>
        <a:srgbClr val="00365F"/>
      </a:accent1>
      <a:accent2>
        <a:srgbClr val="EAF2FA"/>
      </a:accent2>
      <a:accent3>
        <a:srgbClr val="F3A45A"/>
      </a:accent3>
      <a:accent4>
        <a:srgbClr val="FEDEB8"/>
      </a:accent4>
      <a:accent5>
        <a:srgbClr val="006691"/>
      </a:accent5>
      <a:accent6>
        <a:srgbClr val="DFDAD5"/>
      </a:accent6>
      <a:hlink>
        <a:srgbClr val="0563C1"/>
      </a:hlink>
      <a:folHlink>
        <a:srgbClr val="954F72"/>
      </a:folHlink>
    </a:clrScheme>
    <a:fontScheme name="Personnalisé 2">
      <a:majorFont>
        <a:latin typeface="Roboto Condensed"/>
        <a:ea typeface=""/>
        <a:cs typeface=""/>
      </a:majorFont>
      <a:minorFont>
        <a:latin typeface="Roboto Light"/>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Personnalisé 8">
      <a:dk1>
        <a:srgbClr val="00365F"/>
      </a:dk1>
      <a:lt1>
        <a:srgbClr val="FFFFFF"/>
      </a:lt1>
      <a:dk2>
        <a:srgbClr val="000000"/>
      </a:dk2>
      <a:lt2>
        <a:srgbClr val="EAF2FA"/>
      </a:lt2>
      <a:accent1>
        <a:srgbClr val="00365F"/>
      </a:accent1>
      <a:accent2>
        <a:srgbClr val="EAF2FA"/>
      </a:accent2>
      <a:accent3>
        <a:srgbClr val="F3A45A"/>
      </a:accent3>
      <a:accent4>
        <a:srgbClr val="FEDEB8"/>
      </a:accent4>
      <a:accent5>
        <a:srgbClr val="006691"/>
      </a:accent5>
      <a:accent6>
        <a:srgbClr val="DFDAD5"/>
      </a:accent6>
      <a:hlink>
        <a:srgbClr val="0563C1"/>
      </a:hlink>
      <a:folHlink>
        <a:srgbClr val="954F72"/>
      </a:folHlink>
    </a:clrScheme>
    <a:fontScheme name="Personnalisé 2">
      <a:majorFont>
        <a:latin typeface="Roboto Condensed"/>
        <a:ea typeface=""/>
        <a:cs typeface=""/>
      </a:majorFont>
      <a:minorFont>
        <a:latin typeface="Roboto Light"/>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Personnalisé 8">
      <a:dk1>
        <a:srgbClr val="00365F"/>
      </a:dk1>
      <a:lt1>
        <a:srgbClr val="FFFFFF"/>
      </a:lt1>
      <a:dk2>
        <a:srgbClr val="000000"/>
      </a:dk2>
      <a:lt2>
        <a:srgbClr val="EAF2FA"/>
      </a:lt2>
      <a:accent1>
        <a:srgbClr val="00365F"/>
      </a:accent1>
      <a:accent2>
        <a:srgbClr val="EAF2FA"/>
      </a:accent2>
      <a:accent3>
        <a:srgbClr val="F3A45A"/>
      </a:accent3>
      <a:accent4>
        <a:srgbClr val="FEDEB8"/>
      </a:accent4>
      <a:accent5>
        <a:srgbClr val="006691"/>
      </a:accent5>
      <a:accent6>
        <a:srgbClr val="DFDAD5"/>
      </a:accent6>
      <a:hlink>
        <a:srgbClr val="0563C1"/>
      </a:hlink>
      <a:folHlink>
        <a:srgbClr val="954F72"/>
      </a:folHlink>
    </a:clrScheme>
    <a:fontScheme name="Personnalisé 2">
      <a:majorFont>
        <a:latin typeface="Roboto Condensed"/>
        <a:ea typeface=""/>
        <a:cs typeface=""/>
      </a:majorFont>
      <a:minorFont>
        <a:latin typeface="Roboto Light"/>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Personnalisé 8">
      <a:dk1>
        <a:srgbClr val="00365F"/>
      </a:dk1>
      <a:lt1>
        <a:srgbClr val="FFFFFF"/>
      </a:lt1>
      <a:dk2>
        <a:srgbClr val="000000"/>
      </a:dk2>
      <a:lt2>
        <a:srgbClr val="EAF2FA"/>
      </a:lt2>
      <a:accent1>
        <a:srgbClr val="00365F"/>
      </a:accent1>
      <a:accent2>
        <a:srgbClr val="EAF2FA"/>
      </a:accent2>
      <a:accent3>
        <a:srgbClr val="F3A45A"/>
      </a:accent3>
      <a:accent4>
        <a:srgbClr val="FEDEB8"/>
      </a:accent4>
      <a:accent5>
        <a:srgbClr val="006691"/>
      </a:accent5>
      <a:accent6>
        <a:srgbClr val="DFDAD5"/>
      </a:accent6>
      <a:hlink>
        <a:srgbClr val="0563C1"/>
      </a:hlink>
      <a:folHlink>
        <a:srgbClr val="954F72"/>
      </a:folHlink>
    </a:clrScheme>
    <a:fontScheme name="Personnalisé 2">
      <a:majorFont>
        <a:latin typeface="Roboto Condensed"/>
        <a:ea typeface=""/>
        <a:cs typeface=""/>
      </a:majorFont>
      <a:minorFont>
        <a:latin typeface="Roboto Light"/>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Personnalisé 8">
      <a:dk1>
        <a:srgbClr val="00365F"/>
      </a:dk1>
      <a:lt1>
        <a:srgbClr val="FFFFFF"/>
      </a:lt1>
      <a:dk2>
        <a:srgbClr val="000000"/>
      </a:dk2>
      <a:lt2>
        <a:srgbClr val="EAF2FA"/>
      </a:lt2>
      <a:accent1>
        <a:srgbClr val="00365F"/>
      </a:accent1>
      <a:accent2>
        <a:srgbClr val="EAF2FA"/>
      </a:accent2>
      <a:accent3>
        <a:srgbClr val="F3A45A"/>
      </a:accent3>
      <a:accent4>
        <a:srgbClr val="FEDEB8"/>
      </a:accent4>
      <a:accent5>
        <a:srgbClr val="006691"/>
      </a:accent5>
      <a:accent6>
        <a:srgbClr val="DFDAD5"/>
      </a:accent6>
      <a:hlink>
        <a:srgbClr val="0563C1"/>
      </a:hlink>
      <a:folHlink>
        <a:srgbClr val="954F72"/>
      </a:folHlink>
    </a:clrScheme>
    <a:fontScheme name="Personnalisé 2">
      <a:majorFont>
        <a:latin typeface="Roboto Condensed"/>
        <a:ea typeface=""/>
        <a:cs typeface=""/>
      </a:majorFont>
      <a:minorFont>
        <a:latin typeface="Roboto Light"/>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9459</TotalTime>
  <Words>4771</Words>
  <Application>Microsoft Office PowerPoint</Application>
  <PresentationFormat>Grand écran</PresentationFormat>
  <Paragraphs>648</Paragraphs>
  <Slides>52</Slides>
  <Notes>17</Notes>
  <HiddenSlides>2</HiddenSlides>
  <MMClips>0</MMClips>
  <ScaleCrop>false</ScaleCrop>
  <HeadingPairs>
    <vt:vector size="8" baseType="variant">
      <vt:variant>
        <vt:lpstr>Polices utilisées</vt:lpstr>
      </vt:variant>
      <vt:variant>
        <vt:i4>18</vt:i4>
      </vt:variant>
      <vt:variant>
        <vt:lpstr>Thème</vt:lpstr>
      </vt:variant>
      <vt:variant>
        <vt:i4>9</vt:i4>
      </vt:variant>
      <vt:variant>
        <vt:lpstr>Serveurs OLE incorporés</vt:lpstr>
      </vt:variant>
      <vt:variant>
        <vt:i4>1</vt:i4>
      </vt:variant>
      <vt:variant>
        <vt:lpstr>Titres des diapositives</vt:lpstr>
      </vt:variant>
      <vt:variant>
        <vt:i4>52</vt:i4>
      </vt:variant>
    </vt:vector>
  </HeadingPairs>
  <TitlesOfParts>
    <vt:vector size="80" baseType="lpstr">
      <vt:lpstr>Arial</vt:lpstr>
      <vt:lpstr>Arial Black</vt:lpstr>
      <vt:lpstr>Arial Nova Light</vt:lpstr>
      <vt:lpstr>Calibri</vt:lpstr>
      <vt:lpstr>Calibri Light</vt:lpstr>
      <vt:lpstr>Century Gothic</vt:lpstr>
      <vt:lpstr>Etelka Text</vt:lpstr>
      <vt:lpstr>Gadugi</vt:lpstr>
      <vt:lpstr>Marianne</vt:lpstr>
      <vt:lpstr>Nunito Sans</vt:lpstr>
      <vt:lpstr>Roboto</vt:lpstr>
      <vt:lpstr>Roboto Condensed</vt:lpstr>
      <vt:lpstr>Roboto Condensed Light</vt:lpstr>
      <vt:lpstr>Roboto Light</vt:lpstr>
      <vt:lpstr>StarSymbol</vt:lpstr>
      <vt:lpstr>Symbol</vt:lpstr>
      <vt:lpstr>Times New Roman</vt:lpstr>
      <vt:lpstr>Wingdings</vt:lpstr>
      <vt:lpstr>Thème Office</vt:lpstr>
      <vt:lpstr>Office Theme</vt:lpstr>
      <vt:lpstr>Office Theme</vt:lpstr>
      <vt:lpstr>Office Theme</vt:lpstr>
      <vt:lpstr>Office Theme</vt:lpstr>
      <vt:lpstr>Office Theme</vt:lpstr>
      <vt:lpstr>Office Theme</vt:lpstr>
      <vt:lpstr>Office Theme</vt:lpstr>
      <vt:lpstr>Thème Office</vt:lpstr>
      <vt:lpstr>Image bitmap</vt:lpstr>
      <vt:lpstr>Loi APER : quelques éléments de décryptage côté PV et solutions de mise en œuvre</vt:lpstr>
      <vt:lpstr>Présentation PowerPoint</vt:lpstr>
      <vt:lpstr>Présentation PowerPoint</vt:lpstr>
      <vt:lpstr>Rappel des ambitions de la PPE</vt:lpstr>
      <vt:lpstr>Le mix énergétique des Hauts-de-France</vt:lpstr>
      <vt:lpstr>Développement du photovoltaïque en Hauts-de-France</vt:lpstr>
      <vt:lpstr>Le photovoltaïque en toiture, essor de l’autoconsommation</vt:lpstr>
      <vt:lpstr>Présentation PowerPoint</vt:lpstr>
      <vt:lpstr>Loi d’accélération de la production d’EnR (APER)</vt:lpstr>
      <vt:lpstr>Loi d’accélération de la production d’EnR (APER)</vt:lpstr>
      <vt:lpstr>Présentation PowerPoint</vt:lpstr>
      <vt:lpstr>Loi d’accélération de la production d’EnR (APER)</vt:lpstr>
      <vt:lpstr>Présentation PowerPoint</vt:lpstr>
      <vt:lpstr>Loi APER : les zones d’accélération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ENGIE Green dans votre région Un fort ancrage territorial</vt:lpstr>
      <vt:lpstr>Notre label Pour une transition énergétique durable </vt:lpstr>
      <vt:lpstr>CAT – Choisy la Victoire - Avrigny</vt:lpstr>
      <vt:lpstr>CAT – Choisy la Victoire - Avrigny</vt:lpstr>
      <vt:lpstr>CAT - AVRIGNY</vt:lpstr>
      <vt:lpstr>VGF – VILLERS-COTTÊRETS</vt:lpstr>
      <vt:lpstr>VGF – VILLERS-COTTÊRETS</vt:lpstr>
      <vt:lpstr>VGF – VILLERS-COTTÊRETS</vt:lpstr>
      <vt:lpstr>Prérequis : Les surfaces minimums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SOLAIRE PHOTOVOLTAÏQUE - 1ÈRE ESTIMATION  MÉTIERS  </vt:lpstr>
      <vt:lpstr>Présentation PowerPoint</vt:lpstr>
      <vt:lpstr>Présentation PowerPoint</vt:lpstr>
      <vt:lpstr>Des sites ressources régionaux et nationaux </vt:lpstr>
      <vt:lpstr>Acteurs et structures de conseil</vt:lpstr>
      <vt:lpstr>Portage des projets</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Sylvie Daenens - cd2e</dc:creator>
  <cp:lastModifiedBy>Manon Fruit - CD2E</cp:lastModifiedBy>
  <cp:revision>11</cp:revision>
  <dcterms:created xsi:type="dcterms:W3CDTF">2022-06-20T16:58:35Z</dcterms:created>
  <dcterms:modified xsi:type="dcterms:W3CDTF">2023-09-15T12:37:35Z</dcterms:modified>
</cp:coreProperties>
</file>