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g" ContentType="image/jpeg"/>
  <Override PartName="/ppt/media/image4.jpg" ContentType="image/jpeg"/>
  <Override PartName="/ppt/theme/theme2.xml" ContentType="application/vnd.openxmlformats-officedocument.theme+xml"/>
  <Override PartName="/ppt/media/image6.jpg" ContentType="image/jpeg"/>
  <Override PartName="/ppt/media/image11.jpg" ContentType="image/jpg"/>
  <Override PartName="/ppt/notesSlides/notesSlide1.xml" ContentType="application/vnd.openxmlformats-officedocument.presentationml.notesSlide+xml"/>
  <Override PartName="/ppt/media/image18.jpg" ContentType="image/jpeg"/>
  <Override PartName="/ppt/notesSlides/notesSlide2.xml" ContentType="application/vnd.openxmlformats-officedocument.presentationml.notesSlide+xml"/>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8.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6.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6217" r:id="rId4"/>
    <p:sldId id="267" r:id="rId5"/>
    <p:sldId id="6185" r:id="rId6"/>
    <p:sldId id="6195" r:id="rId7"/>
    <p:sldId id="6196" r:id="rId8"/>
    <p:sldId id="6197" r:id="rId9"/>
    <p:sldId id="6198" r:id="rId10"/>
    <p:sldId id="6199" r:id="rId11"/>
    <p:sldId id="6184" r:id="rId12"/>
    <p:sldId id="266" r:id="rId13"/>
    <p:sldId id="271" r:id="rId14"/>
    <p:sldId id="6205" r:id="rId15"/>
    <p:sldId id="6203" r:id="rId16"/>
    <p:sldId id="6202" r:id="rId17"/>
    <p:sldId id="6204" r:id="rId18"/>
    <p:sldId id="6206" r:id="rId19"/>
    <p:sldId id="6207" r:id="rId20"/>
    <p:sldId id="6208" r:id="rId21"/>
    <p:sldId id="6209" r:id="rId22"/>
    <p:sldId id="269" r:id="rId23"/>
    <p:sldId id="6188" r:id="rId24"/>
    <p:sldId id="6189" r:id="rId25"/>
    <p:sldId id="6210" r:id="rId26"/>
    <p:sldId id="6218" r:id="rId27"/>
    <p:sldId id="6220" r:id="rId28"/>
    <p:sldId id="6219" r:id="rId29"/>
    <p:sldId id="278" r:id="rId30"/>
    <p:sldId id="6216" r:id="rId31"/>
    <p:sldId id="6211" r:id="rId32"/>
    <p:sldId id="6212" r:id="rId33"/>
    <p:sldId id="6214" r:id="rId34"/>
    <p:sldId id="6215" r:id="rId35"/>
    <p:sldId id="6193" r:id="rId36"/>
    <p:sldId id="6200" r:id="rId37"/>
    <p:sldId id="6194" r:id="rId38"/>
    <p:sldId id="275" r:id="rId39"/>
    <p:sldId id="276" r:id="rId40"/>
    <p:sldId id="277" r:id="rId41"/>
    <p:sldId id="6221"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E58"/>
    <a:srgbClr val="3AB894"/>
    <a:srgbClr val="E0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5098" autoAdjust="0"/>
  </p:normalViewPr>
  <p:slideViewPr>
    <p:cSldViewPr snapToGrid="0">
      <p:cViewPr varScale="1">
        <p:scale>
          <a:sx n="75" d="100"/>
          <a:sy n="75" d="100"/>
        </p:scale>
        <p:origin x="9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E4416-531E-4AB1-8C94-304A2904ECFF}"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fr-FR"/>
        </a:p>
      </dgm:t>
    </dgm:pt>
    <dgm:pt modelId="{65F54E7D-C69A-4884-B6C8-58E5C29E3C31}">
      <dgm:prSet phldrT="[Texte]" custT="1"/>
      <dgm:spPr/>
      <dgm:t>
        <a:bodyPr/>
        <a:lstStyle/>
        <a:p>
          <a:r>
            <a:rPr lang="fr-FR" sz="1700" dirty="0">
              <a:latin typeface="Arial Narrow" panose="020B0606020202030204" pitchFamily="34" charset="0"/>
            </a:rPr>
            <a:t>Evaluer votre niveau de maturité d’intégration de l’économie circulaire dans votre projet</a:t>
          </a:r>
        </a:p>
      </dgm:t>
    </dgm:pt>
    <dgm:pt modelId="{432FA49E-DEDA-4DAA-A76A-E4825208292B}" type="parTrans" cxnId="{D75C9E04-E597-4CCE-BBF5-E199C0882517}">
      <dgm:prSet/>
      <dgm:spPr/>
      <dgm:t>
        <a:bodyPr/>
        <a:lstStyle/>
        <a:p>
          <a:endParaRPr lang="fr-FR"/>
        </a:p>
      </dgm:t>
    </dgm:pt>
    <dgm:pt modelId="{0775EDA5-A2C1-47D9-A972-9C82AAF67233}" type="sibTrans" cxnId="{D75C9E04-E597-4CCE-BBF5-E199C0882517}">
      <dgm:prSet/>
      <dgm:spPr/>
      <dgm:t>
        <a:bodyPr/>
        <a:lstStyle/>
        <a:p>
          <a:endParaRPr lang="fr-FR"/>
        </a:p>
      </dgm:t>
    </dgm:pt>
    <dgm:pt modelId="{23A1AD91-F35D-4F8B-B9EE-A3E9D71DCA60}">
      <dgm:prSet phldrT="[Texte]" custT="1"/>
      <dgm:spPr/>
      <dgm:t>
        <a:bodyPr/>
        <a:lstStyle/>
        <a:p>
          <a:r>
            <a:rPr lang="fr-FR" sz="1700" dirty="0">
              <a:latin typeface="Arial Narrow" panose="020B0606020202030204" pitchFamily="34" charset="0"/>
            </a:rPr>
            <a:t>Définir vos objectifs de progression suivant 5 axes de travail</a:t>
          </a:r>
        </a:p>
      </dgm:t>
    </dgm:pt>
    <dgm:pt modelId="{DAB6A307-2877-49A6-A8E2-FA7917C6A47F}" type="parTrans" cxnId="{E994E8D8-877E-4359-928B-1566002C3221}">
      <dgm:prSet/>
      <dgm:spPr/>
      <dgm:t>
        <a:bodyPr/>
        <a:lstStyle/>
        <a:p>
          <a:endParaRPr lang="fr-FR"/>
        </a:p>
      </dgm:t>
    </dgm:pt>
    <dgm:pt modelId="{23490A6C-FDDD-47E2-AD54-4DAC899C677A}" type="sibTrans" cxnId="{E994E8D8-877E-4359-928B-1566002C3221}">
      <dgm:prSet/>
      <dgm:spPr/>
      <dgm:t>
        <a:bodyPr/>
        <a:lstStyle/>
        <a:p>
          <a:endParaRPr lang="fr-FR"/>
        </a:p>
      </dgm:t>
    </dgm:pt>
    <dgm:pt modelId="{A723AB22-C141-479F-806A-15986A111C28}">
      <dgm:prSet phldrT="[Texte]" custT="1"/>
      <dgm:spPr/>
      <dgm:t>
        <a:bodyPr/>
        <a:lstStyle/>
        <a:p>
          <a:r>
            <a:rPr lang="fr-FR" sz="1700" dirty="0">
              <a:latin typeface="Arial Narrow" panose="020B0606020202030204" pitchFamily="34" charset="0"/>
            </a:rPr>
            <a:t>Faire évoluer vos objectifs tout au long de la conception</a:t>
          </a:r>
        </a:p>
      </dgm:t>
    </dgm:pt>
    <dgm:pt modelId="{8FA46C6A-79C3-41EF-A275-93083BD2C812}" type="parTrans" cxnId="{3D9B8A3F-9ECE-403F-A8C8-13648EA31EAF}">
      <dgm:prSet/>
      <dgm:spPr/>
      <dgm:t>
        <a:bodyPr/>
        <a:lstStyle/>
        <a:p>
          <a:endParaRPr lang="fr-FR"/>
        </a:p>
      </dgm:t>
    </dgm:pt>
    <dgm:pt modelId="{DE0583DE-7073-4C51-B300-CE2420CDA815}" type="sibTrans" cxnId="{3D9B8A3F-9ECE-403F-A8C8-13648EA31EAF}">
      <dgm:prSet/>
      <dgm:spPr/>
      <dgm:t>
        <a:bodyPr/>
        <a:lstStyle/>
        <a:p>
          <a:endParaRPr lang="fr-FR"/>
        </a:p>
      </dgm:t>
    </dgm:pt>
    <dgm:pt modelId="{3AA781E1-92D0-40DA-89F9-8F1C36358D8F}">
      <dgm:prSet phldrT="[Texte]" custT="1"/>
      <dgm:spPr/>
      <dgm:t>
        <a:bodyPr/>
        <a:lstStyle/>
        <a:p>
          <a:r>
            <a:rPr lang="fr-FR" sz="1700" dirty="0">
              <a:latin typeface="Arial Narrow" panose="020B0606020202030204" pitchFamily="34" charset="0"/>
            </a:rPr>
            <a:t>Identifier des perspectives à plus long terme </a:t>
          </a:r>
        </a:p>
      </dgm:t>
    </dgm:pt>
    <dgm:pt modelId="{89E14290-8C77-481F-847D-DBD2A8B07C03}" type="parTrans" cxnId="{D2974ED8-A388-44E9-A718-8F1FCC06995E}">
      <dgm:prSet/>
      <dgm:spPr/>
      <dgm:t>
        <a:bodyPr/>
        <a:lstStyle/>
        <a:p>
          <a:endParaRPr lang="fr-FR"/>
        </a:p>
      </dgm:t>
    </dgm:pt>
    <dgm:pt modelId="{61B318BF-7C38-49E8-8058-8B03E40E997B}" type="sibTrans" cxnId="{D2974ED8-A388-44E9-A718-8F1FCC06995E}">
      <dgm:prSet/>
      <dgm:spPr/>
      <dgm:t>
        <a:bodyPr/>
        <a:lstStyle/>
        <a:p>
          <a:endParaRPr lang="fr-FR"/>
        </a:p>
      </dgm:t>
    </dgm:pt>
    <dgm:pt modelId="{E28C16E2-F5DE-48EB-A344-E8D14D336EB6}" type="pres">
      <dgm:prSet presAssocID="{C7AE4416-531E-4AB1-8C94-304A2904ECFF}" presName="Name0" presStyleCnt="0">
        <dgm:presLayoutVars>
          <dgm:dir/>
          <dgm:resizeHandles val="exact"/>
        </dgm:presLayoutVars>
      </dgm:prSet>
      <dgm:spPr/>
    </dgm:pt>
    <dgm:pt modelId="{A7CC2E49-1222-4B7A-BEFA-5DCECACB47F6}" type="pres">
      <dgm:prSet presAssocID="{65F54E7D-C69A-4884-B6C8-58E5C29E3C31}" presName="node" presStyleLbl="node1" presStyleIdx="0" presStyleCnt="4">
        <dgm:presLayoutVars>
          <dgm:bulletEnabled val="1"/>
        </dgm:presLayoutVars>
      </dgm:prSet>
      <dgm:spPr/>
    </dgm:pt>
    <dgm:pt modelId="{8384802F-2AC5-444B-AF99-80EA9568DDDA}" type="pres">
      <dgm:prSet presAssocID="{0775EDA5-A2C1-47D9-A972-9C82AAF67233}" presName="sibTrans" presStyleLbl="sibTrans1D1" presStyleIdx="0" presStyleCnt="3"/>
      <dgm:spPr/>
    </dgm:pt>
    <dgm:pt modelId="{337B8DAF-271A-4DA6-B235-4E90FC6F5D2D}" type="pres">
      <dgm:prSet presAssocID="{0775EDA5-A2C1-47D9-A972-9C82AAF67233}" presName="connectorText" presStyleLbl="sibTrans1D1" presStyleIdx="0" presStyleCnt="3"/>
      <dgm:spPr/>
    </dgm:pt>
    <dgm:pt modelId="{B1BC0061-7E5C-4901-8796-B459CC940D4D}" type="pres">
      <dgm:prSet presAssocID="{23A1AD91-F35D-4F8B-B9EE-A3E9D71DCA60}" presName="node" presStyleLbl="node1" presStyleIdx="1" presStyleCnt="4">
        <dgm:presLayoutVars>
          <dgm:bulletEnabled val="1"/>
        </dgm:presLayoutVars>
      </dgm:prSet>
      <dgm:spPr/>
    </dgm:pt>
    <dgm:pt modelId="{C9604816-CBAA-4D68-945B-69F4B632983D}" type="pres">
      <dgm:prSet presAssocID="{23490A6C-FDDD-47E2-AD54-4DAC899C677A}" presName="sibTrans" presStyleLbl="sibTrans1D1" presStyleIdx="1" presStyleCnt="3"/>
      <dgm:spPr/>
    </dgm:pt>
    <dgm:pt modelId="{B3388432-BBCB-4CB6-BBF1-D2BC03038E67}" type="pres">
      <dgm:prSet presAssocID="{23490A6C-FDDD-47E2-AD54-4DAC899C677A}" presName="connectorText" presStyleLbl="sibTrans1D1" presStyleIdx="1" presStyleCnt="3"/>
      <dgm:spPr/>
    </dgm:pt>
    <dgm:pt modelId="{9F9F35B7-4322-49E1-A374-7CAA6BB2A672}" type="pres">
      <dgm:prSet presAssocID="{A723AB22-C141-479F-806A-15986A111C28}" presName="node" presStyleLbl="node1" presStyleIdx="2" presStyleCnt="4">
        <dgm:presLayoutVars>
          <dgm:bulletEnabled val="1"/>
        </dgm:presLayoutVars>
      </dgm:prSet>
      <dgm:spPr/>
    </dgm:pt>
    <dgm:pt modelId="{0D38FF06-9EC6-473D-9D2B-86D7560B2234}" type="pres">
      <dgm:prSet presAssocID="{DE0583DE-7073-4C51-B300-CE2420CDA815}" presName="sibTrans" presStyleLbl="sibTrans1D1" presStyleIdx="2" presStyleCnt="3"/>
      <dgm:spPr/>
    </dgm:pt>
    <dgm:pt modelId="{94028BA9-0FD6-4E58-9BE2-0A135A778A00}" type="pres">
      <dgm:prSet presAssocID="{DE0583DE-7073-4C51-B300-CE2420CDA815}" presName="connectorText" presStyleLbl="sibTrans1D1" presStyleIdx="2" presStyleCnt="3"/>
      <dgm:spPr/>
    </dgm:pt>
    <dgm:pt modelId="{D9CA4F10-2BB3-4480-ABC5-5130AA5AC191}" type="pres">
      <dgm:prSet presAssocID="{3AA781E1-92D0-40DA-89F9-8F1C36358D8F}" presName="node" presStyleLbl="node1" presStyleIdx="3" presStyleCnt="4">
        <dgm:presLayoutVars>
          <dgm:bulletEnabled val="1"/>
        </dgm:presLayoutVars>
      </dgm:prSet>
      <dgm:spPr/>
    </dgm:pt>
  </dgm:ptLst>
  <dgm:cxnLst>
    <dgm:cxn modelId="{D75C9E04-E597-4CCE-BBF5-E199C0882517}" srcId="{C7AE4416-531E-4AB1-8C94-304A2904ECFF}" destId="{65F54E7D-C69A-4884-B6C8-58E5C29E3C31}" srcOrd="0" destOrd="0" parTransId="{432FA49E-DEDA-4DAA-A76A-E4825208292B}" sibTransId="{0775EDA5-A2C1-47D9-A972-9C82AAF67233}"/>
    <dgm:cxn modelId="{D939E518-2A17-4F8E-A259-B9E2F0CE1D98}" type="presOf" srcId="{23490A6C-FDDD-47E2-AD54-4DAC899C677A}" destId="{B3388432-BBCB-4CB6-BBF1-D2BC03038E67}" srcOrd="1" destOrd="0" presId="urn:microsoft.com/office/officeart/2005/8/layout/bProcess3"/>
    <dgm:cxn modelId="{7A04EE20-6323-4C10-851A-D04B7C60999B}" type="presOf" srcId="{65F54E7D-C69A-4884-B6C8-58E5C29E3C31}" destId="{A7CC2E49-1222-4B7A-BEFA-5DCECACB47F6}" srcOrd="0" destOrd="0" presId="urn:microsoft.com/office/officeart/2005/8/layout/bProcess3"/>
    <dgm:cxn modelId="{EDE78E2A-EF59-4DF2-8576-6F397282C8ED}" type="presOf" srcId="{23490A6C-FDDD-47E2-AD54-4DAC899C677A}" destId="{C9604816-CBAA-4D68-945B-69F4B632983D}" srcOrd="0" destOrd="0" presId="urn:microsoft.com/office/officeart/2005/8/layout/bProcess3"/>
    <dgm:cxn modelId="{03F3A130-BEEC-4DAE-832B-42020C20ECF8}" type="presOf" srcId="{DE0583DE-7073-4C51-B300-CE2420CDA815}" destId="{0D38FF06-9EC6-473D-9D2B-86D7560B2234}" srcOrd="0" destOrd="0" presId="urn:microsoft.com/office/officeart/2005/8/layout/bProcess3"/>
    <dgm:cxn modelId="{4969943A-2EA5-4EA3-8143-5D093088048D}" type="presOf" srcId="{3AA781E1-92D0-40DA-89F9-8F1C36358D8F}" destId="{D9CA4F10-2BB3-4480-ABC5-5130AA5AC191}" srcOrd="0" destOrd="0" presId="urn:microsoft.com/office/officeart/2005/8/layout/bProcess3"/>
    <dgm:cxn modelId="{3D9B8A3F-9ECE-403F-A8C8-13648EA31EAF}" srcId="{C7AE4416-531E-4AB1-8C94-304A2904ECFF}" destId="{A723AB22-C141-479F-806A-15986A111C28}" srcOrd="2" destOrd="0" parTransId="{8FA46C6A-79C3-41EF-A275-93083BD2C812}" sibTransId="{DE0583DE-7073-4C51-B300-CE2420CDA815}"/>
    <dgm:cxn modelId="{11812B79-8403-43C1-9B5D-A38A36F2786C}" type="presOf" srcId="{23A1AD91-F35D-4F8B-B9EE-A3E9D71DCA60}" destId="{B1BC0061-7E5C-4901-8796-B459CC940D4D}" srcOrd="0" destOrd="0" presId="urn:microsoft.com/office/officeart/2005/8/layout/bProcess3"/>
    <dgm:cxn modelId="{215AFE79-7F1C-4AE0-AE3F-2A44E43D2980}" type="presOf" srcId="{0775EDA5-A2C1-47D9-A972-9C82AAF67233}" destId="{337B8DAF-271A-4DA6-B235-4E90FC6F5D2D}" srcOrd="1" destOrd="0" presId="urn:microsoft.com/office/officeart/2005/8/layout/bProcess3"/>
    <dgm:cxn modelId="{DDC1B980-8EB5-499F-91C6-EC7C2EEB5D60}" type="presOf" srcId="{A723AB22-C141-479F-806A-15986A111C28}" destId="{9F9F35B7-4322-49E1-A374-7CAA6BB2A672}" srcOrd="0" destOrd="0" presId="urn:microsoft.com/office/officeart/2005/8/layout/bProcess3"/>
    <dgm:cxn modelId="{FF724086-08CD-48B8-BCFE-29F812BA33B6}" type="presOf" srcId="{0775EDA5-A2C1-47D9-A972-9C82AAF67233}" destId="{8384802F-2AC5-444B-AF99-80EA9568DDDA}" srcOrd="0" destOrd="0" presId="urn:microsoft.com/office/officeart/2005/8/layout/bProcess3"/>
    <dgm:cxn modelId="{E0EACEBF-E4F7-41CC-ABF2-7884B50C9480}" type="presOf" srcId="{C7AE4416-531E-4AB1-8C94-304A2904ECFF}" destId="{E28C16E2-F5DE-48EB-A344-E8D14D336EB6}" srcOrd="0" destOrd="0" presId="urn:microsoft.com/office/officeart/2005/8/layout/bProcess3"/>
    <dgm:cxn modelId="{46AF0BCA-C6EE-47C4-BA74-07CFF3E0CCB8}" type="presOf" srcId="{DE0583DE-7073-4C51-B300-CE2420CDA815}" destId="{94028BA9-0FD6-4E58-9BE2-0A135A778A00}" srcOrd="1" destOrd="0" presId="urn:microsoft.com/office/officeart/2005/8/layout/bProcess3"/>
    <dgm:cxn modelId="{D2974ED8-A388-44E9-A718-8F1FCC06995E}" srcId="{C7AE4416-531E-4AB1-8C94-304A2904ECFF}" destId="{3AA781E1-92D0-40DA-89F9-8F1C36358D8F}" srcOrd="3" destOrd="0" parTransId="{89E14290-8C77-481F-847D-DBD2A8B07C03}" sibTransId="{61B318BF-7C38-49E8-8058-8B03E40E997B}"/>
    <dgm:cxn modelId="{E994E8D8-877E-4359-928B-1566002C3221}" srcId="{C7AE4416-531E-4AB1-8C94-304A2904ECFF}" destId="{23A1AD91-F35D-4F8B-B9EE-A3E9D71DCA60}" srcOrd="1" destOrd="0" parTransId="{DAB6A307-2877-49A6-A8E2-FA7917C6A47F}" sibTransId="{23490A6C-FDDD-47E2-AD54-4DAC899C677A}"/>
    <dgm:cxn modelId="{FD6CB252-55B1-46B6-8883-2C84D79FB2AE}" type="presParOf" srcId="{E28C16E2-F5DE-48EB-A344-E8D14D336EB6}" destId="{A7CC2E49-1222-4B7A-BEFA-5DCECACB47F6}" srcOrd="0" destOrd="0" presId="urn:microsoft.com/office/officeart/2005/8/layout/bProcess3"/>
    <dgm:cxn modelId="{07460AE9-92DF-455F-B77B-D1385B3BD9DE}" type="presParOf" srcId="{E28C16E2-F5DE-48EB-A344-E8D14D336EB6}" destId="{8384802F-2AC5-444B-AF99-80EA9568DDDA}" srcOrd="1" destOrd="0" presId="urn:microsoft.com/office/officeart/2005/8/layout/bProcess3"/>
    <dgm:cxn modelId="{73585563-7DE2-4F89-B288-951375DEFB32}" type="presParOf" srcId="{8384802F-2AC5-444B-AF99-80EA9568DDDA}" destId="{337B8DAF-271A-4DA6-B235-4E90FC6F5D2D}" srcOrd="0" destOrd="0" presId="urn:microsoft.com/office/officeart/2005/8/layout/bProcess3"/>
    <dgm:cxn modelId="{BC5E264D-A521-4786-9331-0D864063083B}" type="presParOf" srcId="{E28C16E2-F5DE-48EB-A344-E8D14D336EB6}" destId="{B1BC0061-7E5C-4901-8796-B459CC940D4D}" srcOrd="2" destOrd="0" presId="urn:microsoft.com/office/officeart/2005/8/layout/bProcess3"/>
    <dgm:cxn modelId="{C974394C-5611-48C3-B2BB-83D9CD888908}" type="presParOf" srcId="{E28C16E2-F5DE-48EB-A344-E8D14D336EB6}" destId="{C9604816-CBAA-4D68-945B-69F4B632983D}" srcOrd="3" destOrd="0" presId="urn:microsoft.com/office/officeart/2005/8/layout/bProcess3"/>
    <dgm:cxn modelId="{35B89878-3B20-4C85-9802-AE8B4973ABA0}" type="presParOf" srcId="{C9604816-CBAA-4D68-945B-69F4B632983D}" destId="{B3388432-BBCB-4CB6-BBF1-D2BC03038E67}" srcOrd="0" destOrd="0" presId="urn:microsoft.com/office/officeart/2005/8/layout/bProcess3"/>
    <dgm:cxn modelId="{38B8FB40-7D38-4A48-8DAE-3027CE89AD2C}" type="presParOf" srcId="{E28C16E2-F5DE-48EB-A344-E8D14D336EB6}" destId="{9F9F35B7-4322-49E1-A374-7CAA6BB2A672}" srcOrd="4" destOrd="0" presId="urn:microsoft.com/office/officeart/2005/8/layout/bProcess3"/>
    <dgm:cxn modelId="{E02E6B7D-AEAF-43F8-8185-4D170B285A66}" type="presParOf" srcId="{E28C16E2-F5DE-48EB-A344-E8D14D336EB6}" destId="{0D38FF06-9EC6-473D-9D2B-86D7560B2234}" srcOrd="5" destOrd="0" presId="urn:microsoft.com/office/officeart/2005/8/layout/bProcess3"/>
    <dgm:cxn modelId="{E78E633B-15CF-4200-9641-DAE6553876D4}" type="presParOf" srcId="{0D38FF06-9EC6-473D-9D2B-86D7560B2234}" destId="{94028BA9-0FD6-4E58-9BE2-0A135A778A00}" srcOrd="0" destOrd="0" presId="urn:microsoft.com/office/officeart/2005/8/layout/bProcess3"/>
    <dgm:cxn modelId="{909073A7-69BD-4D05-9ACC-59F9BA3A27B7}" type="presParOf" srcId="{E28C16E2-F5DE-48EB-A344-E8D14D336EB6}" destId="{D9CA4F10-2BB3-4480-ABC5-5130AA5AC191}"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4802F-2AC5-444B-AF99-80EA9568DDDA}">
      <dsp:nvSpPr>
        <dsp:cNvPr id="0" name=""/>
        <dsp:cNvSpPr/>
      </dsp:nvSpPr>
      <dsp:spPr>
        <a:xfrm>
          <a:off x="2219545" y="955388"/>
          <a:ext cx="479832" cy="91440"/>
        </a:xfrm>
        <a:custGeom>
          <a:avLst/>
          <a:gdLst/>
          <a:ahLst/>
          <a:cxnLst/>
          <a:rect l="0" t="0" r="0" b="0"/>
          <a:pathLst>
            <a:path>
              <a:moveTo>
                <a:pt x="0" y="45720"/>
              </a:moveTo>
              <a:lnTo>
                <a:pt x="47983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46701" y="998555"/>
        <a:ext cx="25521" cy="5104"/>
      </dsp:txXfrm>
    </dsp:sp>
    <dsp:sp modelId="{A7CC2E49-1222-4B7A-BEFA-5DCECACB47F6}">
      <dsp:nvSpPr>
        <dsp:cNvPr id="0" name=""/>
        <dsp:cNvSpPr/>
      </dsp:nvSpPr>
      <dsp:spPr>
        <a:xfrm>
          <a:off x="2071" y="335325"/>
          <a:ext cx="2219273" cy="13315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Arial Narrow" panose="020B0606020202030204" pitchFamily="34" charset="0"/>
            </a:rPr>
            <a:t>Evaluer votre niveau de maturité d’intégration de l’économie circulaire dans votre projet</a:t>
          </a:r>
        </a:p>
      </dsp:txBody>
      <dsp:txXfrm>
        <a:off x="2071" y="335325"/>
        <a:ext cx="2219273" cy="1331564"/>
      </dsp:txXfrm>
    </dsp:sp>
    <dsp:sp modelId="{C9604816-CBAA-4D68-945B-69F4B632983D}">
      <dsp:nvSpPr>
        <dsp:cNvPr id="0" name=""/>
        <dsp:cNvSpPr/>
      </dsp:nvSpPr>
      <dsp:spPr>
        <a:xfrm>
          <a:off x="4949252" y="955388"/>
          <a:ext cx="479832" cy="91440"/>
        </a:xfrm>
        <a:custGeom>
          <a:avLst/>
          <a:gdLst/>
          <a:ahLst/>
          <a:cxnLst/>
          <a:rect l="0" t="0" r="0" b="0"/>
          <a:pathLst>
            <a:path>
              <a:moveTo>
                <a:pt x="0" y="45720"/>
              </a:moveTo>
              <a:lnTo>
                <a:pt x="479832"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76407" y="998555"/>
        <a:ext cx="25521" cy="5104"/>
      </dsp:txXfrm>
    </dsp:sp>
    <dsp:sp modelId="{B1BC0061-7E5C-4901-8796-B459CC940D4D}">
      <dsp:nvSpPr>
        <dsp:cNvPr id="0" name=""/>
        <dsp:cNvSpPr/>
      </dsp:nvSpPr>
      <dsp:spPr>
        <a:xfrm>
          <a:off x="2731778" y="335325"/>
          <a:ext cx="2219273" cy="133156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Arial Narrow" panose="020B0606020202030204" pitchFamily="34" charset="0"/>
            </a:rPr>
            <a:t>Définir vos objectifs de progression suivant 5 axes de travail</a:t>
          </a:r>
        </a:p>
      </dsp:txBody>
      <dsp:txXfrm>
        <a:off x="2731778" y="335325"/>
        <a:ext cx="2219273" cy="1331564"/>
      </dsp:txXfrm>
    </dsp:sp>
    <dsp:sp modelId="{0D38FF06-9EC6-473D-9D2B-86D7560B2234}">
      <dsp:nvSpPr>
        <dsp:cNvPr id="0" name=""/>
        <dsp:cNvSpPr/>
      </dsp:nvSpPr>
      <dsp:spPr>
        <a:xfrm>
          <a:off x="7678958" y="955388"/>
          <a:ext cx="479832" cy="91440"/>
        </a:xfrm>
        <a:custGeom>
          <a:avLst/>
          <a:gdLst/>
          <a:ahLst/>
          <a:cxnLst/>
          <a:rect l="0" t="0" r="0" b="0"/>
          <a:pathLst>
            <a:path>
              <a:moveTo>
                <a:pt x="0" y="45720"/>
              </a:moveTo>
              <a:lnTo>
                <a:pt x="47983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906114" y="998555"/>
        <a:ext cx="25521" cy="5104"/>
      </dsp:txXfrm>
    </dsp:sp>
    <dsp:sp modelId="{9F9F35B7-4322-49E1-A374-7CAA6BB2A672}">
      <dsp:nvSpPr>
        <dsp:cNvPr id="0" name=""/>
        <dsp:cNvSpPr/>
      </dsp:nvSpPr>
      <dsp:spPr>
        <a:xfrm>
          <a:off x="5461484" y="335325"/>
          <a:ext cx="2219273" cy="133156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Arial Narrow" panose="020B0606020202030204" pitchFamily="34" charset="0"/>
            </a:rPr>
            <a:t>Faire évoluer vos objectifs tout au long de la conception</a:t>
          </a:r>
        </a:p>
      </dsp:txBody>
      <dsp:txXfrm>
        <a:off x="5461484" y="335325"/>
        <a:ext cx="2219273" cy="1331564"/>
      </dsp:txXfrm>
    </dsp:sp>
    <dsp:sp modelId="{D9CA4F10-2BB3-4480-ABC5-5130AA5AC191}">
      <dsp:nvSpPr>
        <dsp:cNvPr id="0" name=""/>
        <dsp:cNvSpPr/>
      </dsp:nvSpPr>
      <dsp:spPr>
        <a:xfrm>
          <a:off x="8191191" y="335325"/>
          <a:ext cx="2219273" cy="133156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Arial Narrow" panose="020B0606020202030204" pitchFamily="34" charset="0"/>
            </a:rPr>
            <a:t>Identifier des perspectives à plus long terme </a:t>
          </a:r>
        </a:p>
      </dsp:txBody>
      <dsp:txXfrm>
        <a:off x="8191191" y="335325"/>
        <a:ext cx="2219273" cy="13315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75476-CEBC-49F8-B1D9-155E07105F10}" type="datetimeFigureOut">
              <a:rPr lang="fr-FR" smtClean="0"/>
              <a:t>27/09/2023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0D596-57E5-4F51-A7EB-DF154CA5E619}" type="slidenum">
              <a:rPr lang="fr-FR" smtClean="0"/>
              <a:t>‹N°›</a:t>
            </a:fld>
            <a:endParaRPr lang="fr-FR"/>
          </a:p>
        </p:txBody>
      </p:sp>
    </p:spTree>
    <p:extLst>
      <p:ext uri="{BB962C8B-B14F-4D97-AF65-F5344CB8AC3E}">
        <p14:creationId xmlns:p14="http://schemas.microsoft.com/office/powerpoint/2010/main" val="362699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Lucien</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12</a:t>
            </a:fld>
            <a:endParaRPr lang="fr-FR"/>
          </a:p>
        </p:txBody>
      </p:sp>
    </p:spTree>
    <p:extLst>
      <p:ext uri="{BB962C8B-B14F-4D97-AF65-F5344CB8AC3E}">
        <p14:creationId xmlns:p14="http://schemas.microsoft.com/office/powerpoint/2010/main" val="177638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422275" y="1241425"/>
            <a:ext cx="5954713" cy="3349625"/>
          </a:xfrm>
          <a:prstGeom prst="rect">
            <a:avLst/>
          </a:prstGeom>
        </p:spPr>
      </p:sp>
      <p:sp>
        <p:nvSpPr>
          <p:cNvPr id="531"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32"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60F106-3E88-4175-B96F-64B5214A98B0}" type="slidenum">
              <a:rPr lang="fr-FR" sz="1200" b="0" strike="noStrike" spc="-1">
                <a:solidFill>
                  <a:srgbClr val="000000"/>
                </a:solidFill>
                <a:latin typeface="+mn-lt"/>
                <a:ea typeface="+mn-ea"/>
              </a:rPr>
              <a:t>27</a:t>
            </a:fld>
            <a:endParaRPr lang="fr-FR" sz="1200" b="0" strike="noStrike" spc="-1">
              <a:latin typeface="Arial"/>
            </a:endParaRPr>
          </a:p>
        </p:txBody>
      </p:sp>
    </p:spTree>
    <p:extLst>
      <p:ext uri="{BB962C8B-B14F-4D97-AF65-F5344CB8AC3E}">
        <p14:creationId xmlns:p14="http://schemas.microsoft.com/office/powerpoint/2010/main" val="115888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noRot="1" noChangeAspect="1"/>
          </p:cNvSpPr>
          <p:nvPr>
            <p:ph type="sldImg"/>
          </p:nvPr>
        </p:nvSpPr>
        <p:spPr>
          <a:xfrm>
            <a:off x="422275" y="1241425"/>
            <a:ext cx="5954713" cy="3349625"/>
          </a:xfrm>
          <a:prstGeom prst="rect">
            <a:avLst/>
          </a:prstGeom>
        </p:spPr>
      </p:sp>
      <p:sp>
        <p:nvSpPr>
          <p:cNvPr id="534"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35"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2C021BA-1AB6-4A00-A22C-34C29EBCF46E}" type="slidenum">
              <a:rPr lang="fr-FR" sz="1200" b="0" strike="noStrike" spc="-1">
                <a:solidFill>
                  <a:srgbClr val="000000"/>
                </a:solidFill>
                <a:latin typeface="+mn-lt"/>
                <a:ea typeface="+mn-ea"/>
              </a:rPr>
              <a:t>28</a:t>
            </a:fld>
            <a:endParaRPr lang="fr-FR" sz="1200" b="0" strike="noStrike" spc="-1">
              <a:latin typeface="Arial"/>
            </a:endParaRPr>
          </a:p>
        </p:txBody>
      </p:sp>
    </p:spTree>
    <p:extLst>
      <p:ext uri="{BB962C8B-B14F-4D97-AF65-F5344CB8AC3E}">
        <p14:creationId xmlns:p14="http://schemas.microsoft.com/office/powerpoint/2010/main" val="140196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422275" y="1241425"/>
            <a:ext cx="5954713" cy="3349625"/>
          </a:xfrm>
          <a:prstGeom prst="rect">
            <a:avLst/>
          </a:prstGeom>
        </p:spPr>
      </p:sp>
      <p:sp>
        <p:nvSpPr>
          <p:cNvPr id="540"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41"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09C07B3-0AFA-4E1A-8F9A-AFADBF10C35D}" type="slidenum">
              <a:rPr lang="fr-FR" sz="1200" b="0" strike="noStrike" spc="-1">
                <a:solidFill>
                  <a:srgbClr val="000000"/>
                </a:solidFill>
                <a:latin typeface="+mn-lt"/>
                <a:ea typeface="+mn-ea"/>
              </a:rPr>
              <a:t>29</a:t>
            </a:fld>
            <a:endParaRPr lang="fr-FR" sz="1200" b="0" strike="noStrike" spc="-1">
              <a:latin typeface="Arial"/>
            </a:endParaRPr>
          </a:p>
        </p:txBody>
      </p:sp>
    </p:spTree>
    <p:extLst>
      <p:ext uri="{BB962C8B-B14F-4D97-AF65-F5344CB8AC3E}">
        <p14:creationId xmlns:p14="http://schemas.microsoft.com/office/powerpoint/2010/main" val="337935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422275" y="1241425"/>
            <a:ext cx="5954713" cy="3349625"/>
          </a:xfrm>
          <a:prstGeom prst="rect">
            <a:avLst/>
          </a:prstGeom>
        </p:spPr>
      </p:sp>
      <p:sp>
        <p:nvSpPr>
          <p:cNvPr id="531"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32"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60F106-3E88-4175-B96F-64B5214A98B0}" type="slidenum">
              <a:rPr lang="fr-FR" sz="1200" b="0" strike="noStrike" spc="-1">
                <a:solidFill>
                  <a:srgbClr val="000000"/>
                </a:solidFill>
                <a:latin typeface="+mn-lt"/>
                <a:ea typeface="+mn-ea"/>
              </a:rPr>
              <a:t>38</a:t>
            </a:fld>
            <a:endParaRPr lang="fr-FR"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noRot="1" noChangeAspect="1"/>
          </p:cNvSpPr>
          <p:nvPr>
            <p:ph type="sldImg"/>
          </p:nvPr>
        </p:nvSpPr>
        <p:spPr>
          <a:xfrm>
            <a:off x="422275" y="1241425"/>
            <a:ext cx="5954713" cy="3349625"/>
          </a:xfrm>
          <a:prstGeom prst="rect">
            <a:avLst/>
          </a:prstGeom>
        </p:spPr>
      </p:sp>
      <p:sp>
        <p:nvSpPr>
          <p:cNvPr id="534"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35"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2C021BA-1AB6-4A00-A22C-34C29EBCF46E}" type="slidenum">
              <a:rPr lang="fr-FR" sz="1200" b="0" strike="noStrike" spc="-1">
                <a:solidFill>
                  <a:srgbClr val="000000"/>
                </a:solidFill>
                <a:latin typeface="+mn-lt"/>
                <a:ea typeface="+mn-ea"/>
              </a:rPr>
              <a:t>39</a:t>
            </a:fld>
            <a:endParaRPr lang="fr-FR"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noRot="1" noChangeAspect="1"/>
          </p:cNvSpPr>
          <p:nvPr>
            <p:ph type="sldImg"/>
          </p:nvPr>
        </p:nvSpPr>
        <p:spPr>
          <a:xfrm>
            <a:off x="422275" y="1241425"/>
            <a:ext cx="5954713" cy="3349625"/>
          </a:xfrm>
          <a:prstGeom prst="rect">
            <a:avLst/>
          </a:prstGeom>
        </p:spPr>
      </p:sp>
      <p:sp>
        <p:nvSpPr>
          <p:cNvPr id="537"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38"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266E0AA-36C7-4C5E-A819-4C0A10E149E9}" type="slidenum">
              <a:rPr lang="fr-FR" sz="1200" b="0" strike="noStrike" spc="-1">
                <a:solidFill>
                  <a:srgbClr val="000000"/>
                </a:solidFill>
                <a:latin typeface="+mn-lt"/>
                <a:ea typeface="+mn-ea"/>
              </a:rPr>
              <a:t>40</a:t>
            </a:fld>
            <a:endParaRPr lang="fr-FR"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422275" y="1241425"/>
            <a:ext cx="5954713" cy="3349625"/>
          </a:xfrm>
          <a:prstGeom prst="rect">
            <a:avLst/>
          </a:prstGeom>
        </p:spPr>
      </p:sp>
      <p:sp>
        <p:nvSpPr>
          <p:cNvPr id="540"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41"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09C07B3-0AFA-4E1A-8F9A-AFADBF10C35D}" type="slidenum">
              <a:rPr lang="fr-FR" sz="1200" b="0" strike="noStrike" spc="-1">
                <a:solidFill>
                  <a:srgbClr val="000000"/>
                </a:solidFill>
                <a:latin typeface="+mn-lt"/>
                <a:ea typeface="+mn-ea"/>
              </a:rPr>
              <a:t>41</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Lucien</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13</a:t>
            </a:fld>
            <a:endParaRPr lang="fr-FR"/>
          </a:p>
        </p:txBody>
      </p:sp>
    </p:spTree>
    <p:extLst>
      <p:ext uri="{BB962C8B-B14F-4D97-AF65-F5344CB8AC3E}">
        <p14:creationId xmlns:p14="http://schemas.microsoft.com/office/powerpoint/2010/main" val="342417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18</a:t>
            </a:fld>
            <a:endParaRPr lang="fr-FR"/>
          </a:p>
        </p:txBody>
      </p:sp>
    </p:spTree>
    <p:extLst>
      <p:ext uri="{BB962C8B-B14F-4D97-AF65-F5344CB8AC3E}">
        <p14:creationId xmlns:p14="http://schemas.microsoft.com/office/powerpoint/2010/main" val="280845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19</a:t>
            </a:fld>
            <a:endParaRPr lang="fr-FR"/>
          </a:p>
        </p:txBody>
      </p:sp>
    </p:spTree>
    <p:extLst>
      <p:ext uri="{BB962C8B-B14F-4D97-AF65-F5344CB8AC3E}">
        <p14:creationId xmlns:p14="http://schemas.microsoft.com/office/powerpoint/2010/main" val="215013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20</a:t>
            </a:fld>
            <a:endParaRPr lang="fr-FR"/>
          </a:p>
        </p:txBody>
      </p:sp>
    </p:spTree>
    <p:extLst>
      <p:ext uri="{BB962C8B-B14F-4D97-AF65-F5344CB8AC3E}">
        <p14:creationId xmlns:p14="http://schemas.microsoft.com/office/powerpoint/2010/main" val="292530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21</a:t>
            </a:fld>
            <a:endParaRPr lang="fr-FR"/>
          </a:p>
        </p:txBody>
      </p:sp>
    </p:spTree>
    <p:extLst>
      <p:ext uri="{BB962C8B-B14F-4D97-AF65-F5344CB8AC3E}">
        <p14:creationId xmlns:p14="http://schemas.microsoft.com/office/powerpoint/2010/main" val="237175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22</a:t>
            </a:fld>
            <a:endParaRPr lang="fr-FR"/>
          </a:p>
        </p:txBody>
      </p:sp>
    </p:spTree>
    <p:extLst>
      <p:ext uri="{BB962C8B-B14F-4D97-AF65-F5344CB8AC3E}">
        <p14:creationId xmlns:p14="http://schemas.microsoft.com/office/powerpoint/2010/main" val="133670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Lucien</a:t>
            </a:r>
          </a:p>
        </p:txBody>
      </p:sp>
      <p:sp>
        <p:nvSpPr>
          <p:cNvPr id="4" name="Espace réservé du numéro de diapositive 3"/>
          <p:cNvSpPr>
            <a:spLocks noGrp="1"/>
          </p:cNvSpPr>
          <p:nvPr>
            <p:ph type="sldNum" sz="quarter" idx="5"/>
          </p:nvPr>
        </p:nvSpPr>
        <p:spPr/>
        <p:txBody>
          <a:bodyPr/>
          <a:lstStyle/>
          <a:p>
            <a:fld id="{0860D596-57E5-4F51-A7EB-DF154CA5E619}" type="slidenum">
              <a:rPr lang="fr-FR" smtClean="0"/>
              <a:t>25</a:t>
            </a:fld>
            <a:endParaRPr lang="fr-FR"/>
          </a:p>
        </p:txBody>
      </p:sp>
    </p:spTree>
    <p:extLst>
      <p:ext uri="{BB962C8B-B14F-4D97-AF65-F5344CB8AC3E}">
        <p14:creationId xmlns:p14="http://schemas.microsoft.com/office/powerpoint/2010/main" val="326944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422275" y="1241425"/>
            <a:ext cx="5954713" cy="3349625"/>
          </a:xfrm>
          <a:prstGeom prst="rect">
            <a:avLst/>
          </a:prstGeom>
        </p:spPr>
      </p:sp>
      <p:sp>
        <p:nvSpPr>
          <p:cNvPr id="531" name="PlaceHolder 2"/>
          <p:cNvSpPr>
            <a:spLocks noGrp="1"/>
          </p:cNvSpPr>
          <p:nvPr>
            <p:ph type="body"/>
          </p:nvPr>
        </p:nvSpPr>
        <p:spPr>
          <a:xfrm>
            <a:off x="680040" y="4778640"/>
            <a:ext cx="5438520" cy="3909240"/>
          </a:xfrm>
          <a:prstGeom prst="rect">
            <a:avLst/>
          </a:prstGeom>
        </p:spPr>
        <p:txBody>
          <a:bodyPr lIns="0" tIns="0" rIns="0" bIns="0">
            <a:noAutofit/>
          </a:bodyPr>
          <a:lstStyle/>
          <a:p>
            <a:endParaRPr lang="fr-FR" sz="2000" b="0" strike="noStrike" spc="-1">
              <a:latin typeface="Arial"/>
            </a:endParaRPr>
          </a:p>
        </p:txBody>
      </p:sp>
      <p:sp>
        <p:nvSpPr>
          <p:cNvPr id="532" name="CustomShape 3"/>
          <p:cNvSpPr/>
          <p:nvPr/>
        </p:nvSpPr>
        <p:spPr>
          <a:xfrm>
            <a:off x="3851280" y="9431640"/>
            <a:ext cx="2945520" cy="4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60F106-3E88-4175-B96F-64B5214A98B0}" type="slidenum">
              <a:rPr lang="fr-FR" sz="1200" b="0" strike="noStrike" spc="-1">
                <a:solidFill>
                  <a:srgbClr val="000000"/>
                </a:solidFill>
                <a:latin typeface="+mn-lt"/>
                <a:ea typeface="+mn-ea"/>
              </a:rPr>
              <a:t>26</a:t>
            </a:fld>
            <a:endParaRPr lang="fr-FR" sz="1200" b="0" strike="noStrike" spc="-1">
              <a:latin typeface="Arial"/>
            </a:endParaRPr>
          </a:p>
        </p:txBody>
      </p:sp>
    </p:spTree>
    <p:extLst>
      <p:ext uri="{BB962C8B-B14F-4D97-AF65-F5344CB8AC3E}">
        <p14:creationId xmlns:p14="http://schemas.microsoft.com/office/powerpoint/2010/main" val="186216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94A7FFA4-E768-9B54-4073-FB80F094822E}"/>
              </a:ext>
            </a:extLst>
          </p:cNvPr>
          <p:cNvGrpSpPr/>
          <p:nvPr userDrawn="1"/>
        </p:nvGrpSpPr>
        <p:grpSpPr>
          <a:xfrm>
            <a:off x="0" y="-162832"/>
            <a:ext cx="4389120" cy="6932932"/>
            <a:chOff x="3423285" y="-1223737"/>
            <a:chExt cx="4389120" cy="6932932"/>
          </a:xfrm>
        </p:grpSpPr>
        <p:pic>
          <p:nvPicPr>
            <p:cNvPr id="8" name="Image 7">
              <a:extLst>
                <a:ext uri="{FF2B5EF4-FFF2-40B4-BE49-F238E27FC236}">
                  <a16:creationId xmlns:a16="http://schemas.microsoft.com/office/drawing/2014/main" id="{D912514F-2E47-B47E-8DF2-ECD5A30626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28" b="21555"/>
            <a:stretch/>
          </p:blipFill>
          <p:spPr>
            <a:xfrm>
              <a:off x="3423285" y="-1223737"/>
              <a:ext cx="4389120" cy="6932932"/>
            </a:xfrm>
            <a:prstGeom prst="rect">
              <a:avLst/>
            </a:prstGeom>
          </p:spPr>
        </p:pic>
        <p:sp>
          <p:nvSpPr>
            <p:cNvPr id="9" name="Rectangle 8">
              <a:extLst>
                <a:ext uri="{FF2B5EF4-FFF2-40B4-BE49-F238E27FC236}">
                  <a16:creationId xmlns:a16="http://schemas.microsoft.com/office/drawing/2014/main" id="{62053213-F4EF-4F0B-1C73-D09C38B1F356}"/>
                </a:ext>
              </a:extLst>
            </p:cNvPr>
            <p:cNvSpPr/>
            <p:nvPr/>
          </p:nvSpPr>
          <p:spPr>
            <a:xfrm>
              <a:off x="3423285" y="1539240"/>
              <a:ext cx="3861435" cy="1737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904DF4A5-C512-3561-A680-4D3D609FBB7B}"/>
              </a:ext>
            </a:extLst>
          </p:cNvPr>
          <p:cNvSpPr>
            <a:spLocks noGrp="1"/>
          </p:cNvSpPr>
          <p:nvPr>
            <p:ph type="ctrTitle"/>
          </p:nvPr>
        </p:nvSpPr>
        <p:spPr>
          <a:xfrm>
            <a:off x="918755" y="2818879"/>
            <a:ext cx="9144000" cy="865958"/>
          </a:xfrm>
        </p:spPr>
        <p:txBody>
          <a:bodyPr anchor="b">
            <a:normAutofit/>
          </a:bodyPr>
          <a:lstStyle>
            <a:lvl1pPr algn="l">
              <a:defRPr sz="4800" b="1">
                <a:solidFill>
                  <a:srgbClr val="1D2E58"/>
                </a:solidFill>
                <a:latin typeface="Gadugi" panose="020B0502040204020203" pitchFamily="34" charset="0"/>
                <a:ea typeface="Gadugi" panose="020B0502040204020203"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DB526E7A-F6AC-F520-2A69-0060EA4DAF58}"/>
              </a:ext>
            </a:extLst>
          </p:cNvPr>
          <p:cNvSpPr>
            <a:spLocks noGrp="1"/>
          </p:cNvSpPr>
          <p:nvPr>
            <p:ph type="subTitle" idx="1"/>
          </p:nvPr>
        </p:nvSpPr>
        <p:spPr>
          <a:xfrm>
            <a:off x="931818" y="3684837"/>
            <a:ext cx="9144000" cy="527821"/>
          </a:xfrm>
        </p:spPr>
        <p:txBody>
          <a:bodyPr>
            <a:noAutofit/>
          </a:bodyPr>
          <a:lstStyle>
            <a:lvl1pPr marL="0" indent="0" algn="l">
              <a:buNone/>
              <a:defRPr sz="3200">
                <a:solidFill>
                  <a:srgbClr val="1D2E58"/>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1" name="Image 10">
            <a:extLst>
              <a:ext uri="{FF2B5EF4-FFF2-40B4-BE49-F238E27FC236}">
                <a16:creationId xmlns:a16="http://schemas.microsoft.com/office/drawing/2014/main" id="{01233350-5D47-5249-B7D6-E6310B67BD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82297" y="5986106"/>
            <a:ext cx="3609703" cy="858016"/>
          </a:xfrm>
          <a:prstGeom prst="rect">
            <a:avLst/>
          </a:prstGeom>
        </p:spPr>
      </p:pic>
      <p:sp>
        <p:nvSpPr>
          <p:cNvPr id="12" name="ZoneTexte 11">
            <a:extLst>
              <a:ext uri="{FF2B5EF4-FFF2-40B4-BE49-F238E27FC236}">
                <a16:creationId xmlns:a16="http://schemas.microsoft.com/office/drawing/2014/main" id="{9857ED9E-C559-F5FB-6957-78EF06838ADE}"/>
              </a:ext>
            </a:extLst>
          </p:cNvPr>
          <p:cNvSpPr txBox="1"/>
          <p:nvPr userDrawn="1"/>
        </p:nvSpPr>
        <p:spPr>
          <a:xfrm>
            <a:off x="931818" y="4275716"/>
            <a:ext cx="1684773" cy="461665"/>
          </a:xfrm>
          <a:prstGeom prst="rect">
            <a:avLst/>
          </a:prstGeom>
          <a:noFill/>
        </p:spPr>
        <p:txBody>
          <a:bodyPr wrap="square" rtlCol="0">
            <a:spAutoFit/>
          </a:bodyPr>
          <a:lstStyle/>
          <a:p>
            <a:r>
              <a:rPr lang="fr-FR" sz="2400" dirty="0">
                <a:solidFill>
                  <a:srgbClr val="3AB894"/>
                </a:solidFill>
                <a:latin typeface="Gadugi" panose="020B0502040204020203" pitchFamily="34" charset="0"/>
                <a:ea typeface="Gadugi" panose="020B0502040204020203" pitchFamily="34" charset="0"/>
              </a:rPr>
              <a:t>Date</a:t>
            </a:r>
          </a:p>
        </p:txBody>
      </p:sp>
    </p:spTree>
    <p:extLst>
      <p:ext uri="{BB962C8B-B14F-4D97-AF65-F5344CB8AC3E}">
        <p14:creationId xmlns:p14="http://schemas.microsoft.com/office/powerpoint/2010/main" val="161083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8F2EFFC-6228-D455-BB4E-135DFF0EB87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600"/>
                    </a14:imgEffect>
                    <a14:imgEffect>
                      <a14:brightnessContrast bright="-1000" contrast="-2000"/>
                    </a14:imgEffect>
                  </a14:imgLayer>
                </a14:imgProps>
              </a:ext>
              <a:ext uri="{28A0092B-C50C-407E-A947-70E740481C1C}">
                <a14:useLocalDpi xmlns:a14="http://schemas.microsoft.com/office/drawing/2010/main" val="0"/>
              </a:ext>
            </a:extLst>
          </a:blip>
          <a:srcRect l="57922" t="18217" r="30195" b="46361"/>
          <a:stretch/>
        </p:blipFill>
        <p:spPr>
          <a:xfrm>
            <a:off x="0" y="365125"/>
            <a:ext cx="3525821" cy="6322423"/>
          </a:xfrm>
          <a:prstGeom prst="rect">
            <a:avLst/>
          </a:prstGeom>
          <a:solidFill>
            <a:schemeClr val="bg1">
              <a:alpha val="44000"/>
            </a:schemeClr>
          </a:solidFill>
        </p:spPr>
      </p:pic>
      <p:sp>
        <p:nvSpPr>
          <p:cNvPr id="2" name="Titre 1">
            <a:extLst>
              <a:ext uri="{FF2B5EF4-FFF2-40B4-BE49-F238E27FC236}">
                <a16:creationId xmlns:a16="http://schemas.microsoft.com/office/drawing/2014/main" id="{E1543F84-6960-C7E5-BBCC-F49E9DC1B975}"/>
              </a:ext>
            </a:extLst>
          </p:cNvPr>
          <p:cNvSpPr>
            <a:spLocks noGrp="1"/>
          </p:cNvSpPr>
          <p:nvPr>
            <p:ph type="title"/>
          </p:nvPr>
        </p:nvSpPr>
        <p:spPr>
          <a:xfrm>
            <a:off x="2718101" y="443706"/>
            <a:ext cx="8207326" cy="1325563"/>
          </a:xfrm>
        </p:spPr>
        <p:txBody>
          <a:bodyPr>
            <a:normAutofit/>
          </a:bodyPr>
          <a:lstStyle>
            <a:lvl1pPr>
              <a:defRPr sz="4800">
                <a:solidFill>
                  <a:srgbClr val="1D2E58"/>
                </a:solidFill>
                <a:latin typeface="Gadugi" panose="020B0502040204020203" pitchFamily="34" charset="0"/>
                <a:ea typeface="Gadugi" panose="020B0502040204020203"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8764E5C-8B52-685F-2AA1-157D2CF8F3D3}"/>
              </a:ext>
            </a:extLst>
          </p:cNvPr>
          <p:cNvSpPr>
            <a:spLocks noGrp="1"/>
          </p:cNvSpPr>
          <p:nvPr>
            <p:ph idx="1"/>
          </p:nvPr>
        </p:nvSpPr>
        <p:spPr>
          <a:xfrm>
            <a:off x="2743200" y="1847850"/>
            <a:ext cx="8610600" cy="4351338"/>
          </a:xfrm>
        </p:spPr>
        <p:txBody>
          <a:bodyPr/>
          <a:lstStyle>
            <a:lvl1pPr marL="228600" indent="-228600">
              <a:buFont typeface="Wingdings" panose="05000000000000000000" pitchFamily="2" charset="2"/>
              <a:buChar char="§"/>
              <a:defRPr>
                <a:solidFill>
                  <a:srgbClr val="1D2E58"/>
                </a:solidFill>
                <a:latin typeface="Gadugi" panose="020B0502040204020203" pitchFamily="34" charset="0"/>
                <a:ea typeface="Gadugi" panose="020B0502040204020203" pitchFamily="34" charset="0"/>
              </a:defRPr>
            </a:lvl1pPr>
            <a:lvl2pPr marL="685800" indent="-228600">
              <a:buFont typeface="Wingdings" panose="05000000000000000000" pitchFamily="2" charset="2"/>
              <a:buChar char="§"/>
              <a:defRPr>
                <a:solidFill>
                  <a:srgbClr val="3AB894"/>
                </a:solidFill>
                <a:latin typeface="Gadugi" panose="020B0502040204020203" pitchFamily="34" charset="0"/>
                <a:ea typeface="Gadugi" panose="020B0502040204020203" pitchFamily="34" charset="0"/>
              </a:defRPr>
            </a:lvl2pPr>
            <a:lvl3pPr marL="1143000" indent="-228600">
              <a:buFont typeface="Wingdings" panose="05000000000000000000" pitchFamily="2" charset="2"/>
              <a:buChar char="§"/>
              <a:defRPr>
                <a:solidFill>
                  <a:srgbClr val="1D2E58"/>
                </a:solidFill>
                <a:latin typeface="Gadugi" panose="020B0502040204020203" pitchFamily="34" charset="0"/>
                <a:ea typeface="Gadugi" panose="020B0502040204020203" pitchFamily="34" charset="0"/>
              </a:defRPr>
            </a:lvl3pPr>
            <a:lvl4pPr marL="1600200" indent="-228600">
              <a:buFont typeface="Wingdings" panose="05000000000000000000" pitchFamily="2" charset="2"/>
              <a:buChar char="§"/>
              <a:defRPr>
                <a:solidFill>
                  <a:srgbClr val="1D2E58"/>
                </a:solidFill>
                <a:latin typeface="Gadugi" panose="020B0502040204020203" pitchFamily="34" charset="0"/>
                <a:ea typeface="Gadugi" panose="020B0502040204020203" pitchFamily="34" charset="0"/>
              </a:defRPr>
            </a:lvl4pPr>
            <a:lvl5pPr marL="2057400" indent="-228600">
              <a:buFont typeface="Wingdings" panose="05000000000000000000" pitchFamily="2" charset="2"/>
              <a:buChar char="§"/>
              <a:defRPr>
                <a:solidFill>
                  <a:srgbClr val="1D2E58"/>
                </a:solidFill>
                <a:latin typeface="Gadugi" panose="020B0502040204020203" pitchFamily="34" charset="0"/>
                <a:ea typeface="Gadugi" panose="020B0502040204020203" pitchFamily="34" charset="0"/>
              </a:defRPr>
            </a:lvl5pPr>
          </a:lstStyle>
          <a:p>
            <a:pPr lvl="0"/>
            <a:r>
              <a:rPr lang="fr-FR" dirty="0"/>
              <a:t>Cliquez pour modifier les styles du texte du masque</a:t>
            </a:r>
          </a:p>
          <a:p>
            <a:pPr lvl="1"/>
            <a:r>
              <a:rPr lang="fr-FR" dirty="0"/>
              <a:t>Deuxième niveau</a:t>
            </a:r>
          </a:p>
        </p:txBody>
      </p:sp>
      <p:sp>
        <p:nvSpPr>
          <p:cNvPr id="4" name="Espace réservé de la date 3">
            <a:extLst>
              <a:ext uri="{FF2B5EF4-FFF2-40B4-BE49-F238E27FC236}">
                <a16:creationId xmlns:a16="http://schemas.microsoft.com/office/drawing/2014/main" id="{D6137980-85D3-576D-467C-A78FE5059BF8}"/>
              </a:ext>
            </a:extLst>
          </p:cNvPr>
          <p:cNvSpPr>
            <a:spLocks noGrp="1"/>
          </p:cNvSpPr>
          <p:nvPr>
            <p:ph type="dt" sz="half" idx="10"/>
          </p:nvPr>
        </p:nvSpPr>
        <p:spPr/>
        <p:txBody>
          <a:bodyPr/>
          <a:lstStyle/>
          <a:p>
            <a:fld id="{0BC33333-8FF8-48F7-9D39-0B9132E9C4D4}" type="datetime1">
              <a:rPr lang="fr-FR" smtClean="0"/>
              <a:t>27/09/2023</a:t>
            </a:fld>
            <a:endParaRPr lang="fr-FR"/>
          </a:p>
        </p:txBody>
      </p:sp>
      <p:sp>
        <p:nvSpPr>
          <p:cNvPr id="5" name="Espace réservé du pied de page 4">
            <a:extLst>
              <a:ext uri="{FF2B5EF4-FFF2-40B4-BE49-F238E27FC236}">
                <a16:creationId xmlns:a16="http://schemas.microsoft.com/office/drawing/2014/main" id="{D8E39A73-0D1A-3BA4-4758-EE772CC14A76}"/>
              </a:ext>
            </a:extLst>
          </p:cNvPr>
          <p:cNvSpPr>
            <a:spLocks noGrp="1"/>
          </p:cNvSpPr>
          <p:nvPr>
            <p:ph type="ftr" sz="quarter" idx="11"/>
          </p:nvPr>
        </p:nvSpPr>
        <p:spPr/>
        <p:txBody>
          <a:bodyPr/>
          <a:lstStyle/>
          <a:p>
            <a:r>
              <a:rPr lang="fr-FR"/>
              <a:t>Rencontres de l’Eco-transition au CD2E – 14/09/2023</a:t>
            </a:r>
          </a:p>
        </p:txBody>
      </p:sp>
      <p:sp>
        <p:nvSpPr>
          <p:cNvPr id="6" name="Espace réservé du numéro de diapositive 5">
            <a:extLst>
              <a:ext uri="{FF2B5EF4-FFF2-40B4-BE49-F238E27FC236}">
                <a16:creationId xmlns:a16="http://schemas.microsoft.com/office/drawing/2014/main" id="{26C0E839-28E2-6B2F-24F5-F47EF330C403}"/>
              </a:ext>
            </a:extLst>
          </p:cNvPr>
          <p:cNvSpPr>
            <a:spLocks noGrp="1"/>
          </p:cNvSpPr>
          <p:nvPr>
            <p:ph type="sldNum" sz="quarter" idx="12"/>
          </p:nvPr>
        </p:nvSpPr>
        <p:spPr/>
        <p:txBody>
          <a:bodyPr/>
          <a:lstStyle/>
          <a:p>
            <a:fld id="{E11C3B12-AB67-4FA6-A46D-8415232B9398}" type="slidenum">
              <a:rPr lang="fr-FR" smtClean="0"/>
              <a:t>‹N°›</a:t>
            </a:fld>
            <a:endParaRPr lang="fr-FR"/>
          </a:p>
        </p:txBody>
      </p:sp>
    </p:spTree>
    <p:extLst>
      <p:ext uri="{BB962C8B-B14F-4D97-AF65-F5344CB8AC3E}">
        <p14:creationId xmlns:p14="http://schemas.microsoft.com/office/powerpoint/2010/main" val="96677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AEC619A-E440-488E-5BC1-390D4A9D3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3684" y="12425"/>
            <a:ext cx="2528316" cy="1520952"/>
          </a:xfrm>
          <a:prstGeom prst="rect">
            <a:avLst/>
          </a:prstGeom>
        </p:spPr>
      </p:pic>
      <p:sp>
        <p:nvSpPr>
          <p:cNvPr id="2" name="Titre 1">
            <a:extLst>
              <a:ext uri="{FF2B5EF4-FFF2-40B4-BE49-F238E27FC236}">
                <a16:creationId xmlns:a16="http://schemas.microsoft.com/office/drawing/2014/main" id="{080E7A56-A0FC-2260-BA3F-767520B28363}"/>
              </a:ext>
            </a:extLst>
          </p:cNvPr>
          <p:cNvSpPr>
            <a:spLocks noGrp="1"/>
          </p:cNvSpPr>
          <p:nvPr>
            <p:ph type="title"/>
          </p:nvPr>
        </p:nvSpPr>
        <p:spPr>
          <a:xfrm>
            <a:off x="1210672" y="431075"/>
            <a:ext cx="10515600" cy="995477"/>
          </a:xfrm>
        </p:spPr>
        <p:txBody>
          <a:bodyPr anchor="b">
            <a:normAutofit/>
          </a:bodyPr>
          <a:lstStyle>
            <a:lvl1pPr>
              <a:defRPr sz="4800">
                <a:solidFill>
                  <a:srgbClr val="1D2E58"/>
                </a:solidFill>
                <a:latin typeface="Gadugi" panose="020B0502040204020203" pitchFamily="34" charset="0"/>
                <a:ea typeface="Gadugi" panose="020B0502040204020203"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3D494641-9E76-09FA-8872-324755CF9DCB}"/>
              </a:ext>
            </a:extLst>
          </p:cNvPr>
          <p:cNvSpPr>
            <a:spLocks noGrp="1"/>
          </p:cNvSpPr>
          <p:nvPr>
            <p:ph type="body" idx="1"/>
          </p:nvPr>
        </p:nvSpPr>
        <p:spPr>
          <a:xfrm>
            <a:off x="1210672" y="1589649"/>
            <a:ext cx="10515600" cy="4500001"/>
          </a:xfrm>
        </p:spPr>
        <p:txBody>
          <a:bodyPr/>
          <a:lstStyle>
            <a:lvl1pPr marL="0" indent="0">
              <a:buNone/>
              <a:defRPr sz="2400">
                <a:solidFill>
                  <a:srgbClr val="1D2E58"/>
                </a:solidFill>
                <a:latin typeface="Gadugi" panose="020B0502040204020203" pitchFamily="34" charset="0"/>
                <a:ea typeface="Gadug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E5B43318-8596-F396-344A-ACF2AF4E9E23}"/>
              </a:ext>
            </a:extLst>
          </p:cNvPr>
          <p:cNvSpPr>
            <a:spLocks noGrp="1"/>
          </p:cNvSpPr>
          <p:nvPr>
            <p:ph type="dt" sz="half" idx="10"/>
          </p:nvPr>
        </p:nvSpPr>
        <p:spPr/>
        <p:txBody>
          <a:bodyPr/>
          <a:lstStyle>
            <a:lvl1pPr>
              <a:defRPr>
                <a:solidFill>
                  <a:srgbClr val="3AB894"/>
                </a:solidFill>
                <a:latin typeface="Gadugi" panose="020B0502040204020203" pitchFamily="34" charset="0"/>
                <a:ea typeface="Gadugi" panose="020B0502040204020203" pitchFamily="34" charset="0"/>
              </a:defRPr>
            </a:lvl1pPr>
          </a:lstStyle>
          <a:p>
            <a:fld id="{F36D2E29-A75D-4910-BF4B-31600E14D065}" type="datetime1">
              <a:rPr lang="fr-FR" smtClean="0"/>
              <a:t>27/09/2023</a:t>
            </a:fld>
            <a:endParaRPr lang="fr-FR"/>
          </a:p>
        </p:txBody>
      </p:sp>
      <p:sp>
        <p:nvSpPr>
          <p:cNvPr id="5" name="Espace réservé du pied de page 4">
            <a:extLst>
              <a:ext uri="{FF2B5EF4-FFF2-40B4-BE49-F238E27FC236}">
                <a16:creationId xmlns:a16="http://schemas.microsoft.com/office/drawing/2014/main" id="{B9D85C77-70B3-AE97-BC81-EC3401A4696B}"/>
              </a:ext>
            </a:extLst>
          </p:cNvPr>
          <p:cNvSpPr>
            <a:spLocks noGrp="1"/>
          </p:cNvSpPr>
          <p:nvPr>
            <p:ph type="ftr" sz="quarter" idx="11"/>
          </p:nvPr>
        </p:nvSpPr>
        <p:spPr/>
        <p:txBody>
          <a:bodyPr/>
          <a:lstStyle>
            <a:lvl1pPr>
              <a:defRPr>
                <a:solidFill>
                  <a:srgbClr val="1D2E58"/>
                </a:solidFill>
                <a:latin typeface="Gadugi" panose="020B0502040204020203" pitchFamily="34" charset="0"/>
                <a:ea typeface="Gadugi" panose="020B0502040204020203" pitchFamily="34" charset="0"/>
              </a:defRPr>
            </a:lvl1pPr>
          </a:lstStyle>
          <a:p>
            <a:r>
              <a:rPr lang="fr-FR"/>
              <a:t>Rencontres de l’Eco-transition au CD2E – 14/09/2023</a:t>
            </a:r>
          </a:p>
        </p:txBody>
      </p:sp>
      <p:sp>
        <p:nvSpPr>
          <p:cNvPr id="6" name="Espace réservé du numéro de diapositive 5">
            <a:extLst>
              <a:ext uri="{FF2B5EF4-FFF2-40B4-BE49-F238E27FC236}">
                <a16:creationId xmlns:a16="http://schemas.microsoft.com/office/drawing/2014/main" id="{0A8B8759-5B6D-C09D-094B-B6FC849552E8}"/>
              </a:ext>
            </a:extLst>
          </p:cNvPr>
          <p:cNvSpPr>
            <a:spLocks noGrp="1"/>
          </p:cNvSpPr>
          <p:nvPr>
            <p:ph type="sldNum" sz="quarter" idx="12"/>
          </p:nvPr>
        </p:nvSpPr>
        <p:spPr/>
        <p:txBody>
          <a:bodyPr/>
          <a:lstStyle>
            <a:lvl1pPr>
              <a:defRPr>
                <a:solidFill>
                  <a:srgbClr val="3AB894"/>
                </a:solidFill>
                <a:latin typeface="Gadugi" panose="020B0502040204020203" pitchFamily="34" charset="0"/>
                <a:ea typeface="Gadugi" panose="020B0502040204020203" pitchFamily="34" charset="0"/>
              </a:defRPr>
            </a:lvl1pPr>
          </a:lstStyle>
          <a:p>
            <a:fld id="{E11C3B12-AB67-4FA6-A46D-8415232B9398}" type="slidenum">
              <a:rPr lang="fr-FR" smtClean="0"/>
              <a:pPr/>
              <a:t>‹N°›</a:t>
            </a:fld>
            <a:endParaRPr lang="fr-FR"/>
          </a:p>
        </p:txBody>
      </p:sp>
      <p:sp>
        <p:nvSpPr>
          <p:cNvPr id="9" name="Rectangle 8">
            <a:extLst>
              <a:ext uri="{FF2B5EF4-FFF2-40B4-BE49-F238E27FC236}">
                <a16:creationId xmlns:a16="http://schemas.microsoft.com/office/drawing/2014/main" id="{A8EA3FF5-C29C-23BA-668C-74EC627C7098}"/>
              </a:ext>
            </a:extLst>
          </p:cNvPr>
          <p:cNvSpPr/>
          <p:nvPr userDrawn="1"/>
        </p:nvSpPr>
        <p:spPr>
          <a:xfrm>
            <a:off x="604911" y="431075"/>
            <a:ext cx="45719" cy="5758710"/>
          </a:xfrm>
          <a:prstGeom prst="rect">
            <a:avLst/>
          </a:prstGeom>
          <a:solidFill>
            <a:srgbClr val="3AB894"/>
          </a:solidFill>
          <a:ln>
            <a:solidFill>
              <a:srgbClr val="3A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636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1E5B0820-0D2C-462B-B2F0-BA4BAABF7860}" type="datetime1">
              <a:rPr lang="fr-FR" smtClean="0"/>
              <a:t>27/09/2023</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p:txBody>
          <a:bodyPr/>
          <a:lstStyle/>
          <a:p>
            <a:r>
              <a:rPr lang="fr-FR"/>
              <a:t>Rencontres de l’Eco-transition au CD2E – 14/09/2023</a:t>
            </a: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pPr/>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775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4450C1-B746-F50D-D369-9C5FAEECF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EE077E6-354C-9AE3-CFD4-B6F755AB4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F874DE-D9C9-10CC-BD58-F1F1CBFD2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BBD1C-2A9B-481A-A317-CC88D962DBB5}" type="datetime1">
              <a:rPr lang="fr-FR" smtClean="0"/>
              <a:t>27/09/2023</a:t>
            </a:fld>
            <a:endParaRPr lang="fr-FR"/>
          </a:p>
        </p:txBody>
      </p:sp>
      <p:sp>
        <p:nvSpPr>
          <p:cNvPr id="5" name="Espace réservé du pied de page 4">
            <a:extLst>
              <a:ext uri="{FF2B5EF4-FFF2-40B4-BE49-F238E27FC236}">
                <a16:creationId xmlns:a16="http://schemas.microsoft.com/office/drawing/2014/main" id="{C07302DB-3913-AC4A-197D-D7AD97E4B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Rencontres de l’Eco-transition au CD2E – 14/09/2023</a:t>
            </a:r>
          </a:p>
        </p:txBody>
      </p:sp>
      <p:sp>
        <p:nvSpPr>
          <p:cNvPr id="6" name="Espace réservé du numéro de diapositive 5">
            <a:extLst>
              <a:ext uri="{FF2B5EF4-FFF2-40B4-BE49-F238E27FC236}">
                <a16:creationId xmlns:a16="http://schemas.microsoft.com/office/drawing/2014/main" id="{3E0098F9-97E3-4E47-76BB-F50FDF5AA4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C3B12-AB67-4FA6-A46D-8415232B9398}" type="slidenum">
              <a:rPr lang="fr-FR" smtClean="0"/>
              <a:t>‹N°›</a:t>
            </a:fld>
            <a:endParaRPr lang="fr-FR"/>
          </a:p>
        </p:txBody>
      </p:sp>
    </p:spTree>
    <p:extLst>
      <p:ext uri="{BB962C8B-B14F-4D97-AF65-F5344CB8AC3E}">
        <p14:creationId xmlns:p14="http://schemas.microsoft.com/office/powerpoint/2010/main" val="1390533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ademe.fr/expertises/economie-circulair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ademe.fr/guide-economie-circulaire-urbanisme"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hyperlink" Target="https://experimentationsurbaines.ademe.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hyperlink" Target="https://experimentationsurbaines.ademe.fr/economie-circulaire-et-urbanisme/wp-content/uploads/sites/3/2022/10/7-Aide-au-CCTP-AMO-EC-VF.doc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Guide%20Economie%20Circulaire%20et%20urbanisme%20:%20une%20d&#233;marche%20,%20des%20outils%20pour%20construire%20son%20projet" TargetMode="External"/><Relationship Id="rId5" Type="http://schemas.openxmlformats.org/officeDocument/2006/relationships/image" Target="../media/image39.png"/><Relationship Id="rId4" Type="http://schemas.openxmlformats.org/officeDocument/2006/relationships/hyperlink" Target="https://librairie.ademe.fr/dechets-economie-circulaire/1169-economie-circulaire-un-atout-pour-relever-le-defi-de-l-amenagement-durable-des-territoires-979102971181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3.xml"/><Relationship Id="rId5" Type="http://schemas.openxmlformats.org/officeDocument/2006/relationships/image" Target="../media/image49.sv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mailto:cecilia.darcot@a4mt.com" TargetMode="External"/><Relationship Id="rId7" Type="http://schemas.openxmlformats.org/officeDocument/2006/relationships/image" Target="../media/image9.png"/><Relationship Id="rId2" Type="http://schemas.openxmlformats.org/officeDocument/2006/relationships/hyperlink" Target="mailto:francois.humbert@ademe.fr"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j.simonnetto@institut-economie-circulaire.fr" TargetMode="External"/><Relationship Id="rId4" Type="http://schemas.openxmlformats.org/officeDocument/2006/relationships/hyperlink" Target="mailto:zelie.perrin@a4mt.com" TargetMode="External"/><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hyperlink" Target="mailto:l.luthon@cd2e.co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mailto:cecilia.darcot@a4mt.com" TargetMode="External"/><Relationship Id="rId7" Type="http://schemas.openxmlformats.org/officeDocument/2006/relationships/image" Target="../media/image9.png"/><Relationship Id="rId2" Type="http://schemas.openxmlformats.org/officeDocument/2006/relationships/hyperlink" Target="mailto:francois.humbert@ademe.fr"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j.simonnetto@institut-economie-circulaire.fr" TargetMode="External"/><Relationship Id="rId4" Type="http://schemas.openxmlformats.org/officeDocument/2006/relationships/hyperlink" Target="mailto:zelie.perrin@a4mt.com" TargetMode="Externa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ACE70-52D6-C448-1C3B-E00A3D8B7D32}"/>
              </a:ext>
            </a:extLst>
          </p:cNvPr>
          <p:cNvSpPr>
            <a:spLocks noGrp="1"/>
          </p:cNvSpPr>
          <p:nvPr>
            <p:ph type="ctrTitle"/>
          </p:nvPr>
        </p:nvSpPr>
        <p:spPr>
          <a:xfrm>
            <a:off x="400280" y="2818879"/>
            <a:ext cx="11977113" cy="865958"/>
          </a:xfrm>
        </p:spPr>
        <p:txBody>
          <a:bodyPr>
            <a:normAutofit fontScale="90000"/>
          </a:bodyPr>
          <a:lstStyle/>
          <a:p>
            <a:r>
              <a:rPr lang="fr-FR" dirty="0"/>
              <a:t>Urbanisme Circulaire : de l’opération à la ville</a:t>
            </a:r>
          </a:p>
        </p:txBody>
      </p:sp>
      <p:sp>
        <p:nvSpPr>
          <p:cNvPr id="3" name="Sous-titre 2">
            <a:extLst>
              <a:ext uri="{FF2B5EF4-FFF2-40B4-BE49-F238E27FC236}">
                <a16:creationId xmlns:a16="http://schemas.microsoft.com/office/drawing/2014/main" id="{F54F0CF6-D31B-006C-D73A-C1581C3E6787}"/>
              </a:ext>
            </a:extLst>
          </p:cNvPr>
          <p:cNvSpPr>
            <a:spLocks noGrp="1"/>
          </p:cNvSpPr>
          <p:nvPr>
            <p:ph type="subTitle" idx="1"/>
          </p:nvPr>
        </p:nvSpPr>
        <p:spPr>
          <a:xfrm>
            <a:off x="931817" y="3684837"/>
            <a:ext cx="10537939" cy="527821"/>
          </a:xfrm>
        </p:spPr>
        <p:txBody>
          <a:bodyPr/>
          <a:lstStyle/>
          <a:p>
            <a:r>
              <a:rPr lang="fr-FR" dirty="0"/>
              <a:t>Rencontres de l’Eco-transition au CD2E - 14/09/2023</a:t>
            </a:r>
          </a:p>
        </p:txBody>
      </p:sp>
      <p:sp>
        <p:nvSpPr>
          <p:cNvPr id="4" name="Rectangle 3">
            <a:extLst>
              <a:ext uri="{FF2B5EF4-FFF2-40B4-BE49-F238E27FC236}">
                <a16:creationId xmlns:a16="http://schemas.microsoft.com/office/drawing/2014/main" id="{CCB41084-2FB3-424A-A45A-5E9B95CD7A60}"/>
              </a:ext>
            </a:extLst>
          </p:cNvPr>
          <p:cNvSpPr/>
          <p:nvPr/>
        </p:nvSpPr>
        <p:spPr>
          <a:xfrm>
            <a:off x="918755" y="4212658"/>
            <a:ext cx="863392" cy="62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793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DA6AF-6740-28B2-B147-53611AC99EE4}"/>
              </a:ext>
            </a:extLst>
          </p:cNvPr>
          <p:cNvSpPr>
            <a:spLocks noGrp="1"/>
          </p:cNvSpPr>
          <p:nvPr>
            <p:ph type="title"/>
          </p:nvPr>
        </p:nvSpPr>
        <p:spPr>
          <a:xfrm>
            <a:off x="1081464" y="380852"/>
            <a:ext cx="9364563" cy="995477"/>
          </a:xfrm>
        </p:spPr>
        <p:txBody>
          <a:bodyPr>
            <a:noAutofit/>
          </a:bodyPr>
          <a:lstStyle/>
          <a:p>
            <a:r>
              <a:rPr lang="fr-FR" sz="4000" dirty="0"/>
              <a:t>40 propositions pour une industrie circulaire</a:t>
            </a:r>
          </a:p>
        </p:txBody>
      </p:sp>
      <p:sp>
        <p:nvSpPr>
          <p:cNvPr id="3" name="Espace réservé du texte 2">
            <a:extLst>
              <a:ext uri="{FF2B5EF4-FFF2-40B4-BE49-F238E27FC236}">
                <a16:creationId xmlns:a16="http://schemas.microsoft.com/office/drawing/2014/main" id="{8465B8BA-B2DD-7A12-BDD7-D30A43C34EE6}"/>
              </a:ext>
            </a:extLst>
          </p:cNvPr>
          <p:cNvSpPr>
            <a:spLocks noGrp="1"/>
          </p:cNvSpPr>
          <p:nvPr>
            <p:ph type="body" idx="1"/>
          </p:nvPr>
        </p:nvSpPr>
        <p:spPr>
          <a:xfrm>
            <a:off x="4956898" y="1435671"/>
            <a:ext cx="7004032" cy="5213375"/>
          </a:xfrm>
        </p:spPr>
        <p:txBody>
          <a:bodyPr>
            <a:noAutofit/>
          </a:bodyPr>
          <a:lstStyle/>
          <a:p>
            <a:pPr algn="just"/>
            <a:r>
              <a:rPr lang="fr-FR" sz="1600" dirty="0">
                <a:latin typeface="Ubuntu" panose="020B0504030602030204" pitchFamily="34" charset="0"/>
              </a:rPr>
              <a:t>Partie 1 - Favoriser les projets industriels circulaires dans les territoires par la planification des filières stratégiques et l’anticipation des besoins de formation</a:t>
            </a:r>
          </a:p>
          <a:p>
            <a:pPr algn="just"/>
            <a:endParaRPr lang="fr-FR" sz="1600" dirty="0">
              <a:latin typeface="Ubuntu" panose="020B0504030602030204" pitchFamily="34" charset="0"/>
            </a:endParaRPr>
          </a:p>
          <a:p>
            <a:pPr algn="just"/>
            <a:r>
              <a:rPr lang="fr-FR" sz="1600" b="1" dirty="0">
                <a:latin typeface="Ubuntu" panose="020B0504030602030204" pitchFamily="34" charset="0"/>
              </a:rPr>
              <a:t>Créer un écosystème territorial favorable en mobilisant les acteurs, les données et les flux</a:t>
            </a:r>
            <a:endParaRPr lang="fr-FR" sz="1600" dirty="0">
              <a:latin typeface="Ubuntu" panose="020B0504030602030204" pitchFamily="34" charset="0"/>
            </a:endParaRPr>
          </a:p>
          <a:p>
            <a:pPr algn="just"/>
            <a:r>
              <a:rPr lang="fr-FR" sz="1600" i="1" dirty="0">
                <a:latin typeface="Ubuntu" panose="020B0504030602030204" pitchFamily="34" charset="0"/>
              </a:rPr>
              <a:t>Renforcer la coordination des acteurs territoriaux </a:t>
            </a:r>
            <a:r>
              <a:rPr lang="fr-FR" sz="1600" dirty="0">
                <a:latin typeface="Ubuntu" panose="020B0504030602030204" pitchFamily="34" charset="0"/>
              </a:rPr>
              <a:t>: Coordonner les politiques publiques et les différents documents de planification territoriale, objectifs de zéro artificialisation nette. </a:t>
            </a:r>
          </a:p>
          <a:p>
            <a:pPr algn="just"/>
            <a:r>
              <a:rPr lang="fr-FR" sz="1600" i="1" dirty="0">
                <a:latin typeface="Ubuntu" panose="020B0504030602030204" pitchFamily="34" charset="0"/>
              </a:rPr>
              <a:t>Améliorer la gestion des données de sites industriels </a:t>
            </a:r>
            <a:r>
              <a:rPr lang="fr-FR" sz="1600" dirty="0">
                <a:latin typeface="Ubuntu" panose="020B0504030602030204" pitchFamily="34" charset="0"/>
              </a:rPr>
              <a:t>: réaliser des cartographies, faciliter la mise à disposition des données, simplifier les autorisations administratives.</a:t>
            </a:r>
          </a:p>
          <a:p>
            <a:pPr algn="just"/>
            <a:r>
              <a:rPr lang="fr-FR" sz="1600" i="1" dirty="0">
                <a:latin typeface="Ubuntu" panose="020B0504030602030204" pitchFamily="34" charset="0"/>
              </a:rPr>
              <a:t>Identifier les flux industriels pour les mettre en valeur </a:t>
            </a:r>
            <a:r>
              <a:rPr lang="fr-FR" sz="1600" dirty="0">
                <a:latin typeface="Ubuntu" panose="020B0504030602030204" pitchFamily="34" charset="0"/>
              </a:rPr>
              <a:t>: mailler le territoire d'infrastructures, pôles de compétitivité/ clusters industriels/ démarches d’EIT/ projets industriels pilotes, flux de transports.</a:t>
            </a:r>
          </a:p>
        </p:txBody>
      </p:sp>
      <p:sp>
        <p:nvSpPr>
          <p:cNvPr id="4" name="Espace réservé du numéro de diapositive 3">
            <a:extLst>
              <a:ext uri="{FF2B5EF4-FFF2-40B4-BE49-F238E27FC236}">
                <a16:creationId xmlns:a16="http://schemas.microsoft.com/office/drawing/2014/main" id="{184C9362-0EFE-72FC-019B-92B7122879AE}"/>
              </a:ext>
            </a:extLst>
          </p:cNvPr>
          <p:cNvSpPr>
            <a:spLocks noGrp="1"/>
          </p:cNvSpPr>
          <p:nvPr>
            <p:ph type="sldNum" sz="quarter" idx="12"/>
          </p:nvPr>
        </p:nvSpPr>
        <p:spPr/>
        <p:txBody>
          <a:bodyPr/>
          <a:lstStyle/>
          <a:p>
            <a:fld id="{E11C3B12-AB67-4FA6-A46D-8415232B9398}" type="slidenum">
              <a:rPr lang="fr-FR" smtClean="0"/>
              <a:pPr/>
              <a:t>10</a:t>
            </a:fld>
            <a:endParaRPr lang="fr-FR"/>
          </a:p>
        </p:txBody>
      </p:sp>
      <p:pic>
        <p:nvPicPr>
          <p:cNvPr id="5" name="Image 4">
            <a:extLst>
              <a:ext uri="{FF2B5EF4-FFF2-40B4-BE49-F238E27FC236}">
                <a16:creationId xmlns:a16="http://schemas.microsoft.com/office/drawing/2014/main" id="{287EA059-2B4F-5C42-BB70-4379759D52A2}"/>
              </a:ext>
            </a:extLst>
          </p:cNvPr>
          <p:cNvPicPr>
            <a:picLocks noChangeAspect="1"/>
          </p:cNvPicPr>
          <p:nvPr/>
        </p:nvPicPr>
        <p:blipFill>
          <a:blip r:embed="rId2"/>
          <a:stretch>
            <a:fillRect/>
          </a:stretch>
        </p:blipFill>
        <p:spPr>
          <a:xfrm>
            <a:off x="1149448" y="1435671"/>
            <a:ext cx="3269240" cy="4624254"/>
          </a:xfrm>
          <a:prstGeom prst="rect">
            <a:avLst/>
          </a:prstGeom>
        </p:spPr>
      </p:pic>
      <p:pic>
        <p:nvPicPr>
          <p:cNvPr id="7" name="Image 6" descr="Une image contenant Police, Graphique, texte, logo&#10;&#10;Description générée automatiquement">
            <a:extLst>
              <a:ext uri="{FF2B5EF4-FFF2-40B4-BE49-F238E27FC236}">
                <a16:creationId xmlns:a16="http://schemas.microsoft.com/office/drawing/2014/main" id="{D0A11B08-482D-6962-C02D-63003E262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273" y="5641767"/>
            <a:ext cx="2700657" cy="71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8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C3E36-B008-6266-DCF6-C27E958FA052}"/>
              </a:ext>
            </a:extLst>
          </p:cNvPr>
          <p:cNvSpPr>
            <a:spLocks noGrp="1"/>
          </p:cNvSpPr>
          <p:nvPr>
            <p:ph type="title"/>
          </p:nvPr>
        </p:nvSpPr>
        <p:spPr/>
        <p:txBody>
          <a:bodyPr>
            <a:normAutofit fontScale="90000"/>
          </a:bodyPr>
          <a:lstStyle/>
          <a:p>
            <a:r>
              <a:rPr lang="fr-FR" dirty="0"/>
              <a:t>L’économie circulaire dans les opérations d’urbanisme</a:t>
            </a:r>
          </a:p>
        </p:txBody>
      </p:sp>
      <p:sp>
        <p:nvSpPr>
          <p:cNvPr id="3" name="Espace réservé du contenu 2">
            <a:extLst>
              <a:ext uri="{FF2B5EF4-FFF2-40B4-BE49-F238E27FC236}">
                <a16:creationId xmlns:a16="http://schemas.microsoft.com/office/drawing/2014/main" id="{2A085092-FEF0-024F-2BE1-1C457FF472E7}"/>
              </a:ext>
            </a:extLst>
          </p:cNvPr>
          <p:cNvSpPr>
            <a:spLocks noGrp="1"/>
          </p:cNvSpPr>
          <p:nvPr>
            <p:ph idx="1"/>
          </p:nvPr>
        </p:nvSpPr>
        <p:spPr/>
        <p:txBody>
          <a:bodyPr/>
          <a:lstStyle/>
          <a:p>
            <a:r>
              <a:rPr lang="fr-FR" dirty="0"/>
              <a:t>Définitions</a:t>
            </a:r>
          </a:p>
          <a:p>
            <a:r>
              <a:rPr lang="fr-FR" dirty="0"/>
              <a:t>Exemples</a:t>
            </a:r>
          </a:p>
          <a:p>
            <a:r>
              <a:rPr lang="fr-FR" dirty="0"/>
              <a:t>Méthode et ressources</a:t>
            </a:r>
          </a:p>
        </p:txBody>
      </p:sp>
      <p:sp>
        <p:nvSpPr>
          <p:cNvPr id="4" name="Espace réservé du numéro de diapositive 3">
            <a:extLst>
              <a:ext uri="{FF2B5EF4-FFF2-40B4-BE49-F238E27FC236}">
                <a16:creationId xmlns:a16="http://schemas.microsoft.com/office/drawing/2014/main" id="{AE6AA8C4-C1E5-1479-766D-E45A6287A6C8}"/>
              </a:ext>
            </a:extLst>
          </p:cNvPr>
          <p:cNvSpPr>
            <a:spLocks noGrp="1"/>
          </p:cNvSpPr>
          <p:nvPr>
            <p:ph type="sldNum" sz="quarter" idx="12"/>
          </p:nvPr>
        </p:nvSpPr>
        <p:spPr/>
        <p:txBody>
          <a:bodyPr/>
          <a:lstStyle/>
          <a:p>
            <a:fld id="{E11C3B12-AB67-4FA6-A46D-8415232B9398}" type="slidenum">
              <a:rPr lang="fr-FR" smtClean="0"/>
              <a:t>11</a:t>
            </a:fld>
            <a:endParaRPr lang="fr-FR"/>
          </a:p>
        </p:txBody>
      </p:sp>
      <p:pic>
        <p:nvPicPr>
          <p:cNvPr id="7" name="Image 6" descr="Une image contenant texte, Police, logo, Graphique&#10;&#10;Description générée automatiquement">
            <a:extLst>
              <a:ext uri="{FF2B5EF4-FFF2-40B4-BE49-F238E27FC236}">
                <a16:creationId xmlns:a16="http://schemas.microsoft.com/office/drawing/2014/main" id="{219EDF83-B81C-5407-4D7F-A8D4DB6B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696" y="4827969"/>
            <a:ext cx="3582546" cy="846508"/>
          </a:xfrm>
          <a:prstGeom prst="rect">
            <a:avLst/>
          </a:prstGeom>
        </p:spPr>
      </p:pic>
      <p:pic>
        <p:nvPicPr>
          <p:cNvPr id="8" name="Picture 3" descr="Une image contenant texte, Police, logo, capture d’écran&#10;&#10;Description générée automatiquement">
            <a:extLst>
              <a:ext uri="{FF2B5EF4-FFF2-40B4-BE49-F238E27FC236}">
                <a16:creationId xmlns:a16="http://schemas.microsoft.com/office/drawing/2014/main" id="{48685263-BFD0-1CED-A6FE-D0E1D6982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626" y="4389187"/>
            <a:ext cx="3582546" cy="172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1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26D9E-43C4-0490-1EA3-734382CF5780}"/>
              </a:ext>
            </a:extLst>
          </p:cNvPr>
          <p:cNvSpPr>
            <a:spLocks noGrp="1"/>
          </p:cNvSpPr>
          <p:nvPr>
            <p:ph type="title"/>
          </p:nvPr>
        </p:nvSpPr>
        <p:spPr>
          <a:xfrm>
            <a:off x="1210672" y="444523"/>
            <a:ext cx="8470656" cy="995477"/>
          </a:xfrm>
        </p:spPr>
        <p:txBody>
          <a:bodyPr>
            <a:normAutofit fontScale="90000"/>
          </a:bodyPr>
          <a:lstStyle/>
          <a:p>
            <a:r>
              <a:rPr lang="fr-FR" dirty="0"/>
              <a:t>Urbanisme circulaire : de quoi parle-t-on ? </a:t>
            </a:r>
          </a:p>
        </p:txBody>
      </p:sp>
      <p:sp>
        <p:nvSpPr>
          <p:cNvPr id="5" name="Espace réservé du texte 4">
            <a:extLst>
              <a:ext uri="{FF2B5EF4-FFF2-40B4-BE49-F238E27FC236}">
                <a16:creationId xmlns:a16="http://schemas.microsoft.com/office/drawing/2014/main" id="{650BCC89-7DFB-9106-C78E-D5AFA835CFE3}"/>
              </a:ext>
            </a:extLst>
          </p:cNvPr>
          <p:cNvSpPr>
            <a:spLocks noGrp="1"/>
          </p:cNvSpPr>
          <p:nvPr>
            <p:ph type="body" idx="1"/>
          </p:nvPr>
        </p:nvSpPr>
        <p:spPr>
          <a:xfrm>
            <a:off x="1210672" y="4600965"/>
            <a:ext cx="10358476" cy="1517290"/>
          </a:xfrm>
        </p:spPr>
        <p:txBody>
          <a:bodyPr/>
          <a:lstStyle/>
          <a:p>
            <a:pPr algn="just"/>
            <a:r>
              <a:rPr lang="fr-FR" dirty="0"/>
              <a:t>L’urbanisme circulaire désigne l’ensemble des pratiques qui visent à </a:t>
            </a:r>
            <a:r>
              <a:rPr lang="fr-FR" b="1" dirty="0"/>
              <a:t>préserver et mieux utiliser les ressources naturelles </a:t>
            </a:r>
            <a:r>
              <a:rPr lang="fr-FR" dirty="0"/>
              <a:t>dans le domaine de </a:t>
            </a:r>
            <a:r>
              <a:rPr lang="fr-FR" b="1" dirty="0"/>
              <a:t>l’urbanisme</a:t>
            </a:r>
            <a:r>
              <a:rPr lang="fr-FR" dirty="0"/>
              <a:t> (à l’échelle des territoires comme à celle des projets d’aménagement).</a:t>
            </a:r>
          </a:p>
        </p:txBody>
      </p:sp>
      <p:sp>
        <p:nvSpPr>
          <p:cNvPr id="3" name="CustomShape 1">
            <a:extLst>
              <a:ext uri="{FF2B5EF4-FFF2-40B4-BE49-F238E27FC236}">
                <a16:creationId xmlns:a16="http://schemas.microsoft.com/office/drawing/2014/main" id="{C2B749CE-008A-F20A-5604-0132F680FA1D}"/>
              </a:ext>
            </a:extLst>
          </p:cNvPr>
          <p:cNvSpPr/>
          <p:nvPr/>
        </p:nvSpPr>
        <p:spPr>
          <a:xfrm>
            <a:off x="930000" y="4220991"/>
            <a:ext cx="5166000" cy="2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1" normalizeH="0" baseline="0" noProof="0" dirty="0">
                <a:ln>
                  <a:noFill/>
                </a:ln>
                <a:solidFill>
                  <a:srgbClr val="000000"/>
                </a:solidFill>
                <a:effectLst/>
                <a:uLnTx/>
                <a:uFillTx/>
                <a:latin typeface="Arial"/>
                <a:ea typeface="DejaVu Sans"/>
                <a:cs typeface="+mn-cs"/>
              </a:rPr>
              <a:t>Source : Rogers R., Des villes durables pour une petite planète, </a:t>
            </a:r>
            <a:endParaRPr kumimoji="0" lang="fr-FR" sz="800" b="0" i="0" u="none" strike="noStrike" kern="1200" cap="none" spc="-1" normalizeH="0" baseline="0" noProof="0" dirty="0">
              <a:ln>
                <a:noFill/>
              </a:ln>
              <a:solidFill>
                <a:prstClr val="black"/>
              </a:solidFill>
              <a:effectLst/>
              <a:uLnTx/>
              <a:uFillTx/>
              <a:latin typeface="Arial"/>
              <a:ea typeface="+mn-ea"/>
              <a:cs typeface="+mn-cs"/>
            </a:endParaRPr>
          </a:p>
        </p:txBody>
      </p:sp>
      <p:pic>
        <p:nvPicPr>
          <p:cNvPr id="4" name="Image 7">
            <a:extLst>
              <a:ext uri="{FF2B5EF4-FFF2-40B4-BE49-F238E27FC236}">
                <a16:creationId xmlns:a16="http://schemas.microsoft.com/office/drawing/2014/main" id="{D9697F28-B28F-3412-7420-4E896C6A655C}"/>
              </a:ext>
            </a:extLst>
          </p:cNvPr>
          <p:cNvPicPr/>
          <p:nvPr/>
        </p:nvPicPr>
        <p:blipFill>
          <a:blip r:embed="rId3" cstate="email">
            <a:extLst>
              <a:ext uri="{28A0092B-C50C-407E-A947-70E740481C1C}">
                <a14:useLocalDpi xmlns:a14="http://schemas.microsoft.com/office/drawing/2010/main"/>
              </a:ext>
            </a:extLst>
          </a:blip>
          <a:stretch/>
        </p:blipFill>
        <p:spPr>
          <a:xfrm>
            <a:off x="6233407" y="2535849"/>
            <a:ext cx="5796415" cy="2179221"/>
          </a:xfrm>
          <a:prstGeom prst="rect">
            <a:avLst/>
          </a:prstGeom>
          <a:ln>
            <a:noFill/>
          </a:ln>
        </p:spPr>
      </p:pic>
      <p:sp>
        <p:nvSpPr>
          <p:cNvPr id="6" name="CustomShape 5">
            <a:extLst>
              <a:ext uri="{FF2B5EF4-FFF2-40B4-BE49-F238E27FC236}">
                <a16:creationId xmlns:a16="http://schemas.microsoft.com/office/drawing/2014/main" id="{4C4AD371-5738-E901-5596-C1E5E76E5B99}"/>
              </a:ext>
            </a:extLst>
          </p:cNvPr>
          <p:cNvSpPr/>
          <p:nvPr/>
        </p:nvSpPr>
        <p:spPr>
          <a:xfrm>
            <a:off x="6901309" y="1978997"/>
            <a:ext cx="5033520" cy="912960"/>
          </a:xfrm>
          <a:prstGeom prst="rec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Arial"/>
                <a:ea typeface="DejaVu Sans"/>
                <a:cs typeface="+mn-cs"/>
              </a:rPr>
              <a:t>Vers le modèle circulaire </a:t>
            </a:r>
            <a:r>
              <a:rPr kumimoji="0" lang="fr-FR" sz="1800" b="0" i="0" u="none" strike="noStrike" kern="1200" cap="none" spc="-1" normalizeH="0" baseline="0" noProof="0" dirty="0">
                <a:ln>
                  <a:noFill/>
                </a:ln>
                <a:solidFill>
                  <a:srgbClr val="000000"/>
                </a:solidFill>
                <a:effectLst/>
                <a:uLnTx/>
                <a:uFillTx/>
                <a:latin typeface="Arial"/>
                <a:ea typeface="DejaVu Sans"/>
                <a:cs typeface="+mn-cs"/>
              </a:rPr>
              <a:t>: recyclage des espaces urbains, transformation de l’existant, intensification des usages</a:t>
            </a:r>
            <a:endParaRPr kumimoji="0" lang="fr-FR" sz="1800" b="0" i="0" u="none" strike="noStrike" kern="1200" cap="none" spc="-1" normalizeH="0" baseline="0" noProof="0" dirty="0">
              <a:ln>
                <a:noFill/>
              </a:ln>
              <a:solidFill>
                <a:prstClr val="black"/>
              </a:solidFill>
              <a:effectLst/>
              <a:uLnTx/>
              <a:uFillTx/>
              <a:latin typeface="Arial"/>
              <a:ea typeface="+mn-ea"/>
              <a:cs typeface="+mn-cs"/>
            </a:endParaRPr>
          </a:p>
        </p:txBody>
      </p:sp>
      <p:pic>
        <p:nvPicPr>
          <p:cNvPr id="7" name="Image 22">
            <a:extLst>
              <a:ext uri="{FF2B5EF4-FFF2-40B4-BE49-F238E27FC236}">
                <a16:creationId xmlns:a16="http://schemas.microsoft.com/office/drawing/2014/main" id="{C625C938-D0FB-0509-DC7E-39AECE3C192E}"/>
              </a:ext>
            </a:extLst>
          </p:cNvPr>
          <p:cNvPicPr/>
          <p:nvPr/>
        </p:nvPicPr>
        <p:blipFill>
          <a:blip r:embed="rId4" cstate="email">
            <a:extLst>
              <a:ext uri="{28A0092B-C50C-407E-A947-70E740481C1C}">
                <a14:useLocalDpi xmlns:a14="http://schemas.microsoft.com/office/drawing/2010/main"/>
              </a:ext>
            </a:extLst>
          </a:blip>
          <a:stretch/>
        </p:blipFill>
        <p:spPr>
          <a:xfrm>
            <a:off x="5121000" y="1746000"/>
            <a:ext cx="858960" cy="830880"/>
          </a:xfrm>
          <a:prstGeom prst="rect">
            <a:avLst/>
          </a:prstGeom>
          <a:ln>
            <a:noFill/>
          </a:ln>
        </p:spPr>
      </p:pic>
      <p:sp>
        <p:nvSpPr>
          <p:cNvPr id="9" name="CustomShape 8">
            <a:extLst>
              <a:ext uri="{FF2B5EF4-FFF2-40B4-BE49-F238E27FC236}">
                <a16:creationId xmlns:a16="http://schemas.microsoft.com/office/drawing/2014/main" id="{8574D7A5-71F4-F46C-9956-8D3E044B2ECF}"/>
              </a:ext>
            </a:extLst>
          </p:cNvPr>
          <p:cNvSpPr/>
          <p:nvPr/>
        </p:nvSpPr>
        <p:spPr>
          <a:xfrm>
            <a:off x="3096000" y="1440000"/>
            <a:ext cx="648000" cy="28800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txBody>
          <a:bodyPr/>
          <a:lstStyle/>
          <a:p>
            <a:endParaRPr lang="fr-FR"/>
          </a:p>
        </p:txBody>
      </p:sp>
      <p:pic>
        <p:nvPicPr>
          <p:cNvPr id="10" name="Image 13">
            <a:extLst>
              <a:ext uri="{FF2B5EF4-FFF2-40B4-BE49-F238E27FC236}">
                <a16:creationId xmlns:a16="http://schemas.microsoft.com/office/drawing/2014/main" id="{75B45BAB-B93A-2060-C0CF-A02805D74799}"/>
              </a:ext>
            </a:extLst>
          </p:cNvPr>
          <p:cNvPicPr/>
          <p:nvPr/>
        </p:nvPicPr>
        <p:blipFill>
          <a:blip r:embed="rId5"/>
          <a:stretch/>
        </p:blipFill>
        <p:spPr>
          <a:xfrm>
            <a:off x="735495" y="2435477"/>
            <a:ext cx="6165814" cy="1823164"/>
          </a:xfrm>
          <a:prstGeom prst="rect">
            <a:avLst/>
          </a:prstGeom>
          <a:ln>
            <a:noFill/>
          </a:ln>
        </p:spPr>
      </p:pic>
      <p:pic>
        <p:nvPicPr>
          <p:cNvPr id="11" name="Image 15">
            <a:extLst>
              <a:ext uri="{FF2B5EF4-FFF2-40B4-BE49-F238E27FC236}">
                <a16:creationId xmlns:a16="http://schemas.microsoft.com/office/drawing/2014/main" id="{08EED185-1B27-9AF6-7B63-ACD26FE52E8A}"/>
              </a:ext>
            </a:extLst>
          </p:cNvPr>
          <p:cNvPicPr/>
          <p:nvPr/>
        </p:nvPicPr>
        <p:blipFill>
          <a:blip r:embed="rId6" cstate="email">
            <a:extLst>
              <a:ext uri="{28A0092B-C50C-407E-A947-70E740481C1C}">
                <a14:useLocalDpi xmlns:a14="http://schemas.microsoft.com/office/drawing/2010/main"/>
              </a:ext>
            </a:extLst>
          </a:blip>
          <a:srcRect b="20014"/>
          <a:stretch/>
        </p:blipFill>
        <p:spPr>
          <a:xfrm>
            <a:off x="1531732" y="1931718"/>
            <a:ext cx="4939560" cy="1060560"/>
          </a:xfrm>
          <a:prstGeom prst="rect">
            <a:avLst/>
          </a:prstGeom>
          <a:ln>
            <a:noFill/>
          </a:ln>
        </p:spPr>
      </p:pic>
      <p:sp>
        <p:nvSpPr>
          <p:cNvPr id="13" name="Espace réservé du numéro de diapositive 12">
            <a:extLst>
              <a:ext uri="{FF2B5EF4-FFF2-40B4-BE49-F238E27FC236}">
                <a16:creationId xmlns:a16="http://schemas.microsoft.com/office/drawing/2014/main" id="{46AAAB98-94CB-02AF-83D5-9E74DAB0EFA7}"/>
              </a:ext>
            </a:extLst>
          </p:cNvPr>
          <p:cNvSpPr>
            <a:spLocks noGrp="1"/>
          </p:cNvSpPr>
          <p:nvPr>
            <p:ph type="sldNum" sz="quarter" idx="12"/>
          </p:nvPr>
        </p:nvSpPr>
        <p:spPr/>
        <p:txBody>
          <a:bodyPr/>
          <a:lstStyle/>
          <a:p>
            <a:fld id="{E11C3B12-AB67-4FA6-A46D-8415232B9398}" type="slidenum">
              <a:rPr lang="fr-FR" smtClean="0"/>
              <a:pPr/>
              <a:t>12</a:t>
            </a:fld>
            <a:endParaRPr lang="fr-FR"/>
          </a:p>
        </p:txBody>
      </p:sp>
      <p:pic>
        <p:nvPicPr>
          <p:cNvPr id="12" name="Image 11" descr="Une image contenant texte, Police, logo, carte&#10;&#10;Description générée automatiquement">
            <a:extLst>
              <a:ext uri="{FF2B5EF4-FFF2-40B4-BE49-F238E27FC236}">
                <a16:creationId xmlns:a16="http://schemas.microsoft.com/office/drawing/2014/main" id="{6754EEA1-E5F4-A3F2-CB54-4D56C8A034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1328" y="5624558"/>
            <a:ext cx="1196885" cy="1196885"/>
          </a:xfrm>
          <a:prstGeom prst="rect">
            <a:avLst/>
          </a:prstGeom>
        </p:spPr>
      </p:pic>
    </p:spTree>
    <p:extLst>
      <p:ext uri="{BB962C8B-B14F-4D97-AF65-F5344CB8AC3E}">
        <p14:creationId xmlns:p14="http://schemas.microsoft.com/office/powerpoint/2010/main" val="60015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72B89E2-1ED0-9F1A-3CBF-91EBE92236A3}"/>
              </a:ext>
            </a:extLst>
          </p:cNvPr>
          <p:cNvSpPr>
            <a:spLocks noGrp="1"/>
          </p:cNvSpPr>
          <p:nvPr>
            <p:ph type="sldNum" sz="quarter" idx="12"/>
          </p:nvPr>
        </p:nvSpPr>
        <p:spPr>
          <a:xfrm>
            <a:off x="8701856" y="6419547"/>
            <a:ext cx="2743200" cy="365125"/>
          </a:xfrm>
        </p:spPr>
        <p:txBody>
          <a:bodyPr/>
          <a:lstStyle/>
          <a:p>
            <a:fld id="{E11C3B12-AB67-4FA6-A46D-8415232B9398}" type="slidenum">
              <a:rPr lang="fr-FR" smtClean="0"/>
              <a:pPr/>
              <a:t>13</a:t>
            </a:fld>
            <a:endParaRPr lang="fr-FR"/>
          </a:p>
        </p:txBody>
      </p:sp>
      <p:sp>
        <p:nvSpPr>
          <p:cNvPr id="5" name="Rectangle 4">
            <a:extLst>
              <a:ext uri="{FF2B5EF4-FFF2-40B4-BE49-F238E27FC236}">
                <a16:creationId xmlns:a16="http://schemas.microsoft.com/office/drawing/2014/main" id="{9039F2E8-B623-CDB6-7066-9A720125495E}"/>
              </a:ext>
            </a:extLst>
          </p:cNvPr>
          <p:cNvSpPr/>
          <p:nvPr/>
        </p:nvSpPr>
        <p:spPr>
          <a:xfrm>
            <a:off x="711305" y="6143821"/>
            <a:ext cx="5188408" cy="388696"/>
          </a:xfrm>
          <a:prstGeom prst="rect">
            <a:avLst/>
          </a:prstGeom>
        </p:spPr>
        <p:txBody>
          <a:bodyPr wrap="none">
            <a:spAutoFit/>
          </a:bodyPr>
          <a:lstStyle/>
          <a:p>
            <a:pPr algn="just">
              <a:lnSpc>
                <a:spcPct val="107000"/>
              </a:lnSpc>
              <a:spcAft>
                <a:spcPts val="800"/>
              </a:spcAft>
            </a:pPr>
            <a:r>
              <a:rPr lang="fr-FR" u="sng" dirty="0">
                <a:solidFill>
                  <a:srgbClr val="0563C1"/>
                </a:solidFill>
                <a:latin typeface="Calibri Light" panose="020F0302020204030204" pitchFamily="34" charset="0"/>
                <a:ea typeface="Times New Roman" panose="02020603050405020304" pitchFamily="18" charset="0"/>
                <a:cs typeface="Calibri" panose="020F0502020204030204" pitchFamily="34" charset="0"/>
                <a:hlinkClick r:id="rId3"/>
              </a:rPr>
              <a:t>https://www.ademe.fr/expertises/economie-circulaire</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D8E3DC07-B7AE-7B8B-F09F-81963B267AA3}"/>
              </a:ext>
            </a:extLst>
          </p:cNvPr>
          <p:cNvPicPr/>
          <p:nvPr/>
        </p:nvPicPr>
        <p:blipFill>
          <a:blip r:embed="rId4"/>
          <a:stretch>
            <a:fillRect/>
          </a:stretch>
        </p:blipFill>
        <p:spPr>
          <a:xfrm>
            <a:off x="6258033" y="1513210"/>
            <a:ext cx="5706317" cy="4824959"/>
          </a:xfrm>
          <a:prstGeom prst="rect">
            <a:avLst/>
          </a:prstGeom>
        </p:spPr>
      </p:pic>
      <p:sp>
        <p:nvSpPr>
          <p:cNvPr id="7" name="Rectangle 6">
            <a:extLst>
              <a:ext uri="{FF2B5EF4-FFF2-40B4-BE49-F238E27FC236}">
                <a16:creationId xmlns:a16="http://schemas.microsoft.com/office/drawing/2014/main" id="{669A7118-DA85-ECF9-FB64-5B0AC1632FB2}"/>
              </a:ext>
            </a:extLst>
          </p:cNvPr>
          <p:cNvSpPr/>
          <p:nvPr/>
        </p:nvSpPr>
        <p:spPr>
          <a:xfrm>
            <a:off x="6228541" y="6143821"/>
            <a:ext cx="5810758" cy="388696"/>
          </a:xfrm>
          <a:prstGeom prst="rect">
            <a:avLst/>
          </a:prstGeom>
        </p:spPr>
        <p:txBody>
          <a:bodyPr wrap="none">
            <a:spAutoFit/>
          </a:bodyPr>
          <a:lstStyle/>
          <a:p>
            <a:pPr>
              <a:lnSpc>
                <a:spcPct val="107000"/>
              </a:lnSpc>
              <a:spcAft>
                <a:spcPts val="800"/>
              </a:spcAft>
            </a:pPr>
            <a:r>
              <a:rPr lang="fr-FR" u="sng" dirty="0">
                <a:solidFill>
                  <a:srgbClr val="0563C1"/>
                </a:solidFill>
                <a:latin typeface="Calibri Light" panose="020F0302020204030204" pitchFamily="34" charset="0"/>
                <a:ea typeface="Times New Roman" panose="02020603050405020304" pitchFamily="18" charset="0"/>
                <a:cs typeface="Calibri" panose="020F0502020204030204" pitchFamily="34" charset="0"/>
                <a:hlinkClick r:id="rId5"/>
              </a:rPr>
              <a:t>https://www.ademe.fr/guide-economie-circulaire-urbanisme</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99182D46-0E0A-D340-3872-C58FD4663EE7}"/>
              </a:ext>
            </a:extLst>
          </p:cNvPr>
          <p:cNvSpPr txBox="1"/>
          <p:nvPr/>
        </p:nvSpPr>
        <p:spPr>
          <a:xfrm>
            <a:off x="295787" y="1200799"/>
            <a:ext cx="5666459" cy="461665"/>
          </a:xfrm>
          <a:prstGeom prst="rect">
            <a:avLst/>
          </a:prstGeom>
          <a:noFill/>
        </p:spPr>
        <p:txBody>
          <a:bodyPr wrap="square" rtlCol="0">
            <a:spAutoFit/>
          </a:bodyPr>
          <a:lstStyle/>
          <a:p>
            <a:pPr algn="ctr"/>
            <a:r>
              <a:rPr lang="fr-FR" sz="2400" b="1" dirty="0">
                <a:latin typeface="+mj-lt"/>
                <a:ea typeface="+mj-ea"/>
                <a:cs typeface="+mj-cs"/>
              </a:rPr>
              <a:t>Approche « historique » </a:t>
            </a:r>
          </a:p>
        </p:txBody>
      </p:sp>
      <p:pic>
        <p:nvPicPr>
          <p:cNvPr id="9" name="Image 8">
            <a:extLst>
              <a:ext uri="{FF2B5EF4-FFF2-40B4-BE49-F238E27FC236}">
                <a16:creationId xmlns:a16="http://schemas.microsoft.com/office/drawing/2014/main" id="{0F175A61-3EBF-B5F9-E875-78B47E558A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036429"/>
            <a:ext cx="6559148" cy="3620772"/>
          </a:xfrm>
          <a:prstGeom prst="rect">
            <a:avLst/>
          </a:prstGeom>
        </p:spPr>
      </p:pic>
      <p:sp>
        <p:nvSpPr>
          <p:cNvPr id="10" name="ZoneTexte 9">
            <a:extLst>
              <a:ext uri="{FF2B5EF4-FFF2-40B4-BE49-F238E27FC236}">
                <a16:creationId xmlns:a16="http://schemas.microsoft.com/office/drawing/2014/main" id="{1A4CD151-63AF-8D13-6F20-D14B368AE9FA}"/>
              </a:ext>
            </a:extLst>
          </p:cNvPr>
          <p:cNvSpPr txBox="1"/>
          <p:nvPr/>
        </p:nvSpPr>
        <p:spPr>
          <a:xfrm>
            <a:off x="6228541" y="1164114"/>
            <a:ext cx="5706317" cy="461665"/>
          </a:xfrm>
          <a:prstGeom prst="rect">
            <a:avLst/>
          </a:prstGeom>
          <a:noFill/>
        </p:spPr>
        <p:txBody>
          <a:bodyPr wrap="square" rtlCol="0">
            <a:spAutoFit/>
          </a:bodyPr>
          <a:lstStyle/>
          <a:p>
            <a:pPr algn="ctr"/>
            <a:r>
              <a:rPr lang="fr-FR" sz="2400" b="1" dirty="0">
                <a:latin typeface="+mj-lt"/>
                <a:ea typeface="+mj-ea"/>
                <a:cs typeface="+mj-cs"/>
              </a:rPr>
              <a:t>Approche « Aménagement urbains »</a:t>
            </a:r>
          </a:p>
        </p:txBody>
      </p:sp>
      <p:sp>
        <p:nvSpPr>
          <p:cNvPr id="11" name="Titre 1">
            <a:extLst>
              <a:ext uri="{FF2B5EF4-FFF2-40B4-BE49-F238E27FC236}">
                <a16:creationId xmlns:a16="http://schemas.microsoft.com/office/drawing/2014/main" id="{21E6F434-9D34-ED2E-B7F6-62959C27E893}"/>
              </a:ext>
            </a:extLst>
          </p:cNvPr>
          <p:cNvSpPr>
            <a:spLocks noGrp="1"/>
          </p:cNvSpPr>
          <p:nvPr>
            <p:ph type="title"/>
          </p:nvPr>
        </p:nvSpPr>
        <p:spPr>
          <a:xfrm>
            <a:off x="1200624" y="242007"/>
            <a:ext cx="8470656" cy="995477"/>
          </a:xfrm>
        </p:spPr>
        <p:txBody>
          <a:bodyPr>
            <a:normAutofit fontScale="90000"/>
          </a:bodyPr>
          <a:lstStyle/>
          <a:p>
            <a:r>
              <a:rPr lang="fr-FR" dirty="0"/>
              <a:t>Une nouvelle approche de l’économie circulaire</a:t>
            </a:r>
          </a:p>
        </p:txBody>
      </p:sp>
    </p:spTree>
    <p:extLst>
      <p:ext uri="{BB962C8B-B14F-4D97-AF65-F5344CB8AC3E}">
        <p14:creationId xmlns:p14="http://schemas.microsoft.com/office/powerpoint/2010/main" val="117981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13CE6-B343-8262-86CA-37FD51574AFD}"/>
              </a:ext>
            </a:extLst>
          </p:cNvPr>
          <p:cNvSpPr>
            <a:spLocks noGrp="1"/>
          </p:cNvSpPr>
          <p:nvPr>
            <p:ph type="title"/>
          </p:nvPr>
        </p:nvSpPr>
        <p:spPr/>
        <p:txBody>
          <a:bodyPr/>
          <a:lstStyle/>
          <a:p>
            <a:r>
              <a:rPr lang="fr-FR" dirty="0"/>
              <a:t>Eco-conception</a:t>
            </a:r>
          </a:p>
        </p:txBody>
      </p:sp>
      <p:sp>
        <p:nvSpPr>
          <p:cNvPr id="3" name="Espace réservé du texte 2">
            <a:extLst>
              <a:ext uri="{FF2B5EF4-FFF2-40B4-BE49-F238E27FC236}">
                <a16:creationId xmlns:a16="http://schemas.microsoft.com/office/drawing/2014/main" id="{CF33B490-56B0-11AC-AD4A-BB003133CD6F}"/>
              </a:ext>
            </a:extLst>
          </p:cNvPr>
          <p:cNvSpPr>
            <a:spLocks noGrp="1"/>
          </p:cNvSpPr>
          <p:nvPr>
            <p:ph type="body" idx="1"/>
          </p:nvPr>
        </p:nvSpPr>
        <p:spPr>
          <a:xfrm>
            <a:off x="1210672" y="3346158"/>
            <a:ext cx="6820145" cy="2726652"/>
          </a:xfrm>
        </p:spPr>
        <p:txBody>
          <a:bodyPr>
            <a:normAutofit/>
          </a:bodyPr>
          <a:lstStyle/>
          <a:p>
            <a:endParaRPr lang="fr-FR" dirty="0"/>
          </a:p>
          <a:p>
            <a:r>
              <a:rPr lang="fr-FR" b="1" dirty="0"/>
              <a:t>Exemple local :</a:t>
            </a:r>
          </a:p>
          <a:p>
            <a:pPr algn="just"/>
            <a:r>
              <a:rPr lang="fr-FR" dirty="0"/>
              <a:t>Rénovation des anciennes halles de Fives </a:t>
            </a:r>
            <a:r>
              <a:rPr lang="fr-FR" dirty="0" err="1"/>
              <a:t>Cail</a:t>
            </a:r>
            <a:r>
              <a:rPr lang="fr-FR" dirty="0"/>
              <a:t> qui ne fait pas de la démolition un préalable au projet (mais qui se fonde sur la transformation des bâtiments préexistants).</a:t>
            </a:r>
          </a:p>
          <a:p>
            <a:endParaRPr lang="fr-FR" dirty="0"/>
          </a:p>
        </p:txBody>
      </p:sp>
      <p:sp>
        <p:nvSpPr>
          <p:cNvPr id="4" name="Espace réservé du numéro de diapositive 3">
            <a:extLst>
              <a:ext uri="{FF2B5EF4-FFF2-40B4-BE49-F238E27FC236}">
                <a16:creationId xmlns:a16="http://schemas.microsoft.com/office/drawing/2014/main" id="{C28B12E2-4754-901E-FF28-955EC1E1CD58}"/>
              </a:ext>
            </a:extLst>
          </p:cNvPr>
          <p:cNvSpPr>
            <a:spLocks noGrp="1"/>
          </p:cNvSpPr>
          <p:nvPr>
            <p:ph type="sldNum" sz="quarter" idx="12"/>
          </p:nvPr>
        </p:nvSpPr>
        <p:spPr/>
        <p:txBody>
          <a:bodyPr/>
          <a:lstStyle/>
          <a:p>
            <a:fld id="{E11C3B12-AB67-4FA6-A46D-8415232B9398}" type="slidenum">
              <a:rPr lang="fr-FR" smtClean="0"/>
              <a:pPr/>
              <a:t>14</a:t>
            </a:fld>
            <a:endParaRPr lang="fr-FR"/>
          </a:p>
        </p:txBody>
      </p:sp>
      <p:pic>
        <p:nvPicPr>
          <p:cNvPr id="6" name="Image 5" descr="Une image contenant plein air, ciel, bâtiment, nuage&#10;&#10;Description générée automatiquement">
            <a:extLst>
              <a:ext uri="{FF2B5EF4-FFF2-40B4-BE49-F238E27FC236}">
                <a16:creationId xmlns:a16="http://schemas.microsoft.com/office/drawing/2014/main" id="{A18B0B0B-5835-27BB-C5D1-F772D08D5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260" y="3436856"/>
            <a:ext cx="3198994" cy="2131294"/>
          </a:xfrm>
          <a:prstGeom prst="rect">
            <a:avLst/>
          </a:prstGeom>
        </p:spPr>
      </p:pic>
      <p:sp>
        <p:nvSpPr>
          <p:cNvPr id="7" name="ZoneTexte 6">
            <a:extLst>
              <a:ext uri="{FF2B5EF4-FFF2-40B4-BE49-F238E27FC236}">
                <a16:creationId xmlns:a16="http://schemas.microsoft.com/office/drawing/2014/main" id="{660CBE84-2257-9C70-82B7-FFDE98E5C088}"/>
              </a:ext>
            </a:extLst>
          </p:cNvPr>
          <p:cNvSpPr txBox="1"/>
          <p:nvPr/>
        </p:nvSpPr>
        <p:spPr>
          <a:xfrm>
            <a:off x="8344260" y="5685250"/>
            <a:ext cx="2206486" cy="276999"/>
          </a:xfrm>
          <a:prstGeom prst="rect">
            <a:avLst/>
          </a:prstGeom>
          <a:noFill/>
        </p:spPr>
        <p:txBody>
          <a:bodyPr wrap="square" rtlCol="0">
            <a:spAutoFit/>
          </a:bodyPr>
          <a:lstStyle/>
          <a:p>
            <a:r>
              <a:rPr lang="fr-FR" sz="1200" i="1" dirty="0"/>
              <a:t>Source : site de la Ville de Lille</a:t>
            </a:r>
          </a:p>
        </p:txBody>
      </p:sp>
      <p:sp>
        <p:nvSpPr>
          <p:cNvPr id="8" name="ZoneTexte 7">
            <a:extLst>
              <a:ext uri="{FF2B5EF4-FFF2-40B4-BE49-F238E27FC236}">
                <a16:creationId xmlns:a16="http://schemas.microsoft.com/office/drawing/2014/main" id="{28A10028-C5C7-0B1D-7776-E67A9F103DAE}"/>
              </a:ext>
            </a:extLst>
          </p:cNvPr>
          <p:cNvSpPr txBox="1"/>
          <p:nvPr/>
        </p:nvSpPr>
        <p:spPr>
          <a:xfrm>
            <a:off x="1248716" y="1660754"/>
            <a:ext cx="10105084" cy="1107996"/>
          </a:xfrm>
          <a:prstGeom prst="rect">
            <a:avLst/>
          </a:prstGeom>
          <a:noFill/>
        </p:spPr>
        <p:txBody>
          <a:bodyPr wrap="square" rtlCol="0">
            <a:spAutoFit/>
          </a:bodyPr>
          <a:lstStyle/>
          <a:p>
            <a:pPr algn="just"/>
            <a:r>
              <a:rPr lang="fr-FR" sz="2400" dirty="0">
                <a:solidFill>
                  <a:srgbClr val="1D2E58"/>
                </a:solidFill>
                <a:latin typeface="Gadugi" panose="020B0502040204020203" pitchFamily="34" charset="0"/>
                <a:ea typeface="Gadugi" panose="020B0502040204020203" pitchFamily="34" charset="0"/>
              </a:rPr>
              <a:t>Penser à la préservation des ressources naturelles et à la protection de l’environnement dès la conception des biens ou des services.</a:t>
            </a:r>
          </a:p>
          <a:p>
            <a:endParaRPr lang="fr-FR" dirty="0"/>
          </a:p>
        </p:txBody>
      </p:sp>
    </p:spTree>
    <p:extLst>
      <p:ext uri="{BB962C8B-B14F-4D97-AF65-F5344CB8AC3E}">
        <p14:creationId xmlns:p14="http://schemas.microsoft.com/office/powerpoint/2010/main" val="156041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A1778-409E-53EF-F13D-30C80837AB88}"/>
              </a:ext>
            </a:extLst>
          </p:cNvPr>
          <p:cNvSpPr>
            <a:spLocks noGrp="1"/>
          </p:cNvSpPr>
          <p:nvPr>
            <p:ph type="title"/>
          </p:nvPr>
        </p:nvSpPr>
        <p:spPr>
          <a:xfrm>
            <a:off x="1101342" y="438391"/>
            <a:ext cx="10515600" cy="995477"/>
          </a:xfrm>
        </p:spPr>
        <p:txBody>
          <a:bodyPr/>
          <a:lstStyle/>
          <a:p>
            <a:r>
              <a:rPr lang="fr-FR" dirty="0"/>
              <a:t>Ecologie industrielle et territoriale</a:t>
            </a:r>
          </a:p>
        </p:txBody>
      </p:sp>
      <p:sp>
        <p:nvSpPr>
          <p:cNvPr id="3" name="Espace réservé du texte 2">
            <a:extLst>
              <a:ext uri="{FF2B5EF4-FFF2-40B4-BE49-F238E27FC236}">
                <a16:creationId xmlns:a16="http://schemas.microsoft.com/office/drawing/2014/main" id="{1DEE4F7F-D7B5-D5ED-294A-4B7F0ADE9EC7}"/>
              </a:ext>
            </a:extLst>
          </p:cNvPr>
          <p:cNvSpPr>
            <a:spLocks noGrp="1"/>
          </p:cNvSpPr>
          <p:nvPr>
            <p:ph type="body" idx="1"/>
          </p:nvPr>
        </p:nvSpPr>
        <p:spPr>
          <a:xfrm>
            <a:off x="1210672" y="1589649"/>
            <a:ext cx="10304739" cy="4766701"/>
          </a:xfrm>
        </p:spPr>
        <p:txBody>
          <a:bodyPr>
            <a:normAutofit/>
          </a:bodyPr>
          <a:lstStyle/>
          <a:p>
            <a:pPr algn="just"/>
            <a:r>
              <a:rPr lang="fr-FR" dirty="0"/>
              <a:t>Optimiser les flux de ressources utilisées et produites sur un territoire (matière, énergie, services…) grâce à des actions de coopération et de mutualisation entre acteurs économiques.</a:t>
            </a:r>
          </a:p>
          <a:p>
            <a:pPr algn="just"/>
            <a:r>
              <a:rPr lang="fr-FR" dirty="0"/>
              <a:t>&gt; Synergies inter-entreprises</a:t>
            </a:r>
          </a:p>
          <a:p>
            <a:pPr algn="just"/>
            <a:endParaRPr lang="fr-FR" dirty="0"/>
          </a:p>
          <a:p>
            <a:pPr algn="just"/>
            <a:r>
              <a:rPr lang="fr-FR" b="1" dirty="0"/>
              <a:t>Acteurs régionaux :</a:t>
            </a:r>
          </a:p>
          <a:p>
            <a:pPr algn="just"/>
            <a:endParaRPr lang="fr-FR" dirty="0"/>
          </a:p>
          <a:p>
            <a:pPr algn="just"/>
            <a:endParaRPr lang="fr-FR" dirty="0"/>
          </a:p>
          <a:p>
            <a:pPr algn="just"/>
            <a:r>
              <a:rPr lang="fr-FR" b="1" dirty="0"/>
              <a:t>Exemple à Dunkerque : </a:t>
            </a:r>
            <a:r>
              <a:rPr lang="fr-FR" dirty="0"/>
              <a:t>Synergie pour revaloriser</a:t>
            </a:r>
          </a:p>
          <a:p>
            <a:pPr algn="just"/>
            <a:r>
              <a:rPr lang="fr-FR" dirty="0"/>
              <a:t>des palettes en bois entre l’association CETIDE et</a:t>
            </a:r>
          </a:p>
          <a:p>
            <a:pPr algn="just"/>
            <a:r>
              <a:rPr lang="fr-FR" dirty="0"/>
              <a:t>l’entreprise </a:t>
            </a:r>
            <a:r>
              <a:rPr lang="fr-FR" dirty="0" err="1"/>
              <a:t>ConHexa</a:t>
            </a:r>
            <a:r>
              <a:rPr lang="fr-FR" dirty="0"/>
              <a:t>.</a:t>
            </a:r>
          </a:p>
          <a:p>
            <a:endParaRPr lang="fr-FR" dirty="0"/>
          </a:p>
          <a:p>
            <a:endParaRPr lang="fr-FR" dirty="0"/>
          </a:p>
        </p:txBody>
      </p:sp>
      <p:sp>
        <p:nvSpPr>
          <p:cNvPr id="4" name="Espace réservé du numéro de diapositive 3">
            <a:extLst>
              <a:ext uri="{FF2B5EF4-FFF2-40B4-BE49-F238E27FC236}">
                <a16:creationId xmlns:a16="http://schemas.microsoft.com/office/drawing/2014/main" id="{A19E4E38-8BF6-96D1-133F-C1CA2B716B82}"/>
              </a:ext>
            </a:extLst>
          </p:cNvPr>
          <p:cNvSpPr>
            <a:spLocks noGrp="1"/>
          </p:cNvSpPr>
          <p:nvPr>
            <p:ph type="sldNum" sz="quarter" idx="12"/>
          </p:nvPr>
        </p:nvSpPr>
        <p:spPr/>
        <p:txBody>
          <a:bodyPr/>
          <a:lstStyle/>
          <a:p>
            <a:fld id="{E11C3B12-AB67-4FA6-A46D-8415232B9398}" type="slidenum">
              <a:rPr lang="fr-FR" smtClean="0"/>
              <a:pPr/>
              <a:t>15</a:t>
            </a:fld>
            <a:endParaRPr lang="fr-FR"/>
          </a:p>
        </p:txBody>
      </p:sp>
      <p:pic>
        <p:nvPicPr>
          <p:cNvPr id="6" name="Image 5" descr="Une image contenant texte, Police, Graphique, logo&#10;&#10;Description générée automatiquement">
            <a:extLst>
              <a:ext uri="{FF2B5EF4-FFF2-40B4-BE49-F238E27FC236}">
                <a16:creationId xmlns:a16="http://schemas.microsoft.com/office/drawing/2014/main" id="{44F1F6B6-872A-59FC-7CA7-AFE3CE32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499" y="3176565"/>
            <a:ext cx="1736501" cy="1304195"/>
          </a:xfrm>
          <a:prstGeom prst="rect">
            <a:avLst/>
          </a:prstGeom>
        </p:spPr>
      </p:pic>
      <p:pic>
        <p:nvPicPr>
          <p:cNvPr id="8" name="Image 7" descr="Une image contenant meubles, sol, étagère, plante d’intérieur&#10;&#10;Description générée automatiquement">
            <a:extLst>
              <a:ext uri="{FF2B5EF4-FFF2-40B4-BE49-F238E27FC236}">
                <a16:creationId xmlns:a16="http://schemas.microsoft.com/office/drawing/2014/main" id="{38AF2279-7E5E-9AB9-C488-2233ADBBE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677" y="3429000"/>
            <a:ext cx="3685670" cy="2764253"/>
          </a:xfrm>
          <a:prstGeom prst="rect">
            <a:avLst/>
          </a:prstGeom>
        </p:spPr>
      </p:pic>
      <p:pic>
        <p:nvPicPr>
          <p:cNvPr id="10" name="Image 9" descr="Une image contenant Police, texte, logo, Graphique&#10;&#10;Description générée automatiquement">
            <a:extLst>
              <a:ext uri="{FF2B5EF4-FFF2-40B4-BE49-F238E27FC236}">
                <a16:creationId xmlns:a16="http://schemas.microsoft.com/office/drawing/2014/main" id="{C4E5039B-1F88-E5F4-BA1A-0931D1DC8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5324" y="4193604"/>
            <a:ext cx="2809875" cy="730094"/>
          </a:xfrm>
          <a:prstGeom prst="rect">
            <a:avLst/>
          </a:prstGeom>
        </p:spPr>
      </p:pic>
      <p:sp>
        <p:nvSpPr>
          <p:cNvPr id="11" name="ZoneTexte 10">
            <a:extLst>
              <a:ext uri="{FF2B5EF4-FFF2-40B4-BE49-F238E27FC236}">
                <a16:creationId xmlns:a16="http://schemas.microsoft.com/office/drawing/2014/main" id="{048A9740-EE16-7918-CBA7-3016EA8A30EA}"/>
              </a:ext>
            </a:extLst>
          </p:cNvPr>
          <p:cNvSpPr txBox="1"/>
          <p:nvPr/>
        </p:nvSpPr>
        <p:spPr>
          <a:xfrm>
            <a:off x="8443651" y="6235132"/>
            <a:ext cx="2206486" cy="276999"/>
          </a:xfrm>
          <a:prstGeom prst="rect">
            <a:avLst/>
          </a:prstGeom>
          <a:noFill/>
        </p:spPr>
        <p:txBody>
          <a:bodyPr wrap="square" rtlCol="0">
            <a:spAutoFit/>
          </a:bodyPr>
          <a:lstStyle/>
          <a:p>
            <a:r>
              <a:rPr lang="fr-FR" sz="1200" i="1" dirty="0"/>
              <a:t>Source : site d’Ecopal</a:t>
            </a:r>
          </a:p>
        </p:txBody>
      </p:sp>
    </p:spTree>
    <p:extLst>
      <p:ext uri="{BB962C8B-B14F-4D97-AF65-F5344CB8AC3E}">
        <p14:creationId xmlns:p14="http://schemas.microsoft.com/office/powerpoint/2010/main" val="261988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A965C-DAFA-6E6B-E132-F4061ACC69E0}"/>
              </a:ext>
            </a:extLst>
          </p:cNvPr>
          <p:cNvSpPr>
            <a:spLocks noGrp="1"/>
          </p:cNvSpPr>
          <p:nvPr>
            <p:ph type="title"/>
          </p:nvPr>
        </p:nvSpPr>
        <p:spPr/>
        <p:txBody>
          <a:bodyPr>
            <a:normAutofit/>
          </a:bodyPr>
          <a:lstStyle/>
          <a:p>
            <a:r>
              <a:rPr lang="fr-FR" dirty="0"/>
              <a:t>Economie de la fonctionnalité</a:t>
            </a:r>
          </a:p>
        </p:txBody>
      </p:sp>
      <p:sp>
        <p:nvSpPr>
          <p:cNvPr id="3" name="Espace réservé du texte 2">
            <a:extLst>
              <a:ext uri="{FF2B5EF4-FFF2-40B4-BE49-F238E27FC236}">
                <a16:creationId xmlns:a16="http://schemas.microsoft.com/office/drawing/2014/main" id="{ED69A55C-E56A-6EEB-0C99-783388C724F3}"/>
              </a:ext>
            </a:extLst>
          </p:cNvPr>
          <p:cNvSpPr>
            <a:spLocks noGrp="1"/>
          </p:cNvSpPr>
          <p:nvPr>
            <p:ph type="body" idx="1"/>
          </p:nvPr>
        </p:nvSpPr>
        <p:spPr>
          <a:xfrm>
            <a:off x="1210672" y="1589649"/>
            <a:ext cx="8460101" cy="5131826"/>
          </a:xfrm>
        </p:spPr>
        <p:txBody>
          <a:bodyPr>
            <a:normAutofit lnSpcReduction="10000"/>
          </a:bodyPr>
          <a:lstStyle/>
          <a:p>
            <a:r>
              <a:rPr lang="fr-FR" dirty="0"/>
              <a:t>Privilégier l’usage plutôt que la vente d’un produit, la valeur du service plutôt que la valeur matérielle.</a:t>
            </a:r>
          </a:p>
          <a:p>
            <a:endParaRPr lang="fr-FR" dirty="0"/>
          </a:p>
          <a:p>
            <a:r>
              <a:rPr lang="fr-FR" b="1" dirty="0"/>
              <a:t>Acteur régional :</a:t>
            </a:r>
          </a:p>
          <a:p>
            <a:endParaRPr lang="fr-FR" dirty="0"/>
          </a:p>
          <a:p>
            <a:r>
              <a:rPr lang="fr-FR" b="1" dirty="0"/>
              <a:t>Exemple : </a:t>
            </a:r>
            <a:r>
              <a:rPr lang="fr-FR" dirty="0" err="1"/>
              <a:t>Urbanéo</a:t>
            </a:r>
            <a:r>
              <a:rPr lang="fr-FR" dirty="0"/>
              <a:t>, l’économie de la fonctionnalité appliquée au mobilier urbain</a:t>
            </a:r>
          </a:p>
          <a:p>
            <a:endParaRPr lang="fr-FR" dirty="0"/>
          </a:p>
          <a:p>
            <a:pPr marL="342900" indent="-342900">
              <a:buFont typeface="Wingdings" panose="05000000000000000000" pitchFamily="2" charset="2"/>
              <a:buChar char="Ø"/>
            </a:pPr>
            <a:r>
              <a:rPr lang="fr-FR" dirty="0"/>
              <a:t>Information plus claire (taille, couleurs, signalétique…) et absence de publicité</a:t>
            </a:r>
          </a:p>
          <a:p>
            <a:pPr marL="342900" indent="-342900">
              <a:buFont typeface="Wingdings" panose="05000000000000000000" pitchFamily="2" charset="2"/>
              <a:buChar char="Ø"/>
            </a:pPr>
            <a:r>
              <a:rPr lang="fr-FR" dirty="0"/>
              <a:t>Maintenance et entretien</a:t>
            </a:r>
          </a:p>
          <a:p>
            <a:pPr marL="342900" indent="-342900">
              <a:buFont typeface="Wingdings" panose="05000000000000000000" pitchFamily="2" charset="2"/>
              <a:buChar char="Ø"/>
            </a:pPr>
            <a:r>
              <a:rPr lang="fr-FR" dirty="0"/>
              <a:t>Evolution de l’usage des abribus au-delà du transport public (ex : lignes virtuelles de covoiturage)</a:t>
            </a:r>
          </a:p>
        </p:txBody>
      </p:sp>
      <p:sp>
        <p:nvSpPr>
          <p:cNvPr id="4" name="Espace réservé du numéro de diapositive 3">
            <a:extLst>
              <a:ext uri="{FF2B5EF4-FFF2-40B4-BE49-F238E27FC236}">
                <a16:creationId xmlns:a16="http://schemas.microsoft.com/office/drawing/2014/main" id="{466F93D4-E907-7930-B974-ABC1029BBC8B}"/>
              </a:ext>
            </a:extLst>
          </p:cNvPr>
          <p:cNvSpPr>
            <a:spLocks noGrp="1"/>
          </p:cNvSpPr>
          <p:nvPr>
            <p:ph type="sldNum" sz="quarter" idx="12"/>
          </p:nvPr>
        </p:nvSpPr>
        <p:spPr/>
        <p:txBody>
          <a:bodyPr/>
          <a:lstStyle/>
          <a:p>
            <a:fld id="{E11C3B12-AB67-4FA6-A46D-8415232B9398}" type="slidenum">
              <a:rPr lang="fr-FR" smtClean="0"/>
              <a:pPr/>
              <a:t>16</a:t>
            </a:fld>
            <a:endParaRPr lang="fr-FR"/>
          </a:p>
        </p:txBody>
      </p:sp>
      <p:pic>
        <p:nvPicPr>
          <p:cNvPr id="6" name="Image 5" descr="Une image contenant plein air, habits, personne, brouillard&#10;&#10;Description générée automatiquement">
            <a:extLst>
              <a:ext uri="{FF2B5EF4-FFF2-40B4-BE49-F238E27FC236}">
                <a16:creationId xmlns:a16="http://schemas.microsoft.com/office/drawing/2014/main" id="{9A23FD9A-8F38-54FC-D3FF-16685F0FD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728" y="3521174"/>
            <a:ext cx="2492045" cy="2533579"/>
          </a:xfrm>
          <a:prstGeom prst="rect">
            <a:avLst/>
          </a:prstGeom>
        </p:spPr>
      </p:pic>
      <p:pic>
        <p:nvPicPr>
          <p:cNvPr id="8" name="Image 7" descr="Une image contenant Police, texte, Graphique, logo&#10;&#10;Description générée automatiquement">
            <a:extLst>
              <a:ext uri="{FF2B5EF4-FFF2-40B4-BE49-F238E27FC236}">
                <a16:creationId xmlns:a16="http://schemas.microsoft.com/office/drawing/2014/main" id="{36E772E0-1DC4-34D7-48B3-7D2E6A794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084" y="2275401"/>
            <a:ext cx="1998791" cy="1153599"/>
          </a:xfrm>
          <a:prstGeom prst="rect">
            <a:avLst/>
          </a:prstGeom>
        </p:spPr>
      </p:pic>
      <p:pic>
        <p:nvPicPr>
          <p:cNvPr id="10" name="Image 9">
            <a:extLst>
              <a:ext uri="{FF2B5EF4-FFF2-40B4-BE49-F238E27FC236}">
                <a16:creationId xmlns:a16="http://schemas.microsoft.com/office/drawing/2014/main" id="{063C085A-1B8E-D102-1224-913A193EFF25}"/>
              </a:ext>
            </a:extLst>
          </p:cNvPr>
          <p:cNvPicPr>
            <a:picLocks noChangeAspect="1"/>
          </p:cNvPicPr>
          <p:nvPr/>
        </p:nvPicPr>
        <p:blipFill>
          <a:blip r:embed="rId4"/>
          <a:stretch>
            <a:fillRect/>
          </a:stretch>
        </p:blipFill>
        <p:spPr>
          <a:xfrm>
            <a:off x="10560993" y="3120887"/>
            <a:ext cx="1293129" cy="588950"/>
          </a:xfrm>
          <a:prstGeom prst="rect">
            <a:avLst/>
          </a:prstGeom>
        </p:spPr>
      </p:pic>
      <p:sp>
        <p:nvSpPr>
          <p:cNvPr id="11" name="ZoneTexte 10">
            <a:extLst>
              <a:ext uri="{FF2B5EF4-FFF2-40B4-BE49-F238E27FC236}">
                <a16:creationId xmlns:a16="http://schemas.microsoft.com/office/drawing/2014/main" id="{5BE2C65B-3F59-DE8D-32A6-650265732D4C}"/>
              </a:ext>
            </a:extLst>
          </p:cNvPr>
          <p:cNvSpPr txBox="1"/>
          <p:nvPr/>
        </p:nvSpPr>
        <p:spPr>
          <a:xfrm>
            <a:off x="9221774" y="6054753"/>
            <a:ext cx="2977951" cy="276999"/>
          </a:xfrm>
          <a:prstGeom prst="rect">
            <a:avLst/>
          </a:prstGeom>
          <a:noFill/>
        </p:spPr>
        <p:txBody>
          <a:bodyPr wrap="square" rtlCol="0">
            <a:spAutoFit/>
          </a:bodyPr>
          <a:lstStyle/>
          <a:p>
            <a:r>
              <a:rPr lang="fr-FR" sz="1200" i="1" dirty="0"/>
              <a:t>Source : plateforme des Initiatives du CERDD</a:t>
            </a:r>
          </a:p>
        </p:txBody>
      </p:sp>
    </p:spTree>
    <p:extLst>
      <p:ext uri="{BB962C8B-B14F-4D97-AF65-F5344CB8AC3E}">
        <p14:creationId xmlns:p14="http://schemas.microsoft.com/office/powerpoint/2010/main" val="138492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47EDE-D9D7-ED2B-A594-BA2734E27EA8}"/>
              </a:ext>
            </a:extLst>
          </p:cNvPr>
          <p:cNvSpPr>
            <a:spLocks noGrp="1"/>
          </p:cNvSpPr>
          <p:nvPr>
            <p:ph type="title"/>
          </p:nvPr>
        </p:nvSpPr>
        <p:spPr/>
        <p:txBody>
          <a:bodyPr/>
          <a:lstStyle/>
          <a:p>
            <a:r>
              <a:rPr lang="fr-FR" dirty="0"/>
              <a:t>Recyclage</a:t>
            </a:r>
          </a:p>
        </p:txBody>
      </p:sp>
      <p:sp>
        <p:nvSpPr>
          <p:cNvPr id="3" name="Espace réservé du texte 2">
            <a:extLst>
              <a:ext uri="{FF2B5EF4-FFF2-40B4-BE49-F238E27FC236}">
                <a16:creationId xmlns:a16="http://schemas.microsoft.com/office/drawing/2014/main" id="{3AA970FD-02FD-3CCF-E6D2-7745ED343E53}"/>
              </a:ext>
            </a:extLst>
          </p:cNvPr>
          <p:cNvSpPr>
            <a:spLocks noGrp="1"/>
          </p:cNvSpPr>
          <p:nvPr>
            <p:ph type="body" idx="1"/>
          </p:nvPr>
        </p:nvSpPr>
        <p:spPr>
          <a:xfrm>
            <a:off x="1210672" y="1589649"/>
            <a:ext cx="10515600" cy="4500001"/>
          </a:xfrm>
        </p:spPr>
        <p:txBody>
          <a:bodyPr/>
          <a:lstStyle/>
          <a:p>
            <a:pPr algn="just"/>
            <a:r>
              <a:rPr lang="fr-FR" dirty="0"/>
              <a:t>Réintroduire de la matière d’un déchet dans le cycle de fabrication d’un nouveau produit.</a:t>
            </a:r>
          </a:p>
          <a:p>
            <a:endParaRPr lang="fr-FR" dirty="0"/>
          </a:p>
          <a:p>
            <a:endParaRPr lang="fr-FR" dirty="0"/>
          </a:p>
          <a:p>
            <a:r>
              <a:rPr lang="fr-FR" b="1" dirty="0"/>
              <a:t>Exemple du projet SEDIMEL :</a:t>
            </a:r>
            <a:endParaRPr lang="fr-FR" dirty="0"/>
          </a:p>
        </p:txBody>
      </p:sp>
      <p:sp>
        <p:nvSpPr>
          <p:cNvPr id="4" name="Espace réservé du numéro de diapositive 3">
            <a:extLst>
              <a:ext uri="{FF2B5EF4-FFF2-40B4-BE49-F238E27FC236}">
                <a16:creationId xmlns:a16="http://schemas.microsoft.com/office/drawing/2014/main" id="{6B085BDE-8FA9-A768-70C3-D81972C7BF34}"/>
              </a:ext>
            </a:extLst>
          </p:cNvPr>
          <p:cNvSpPr>
            <a:spLocks noGrp="1"/>
          </p:cNvSpPr>
          <p:nvPr>
            <p:ph type="sldNum" sz="quarter" idx="12"/>
          </p:nvPr>
        </p:nvSpPr>
        <p:spPr/>
        <p:txBody>
          <a:bodyPr/>
          <a:lstStyle/>
          <a:p>
            <a:fld id="{E11C3B12-AB67-4FA6-A46D-8415232B9398}" type="slidenum">
              <a:rPr lang="fr-FR" smtClean="0"/>
              <a:pPr/>
              <a:t>17</a:t>
            </a:fld>
            <a:endParaRPr lang="fr-FR"/>
          </a:p>
        </p:txBody>
      </p:sp>
      <p:pic>
        <p:nvPicPr>
          <p:cNvPr id="14" name="Image 13" descr="Une image contenant sol, bâtiment, Matériau composite, ciment&#10;&#10;Description générée automatiquement">
            <a:extLst>
              <a:ext uri="{FF2B5EF4-FFF2-40B4-BE49-F238E27FC236}">
                <a16:creationId xmlns:a16="http://schemas.microsoft.com/office/drawing/2014/main" id="{238F8BEE-4C86-998D-7C09-A33710CB7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419" y="3864197"/>
            <a:ext cx="3062903" cy="1721351"/>
          </a:xfrm>
          <a:prstGeom prst="rect">
            <a:avLst/>
          </a:prstGeom>
        </p:spPr>
      </p:pic>
      <p:sp>
        <p:nvSpPr>
          <p:cNvPr id="18" name="Espace réservé du texte 2">
            <a:extLst>
              <a:ext uri="{FF2B5EF4-FFF2-40B4-BE49-F238E27FC236}">
                <a16:creationId xmlns:a16="http://schemas.microsoft.com/office/drawing/2014/main" id="{0ECFCF62-42BF-F4D1-C032-3FE52F19E792}"/>
              </a:ext>
            </a:extLst>
          </p:cNvPr>
          <p:cNvSpPr txBox="1">
            <a:spLocks/>
          </p:cNvSpPr>
          <p:nvPr/>
        </p:nvSpPr>
        <p:spPr>
          <a:xfrm>
            <a:off x="1210672" y="3864197"/>
            <a:ext cx="7399928" cy="18017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2E58"/>
                </a:solidFill>
                <a:latin typeface="Gadugi" panose="020B0502040204020203" pitchFamily="34" charset="0"/>
                <a:ea typeface="Gadugi" panose="020B0502040204020203"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fr-FR" b="1" dirty="0" err="1"/>
              <a:t>Hydrocyls</a:t>
            </a:r>
            <a:r>
              <a:rPr lang="fr-FR" dirty="0"/>
              <a:t> : cylindres en béton poreux permettant d’absorber les eaux pluviales pour les stocker temporairement à la source, afin d’éviter les inondations. Les sédiments remplacent le sable jusqu’à 15% dans la formule du béton.</a:t>
            </a:r>
          </a:p>
          <a:p>
            <a:endParaRPr lang="fr-FR" dirty="0"/>
          </a:p>
        </p:txBody>
      </p:sp>
    </p:spTree>
    <p:extLst>
      <p:ext uri="{BB962C8B-B14F-4D97-AF65-F5344CB8AC3E}">
        <p14:creationId xmlns:p14="http://schemas.microsoft.com/office/powerpoint/2010/main" val="19276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9953E-030B-181A-F427-B008BFA1C8F9}"/>
              </a:ext>
            </a:extLst>
          </p:cNvPr>
          <p:cNvSpPr>
            <a:spLocks noGrp="1"/>
          </p:cNvSpPr>
          <p:nvPr>
            <p:ph type="title"/>
          </p:nvPr>
        </p:nvSpPr>
        <p:spPr>
          <a:xfrm>
            <a:off x="1041707" y="501508"/>
            <a:ext cx="8734606" cy="995477"/>
          </a:xfrm>
        </p:spPr>
        <p:txBody>
          <a:bodyPr>
            <a:normAutofit fontScale="90000"/>
          </a:bodyPr>
          <a:lstStyle/>
          <a:p>
            <a:r>
              <a:rPr lang="fr-FR" dirty="0"/>
              <a:t>Pourquoi s’engager dans une démarche d’urbanisme circulaire ?</a:t>
            </a:r>
          </a:p>
        </p:txBody>
      </p:sp>
      <p:grpSp>
        <p:nvGrpSpPr>
          <p:cNvPr id="5" name="Groupe 4">
            <a:extLst>
              <a:ext uri="{FF2B5EF4-FFF2-40B4-BE49-F238E27FC236}">
                <a16:creationId xmlns:a16="http://schemas.microsoft.com/office/drawing/2014/main" id="{83BDE5BA-61D5-4229-353A-136B94B02871}"/>
              </a:ext>
            </a:extLst>
          </p:cNvPr>
          <p:cNvGrpSpPr/>
          <p:nvPr/>
        </p:nvGrpSpPr>
        <p:grpSpPr>
          <a:xfrm>
            <a:off x="865847" y="4378163"/>
            <a:ext cx="5230153" cy="1696007"/>
            <a:chOff x="381753" y="4213420"/>
            <a:chExt cx="5230153" cy="1696007"/>
          </a:xfrm>
        </p:grpSpPr>
        <p:sp>
          <p:nvSpPr>
            <p:cNvPr id="6" name="Espace réservé du contenu 5">
              <a:extLst>
                <a:ext uri="{FF2B5EF4-FFF2-40B4-BE49-F238E27FC236}">
                  <a16:creationId xmlns:a16="http://schemas.microsoft.com/office/drawing/2014/main" id="{669D4901-45C5-AB0C-DC80-87F05E3B08ED}"/>
                </a:ext>
              </a:extLst>
            </p:cNvPr>
            <p:cNvSpPr txBox="1">
              <a:spLocks/>
            </p:cNvSpPr>
            <p:nvPr/>
          </p:nvSpPr>
          <p:spPr>
            <a:xfrm>
              <a:off x="1919288" y="4398445"/>
              <a:ext cx="3692618" cy="12600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Un atout pour amener l’aménagement urbain, vers </a:t>
              </a:r>
              <a:r>
                <a:rPr lang="fr-FR" sz="1800" b="1" dirty="0"/>
                <a:t>plus de transversalité et de concertation partenariale.</a:t>
              </a:r>
            </a:p>
          </p:txBody>
        </p:sp>
        <p:pic>
          <p:nvPicPr>
            <p:cNvPr id="7" name="Image 6" descr="Une image contenant habits&#10;&#10;Description générée automatiquement">
              <a:extLst>
                <a:ext uri="{FF2B5EF4-FFF2-40B4-BE49-F238E27FC236}">
                  <a16:creationId xmlns:a16="http://schemas.microsoft.com/office/drawing/2014/main" id="{845A6C12-1C8F-7286-2914-73433608B8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753" y="4213420"/>
              <a:ext cx="1752751" cy="1696007"/>
            </a:xfrm>
            <a:prstGeom prst="rect">
              <a:avLst/>
            </a:prstGeom>
          </p:spPr>
        </p:pic>
      </p:grpSp>
      <p:grpSp>
        <p:nvGrpSpPr>
          <p:cNvPr id="8" name="Groupe 7">
            <a:extLst>
              <a:ext uri="{FF2B5EF4-FFF2-40B4-BE49-F238E27FC236}">
                <a16:creationId xmlns:a16="http://schemas.microsoft.com/office/drawing/2014/main" id="{AE4FEF48-B520-FB1C-DF8B-6C7E767C361E}"/>
              </a:ext>
            </a:extLst>
          </p:cNvPr>
          <p:cNvGrpSpPr/>
          <p:nvPr/>
        </p:nvGrpSpPr>
        <p:grpSpPr>
          <a:xfrm>
            <a:off x="6564198" y="2286837"/>
            <a:ext cx="5125778" cy="1664483"/>
            <a:chOff x="6080104" y="2638571"/>
            <a:chExt cx="5125778" cy="1664483"/>
          </a:xfrm>
        </p:grpSpPr>
        <p:sp>
          <p:nvSpPr>
            <p:cNvPr id="9" name="Espace réservé du contenu 5">
              <a:extLst>
                <a:ext uri="{FF2B5EF4-FFF2-40B4-BE49-F238E27FC236}">
                  <a16:creationId xmlns:a16="http://schemas.microsoft.com/office/drawing/2014/main" id="{B439ADD6-BAB1-EDF0-8CA2-3AC7C13E6F4D}"/>
                </a:ext>
              </a:extLst>
            </p:cNvPr>
            <p:cNvSpPr txBox="1">
              <a:spLocks/>
            </p:cNvSpPr>
            <p:nvPr/>
          </p:nvSpPr>
          <p:spPr>
            <a:xfrm>
              <a:off x="7680325" y="2729788"/>
              <a:ext cx="3525557" cy="144649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Une opportunité de </a:t>
              </a:r>
              <a:r>
                <a:rPr lang="fr-FR" sz="1800" b="1" dirty="0"/>
                <a:t>faire évoluer l’organisation de vos modèles économiques, sociaux</a:t>
              </a:r>
              <a:r>
                <a:rPr lang="fr-FR" sz="1800" dirty="0"/>
                <a:t> et </a:t>
              </a:r>
              <a:r>
                <a:rPr lang="fr-FR" sz="1800" b="1" dirty="0"/>
                <a:t>environnementaux </a:t>
              </a:r>
              <a:r>
                <a:rPr lang="fr-FR" sz="1800" dirty="0"/>
                <a:t>pour une ville plus créative, plus collaborative et plus sobre.</a:t>
              </a:r>
            </a:p>
          </p:txBody>
        </p:sp>
        <p:pic>
          <p:nvPicPr>
            <p:cNvPr id="10" name="Image 9" descr="Une image contenant lumière&#10;&#10;Description générée automatiquement">
              <a:extLst>
                <a:ext uri="{FF2B5EF4-FFF2-40B4-BE49-F238E27FC236}">
                  <a16:creationId xmlns:a16="http://schemas.microsoft.com/office/drawing/2014/main" id="{F73E0824-6C69-2B67-D41F-42AD1D134A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80104" y="2638571"/>
              <a:ext cx="1714922" cy="1664483"/>
            </a:xfrm>
            <a:prstGeom prst="rect">
              <a:avLst/>
            </a:prstGeom>
          </p:spPr>
        </p:pic>
      </p:grpSp>
      <p:grpSp>
        <p:nvGrpSpPr>
          <p:cNvPr id="11" name="Groupe 10">
            <a:extLst>
              <a:ext uri="{FF2B5EF4-FFF2-40B4-BE49-F238E27FC236}">
                <a16:creationId xmlns:a16="http://schemas.microsoft.com/office/drawing/2014/main" id="{29DED61B-658D-3D52-F6AF-18F94566EE24}"/>
              </a:ext>
            </a:extLst>
          </p:cNvPr>
          <p:cNvGrpSpPr/>
          <p:nvPr/>
        </p:nvGrpSpPr>
        <p:grpSpPr>
          <a:xfrm>
            <a:off x="6448704" y="4422296"/>
            <a:ext cx="5358498" cy="1651874"/>
            <a:chOff x="5921827" y="4220419"/>
            <a:chExt cx="5358498" cy="1651874"/>
          </a:xfrm>
        </p:grpSpPr>
        <p:sp>
          <p:nvSpPr>
            <p:cNvPr id="12" name="Rectangle 11">
              <a:extLst>
                <a:ext uri="{FF2B5EF4-FFF2-40B4-BE49-F238E27FC236}">
                  <a16:creationId xmlns:a16="http://schemas.microsoft.com/office/drawing/2014/main" id="{0AFBCB19-C5BF-603E-C09B-9743D5288E5D}"/>
                </a:ext>
              </a:extLst>
            </p:cNvPr>
            <p:cNvSpPr/>
            <p:nvPr/>
          </p:nvSpPr>
          <p:spPr>
            <a:xfrm>
              <a:off x="7680325" y="4498134"/>
              <a:ext cx="3600000" cy="1260000"/>
            </a:xfrm>
            <a:prstGeom prst="rect">
              <a:avLst/>
            </a:prstGeom>
          </p:spPr>
          <p:txBody>
            <a:bodyPr wrap="square" anchor="ctr">
              <a:noAutofit/>
            </a:bodyPr>
            <a:lstStyle/>
            <a:p>
              <a:pPr>
                <a:spcAft>
                  <a:spcPts val="1200"/>
                </a:spcAft>
              </a:pPr>
              <a:r>
                <a:rPr lang="fr-FR" dirty="0"/>
                <a:t>Un </a:t>
              </a:r>
              <a:r>
                <a:rPr lang="fr-FR" b="1" dirty="0"/>
                <a:t>renforcement de l’attractivité des villes et des territoires </a:t>
              </a:r>
              <a:r>
                <a:rPr lang="fr-FR" dirty="0"/>
                <a:t>en prenant appui sur ces spécificités locales.</a:t>
              </a:r>
            </a:p>
          </p:txBody>
        </p:sp>
        <p:pic>
          <p:nvPicPr>
            <p:cNvPr id="13" name="Image 12" descr="Une image contenant habits&#10;&#10;Description générée automatiquement">
              <a:extLst>
                <a:ext uri="{FF2B5EF4-FFF2-40B4-BE49-F238E27FC236}">
                  <a16:creationId xmlns:a16="http://schemas.microsoft.com/office/drawing/2014/main" id="{B7EFE61C-145B-96B2-9034-E345F31F8F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21827" y="4220419"/>
              <a:ext cx="1853629" cy="1651874"/>
            </a:xfrm>
            <a:prstGeom prst="rect">
              <a:avLst/>
            </a:prstGeom>
          </p:spPr>
        </p:pic>
      </p:grpSp>
      <p:grpSp>
        <p:nvGrpSpPr>
          <p:cNvPr id="14" name="Groupe 13">
            <a:extLst>
              <a:ext uri="{FF2B5EF4-FFF2-40B4-BE49-F238E27FC236}">
                <a16:creationId xmlns:a16="http://schemas.microsoft.com/office/drawing/2014/main" id="{4BE5B36C-EF50-6403-8FA4-9B7563265B6B}"/>
              </a:ext>
            </a:extLst>
          </p:cNvPr>
          <p:cNvGrpSpPr/>
          <p:nvPr/>
        </p:nvGrpSpPr>
        <p:grpSpPr>
          <a:xfrm>
            <a:off x="664100" y="2254481"/>
            <a:ext cx="5431900" cy="1645569"/>
            <a:chOff x="180006" y="2606215"/>
            <a:chExt cx="5431900" cy="1645569"/>
          </a:xfrm>
        </p:grpSpPr>
        <p:pic>
          <p:nvPicPr>
            <p:cNvPr id="15" name="Image 14" descr="Une image contenant lumière&#10;&#10;Description générée automatiquement">
              <a:extLst>
                <a:ext uri="{FF2B5EF4-FFF2-40B4-BE49-F238E27FC236}">
                  <a16:creationId xmlns:a16="http://schemas.microsoft.com/office/drawing/2014/main" id="{A6F5B804-2D12-B143-6A78-80B6F8C1F0F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0006" y="2606215"/>
              <a:ext cx="1803190" cy="1645569"/>
            </a:xfrm>
            <a:prstGeom prst="rect">
              <a:avLst/>
            </a:prstGeom>
          </p:spPr>
        </p:pic>
        <p:sp>
          <p:nvSpPr>
            <p:cNvPr id="16" name="ZoneTexte 15">
              <a:extLst>
                <a:ext uri="{FF2B5EF4-FFF2-40B4-BE49-F238E27FC236}">
                  <a16:creationId xmlns:a16="http://schemas.microsoft.com/office/drawing/2014/main" id="{10C8A315-9FA6-AC9D-901C-B5BDF0B76DB6}"/>
                </a:ext>
              </a:extLst>
            </p:cNvPr>
            <p:cNvSpPr txBox="1"/>
            <p:nvPr/>
          </p:nvSpPr>
          <p:spPr>
            <a:xfrm>
              <a:off x="1919288" y="2870648"/>
              <a:ext cx="3692618" cy="1200329"/>
            </a:xfrm>
            <a:prstGeom prst="rect">
              <a:avLst/>
            </a:prstGeom>
            <a:noFill/>
          </p:spPr>
          <p:txBody>
            <a:bodyPr wrap="square" anchor="ctr">
              <a:spAutoFit/>
            </a:bodyPr>
            <a:lstStyle/>
            <a:p>
              <a:r>
                <a:rPr lang="fr-FR" dirty="0"/>
                <a:t>Une </a:t>
              </a:r>
              <a:r>
                <a:rPr lang="fr-FR" b="1" dirty="0"/>
                <a:t>meilleure gestion des ressources</a:t>
              </a:r>
              <a:r>
                <a:rPr lang="fr-FR" dirty="0"/>
                <a:t> matérielles, humaines ou patrimoniales. Il n’y a plus de déchet, tout est ressource !</a:t>
              </a:r>
            </a:p>
          </p:txBody>
        </p:sp>
      </p:grpSp>
      <p:sp>
        <p:nvSpPr>
          <p:cNvPr id="18" name="Espace réservé du numéro de diapositive 17">
            <a:extLst>
              <a:ext uri="{FF2B5EF4-FFF2-40B4-BE49-F238E27FC236}">
                <a16:creationId xmlns:a16="http://schemas.microsoft.com/office/drawing/2014/main" id="{FE3D5070-5903-BFEF-20B4-10C262D21203}"/>
              </a:ext>
            </a:extLst>
          </p:cNvPr>
          <p:cNvSpPr>
            <a:spLocks noGrp="1"/>
          </p:cNvSpPr>
          <p:nvPr>
            <p:ph type="sldNum" sz="quarter" idx="12"/>
          </p:nvPr>
        </p:nvSpPr>
        <p:spPr>
          <a:xfrm>
            <a:off x="8573678" y="6357711"/>
            <a:ext cx="2743200" cy="365125"/>
          </a:xfrm>
        </p:spPr>
        <p:txBody>
          <a:bodyPr/>
          <a:lstStyle/>
          <a:p>
            <a:fld id="{E11C3B12-AB67-4FA6-A46D-8415232B9398}" type="slidenum">
              <a:rPr lang="fr-FR" smtClean="0"/>
              <a:pPr/>
              <a:t>18</a:t>
            </a:fld>
            <a:endParaRPr lang="fr-FR" dirty="0"/>
          </a:p>
        </p:txBody>
      </p:sp>
      <p:pic>
        <p:nvPicPr>
          <p:cNvPr id="19" name="Image 18" descr="Une image contenant texte, Police, logo, carte&#10;&#10;Description générée automatiquement">
            <a:extLst>
              <a:ext uri="{FF2B5EF4-FFF2-40B4-BE49-F238E27FC236}">
                <a16:creationId xmlns:a16="http://schemas.microsoft.com/office/drawing/2014/main" id="{C1BBD26A-3DF2-C23F-B1CD-75552ECC98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1328" y="5624558"/>
            <a:ext cx="1196885" cy="1196885"/>
          </a:xfrm>
          <a:prstGeom prst="rect">
            <a:avLst/>
          </a:prstGeom>
        </p:spPr>
      </p:pic>
    </p:spTree>
    <p:extLst>
      <p:ext uri="{BB962C8B-B14F-4D97-AF65-F5344CB8AC3E}">
        <p14:creationId xmlns:p14="http://schemas.microsoft.com/office/powerpoint/2010/main" val="20247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989E1-A7FC-3B25-FBF8-2E4FFE67E3DD}"/>
              </a:ext>
            </a:extLst>
          </p:cNvPr>
          <p:cNvSpPr>
            <a:spLocks noGrp="1"/>
          </p:cNvSpPr>
          <p:nvPr>
            <p:ph type="title"/>
          </p:nvPr>
        </p:nvSpPr>
        <p:spPr>
          <a:xfrm>
            <a:off x="1210672" y="431075"/>
            <a:ext cx="10129773" cy="995477"/>
          </a:xfrm>
        </p:spPr>
        <p:txBody>
          <a:bodyPr>
            <a:normAutofit fontScale="90000"/>
          </a:bodyPr>
          <a:lstStyle/>
          <a:p>
            <a:r>
              <a:rPr lang="fr-FR" dirty="0"/>
              <a:t>Appuyez-vous sur la démarche Urbanisme circulaire de l’ADEME</a:t>
            </a:r>
          </a:p>
        </p:txBody>
      </p:sp>
      <p:sp>
        <p:nvSpPr>
          <p:cNvPr id="4" name="Rectangle 3">
            <a:extLst>
              <a:ext uri="{FF2B5EF4-FFF2-40B4-BE49-F238E27FC236}">
                <a16:creationId xmlns:a16="http://schemas.microsoft.com/office/drawing/2014/main" id="{AEE8071C-65A0-8542-FADA-05861A62120C}"/>
              </a:ext>
            </a:extLst>
          </p:cNvPr>
          <p:cNvSpPr/>
          <p:nvPr/>
        </p:nvSpPr>
        <p:spPr>
          <a:xfrm>
            <a:off x="863145" y="1941035"/>
            <a:ext cx="5439905" cy="1258806"/>
          </a:xfrm>
          <a:prstGeom prst="rect">
            <a:avLst/>
          </a:prstGeom>
        </p:spPr>
        <p:txBody>
          <a:bodyPr wrap="square">
            <a:spAutoFit/>
          </a:bodyPr>
          <a:lstStyle/>
          <a:p>
            <a:pPr>
              <a:lnSpc>
                <a:spcPct val="110000"/>
              </a:lnSpc>
              <a:spcAft>
                <a:spcPts val="600"/>
              </a:spcAft>
            </a:pPr>
            <a:r>
              <a:rPr lang="fr-FR" b="1" dirty="0">
                <a:solidFill>
                  <a:schemeClr val="bg1"/>
                </a:solidFill>
                <a:highlight>
                  <a:srgbClr val="FF8A00"/>
                </a:highlight>
              </a:rPr>
              <a:t> C’est quoi ?</a:t>
            </a:r>
          </a:p>
          <a:p>
            <a:r>
              <a:rPr lang="fr-FR" sz="1700" dirty="0"/>
              <a:t>Une démarche méthodologique et une boîte à outils pour vous accompagner dans votre projet d’aménagement.</a:t>
            </a:r>
          </a:p>
        </p:txBody>
      </p:sp>
      <p:sp>
        <p:nvSpPr>
          <p:cNvPr id="5" name="Rectangle 4">
            <a:extLst>
              <a:ext uri="{FF2B5EF4-FFF2-40B4-BE49-F238E27FC236}">
                <a16:creationId xmlns:a16="http://schemas.microsoft.com/office/drawing/2014/main" id="{B25B0CB1-71BD-E3D0-87BD-A9ED36B2CFB7}"/>
              </a:ext>
            </a:extLst>
          </p:cNvPr>
          <p:cNvSpPr/>
          <p:nvPr/>
        </p:nvSpPr>
        <p:spPr>
          <a:xfrm>
            <a:off x="6515790" y="1941035"/>
            <a:ext cx="5391151" cy="1027204"/>
          </a:xfrm>
          <a:prstGeom prst="rect">
            <a:avLst/>
          </a:prstGeom>
        </p:spPr>
        <p:txBody>
          <a:bodyPr wrap="square">
            <a:spAutoFit/>
          </a:bodyPr>
          <a:lstStyle/>
          <a:p>
            <a:pPr>
              <a:lnSpc>
                <a:spcPct val="110000"/>
              </a:lnSpc>
              <a:spcAft>
                <a:spcPts val="600"/>
              </a:spcAft>
            </a:pPr>
            <a:r>
              <a:rPr lang="fr-FR" b="1" dirty="0">
                <a:highlight>
                  <a:srgbClr val="FEC900"/>
                </a:highlight>
              </a:rPr>
              <a:t> Objectifs </a:t>
            </a:r>
          </a:p>
          <a:p>
            <a:pPr>
              <a:spcAft>
                <a:spcPts val="600"/>
              </a:spcAft>
            </a:pPr>
            <a:r>
              <a:rPr lang="fr-FR" sz="1700" dirty="0"/>
              <a:t>Intégrer l’urbanisme circulaire dans votre stratégie d’aménagement et dans votre projet opérationnel.</a:t>
            </a:r>
          </a:p>
        </p:txBody>
      </p:sp>
      <p:grpSp>
        <p:nvGrpSpPr>
          <p:cNvPr id="6" name="Groupe 5">
            <a:extLst>
              <a:ext uri="{FF2B5EF4-FFF2-40B4-BE49-F238E27FC236}">
                <a16:creationId xmlns:a16="http://schemas.microsoft.com/office/drawing/2014/main" id="{DAF032AB-AE5A-7083-73BD-054DBBDF3624}"/>
              </a:ext>
            </a:extLst>
          </p:cNvPr>
          <p:cNvGrpSpPr/>
          <p:nvPr/>
        </p:nvGrpSpPr>
        <p:grpSpPr>
          <a:xfrm>
            <a:off x="710328" y="3190644"/>
            <a:ext cx="10771344" cy="2201415"/>
            <a:chOff x="578501" y="3705090"/>
            <a:chExt cx="9085015" cy="2254639"/>
          </a:xfrm>
        </p:grpSpPr>
        <p:sp>
          <p:nvSpPr>
            <p:cNvPr id="7" name="Rectangle 6">
              <a:extLst>
                <a:ext uri="{FF2B5EF4-FFF2-40B4-BE49-F238E27FC236}">
                  <a16:creationId xmlns:a16="http://schemas.microsoft.com/office/drawing/2014/main" id="{B12DC6F6-098E-EF4B-55DE-504E36B9CEA1}"/>
                </a:ext>
              </a:extLst>
            </p:cNvPr>
            <p:cNvSpPr/>
            <p:nvPr/>
          </p:nvSpPr>
          <p:spPr>
            <a:xfrm>
              <a:off x="578501" y="3705090"/>
              <a:ext cx="1410450" cy="382465"/>
            </a:xfrm>
            <a:prstGeom prst="rect">
              <a:avLst/>
            </a:prstGeom>
          </p:spPr>
          <p:txBody>
            <a:bodyPr wrap="none">
              <a:spAutoFit/>
            </a:bodyPr>
            <a:lstStyle/>
            <a:p>
              <a:pPr>
                <a:lnSpc>
                  <a:spcPct val="110000"/>
                </a:lnSpc>
                <a:spcAft>
                  <a:spcPts val="600"/>
                </a:spcAft>
              </a:pPr>
              <a:r>
                <a:rPr lang="fr-FR" sz="1800" b="1" dirty="0">
                  <a:solidFill>
                    <a:schemeClr val="bg1"/>
                  </a:solidFill>
                  <a:highlight>
                    <a:srgbClr val="F07E53"/>
                  </a:highlight>
                </a:rPr>
                <a:t> La démarche</a:t>
              </a:r>
            </a:p>
          </p:txBody>
        </p:sp>
        <p:graphicFrame>
          <p:nvGraphicFramePr>
            <p:cNvPr id="8" name="Diagramme 7">
              <a:extLst>
                <a:ext uri="{FF2B5EF4-FFF2-40B4-BE49-F238E27FC236}">
                  <a16:creationId xmlns:a16="http://schemas.microsoft.com/office/drawing/2014/main" id="{47E18BCC-46C9-7F25-64B7-95CC6407AD5C}"/>
                </a:ext>
              </a:extLst>
            </p:cNvPr>
            <p:cNvGraphicFramePr/>
            <p:nvPr/>
          </p:nvGraphicFramePr>
          <p:xfrm>
            <a:off x="881134" y="3909105"/>
            <a:ext cx="8782382" cy="205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0" name="Espace réservé du numéro de diapositive 9">
            <a:extLst>
              <a:ext uri="{FF2B5EF4-FFF2-40B4-BE49-F238E27FC236}">
                <a16:creationId xmlns:a16="http://schemas.microsoft.com/office/drawing/2014/main" id="{9512DF75-F6D3-C5B6-2D04-9D19B736EF28}"/>
              </a:ext>
            </a:extLst>
          </p:cNvPr>
          <p:cNvSpPr>
            <a:spLocks noGrp="1"/>
          </p:cNvSpPr>
          <p:nvPr>
            <p:ph type="sldNum" sz="quarter" idx="12"/>
          </p:nvPr>
        </p:nvSpPr>
        <p:spPr/>
        <p:txBody>
          <a:bodyPr/>
          <a:lstStyle/>
          <a:p>
            <a:fld id="{E11C3B12-AB67-4FA6-A46D-8415232B9398}" type="slidenum">
              <a:rPr lang="fr-FR" smtClean="0"/>
              <a:pPr/>
              <a:t>19</a:t>
            </a:fld>
            <a:endParaRPr lang="fr-FR"/>
          </a:p>
        </p:txBody>
      </p:sp>
      <p:pic>
        <p:nvPicPr>
          <p:cNvPr id="3" name="Image 2" descr="Une image contenant texte, Police, logo, carte&#10;&#10;Description générée automatiquement">
            <a:extLst>
              <a:ext uri="{FF2B5EF4-FFF2-40B4-BE49-F238E27FC236}">
                <a16:creationId xmlns:a16="http://schemas.microsoft.com/office/drawing/2014/main" id="{0FABB86A-276E-7D1F-2F4F-7A40B6CD0E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1328" y="5624558"/>
            <a:ext cx="1196885" cy="1196885"/>
          </a:xfrm>
          <a:prstGeom prst="rect">
            <a:avLst/>
          </a:prstGeom>
        </p:spPr>
      </p:pic>
      <p:sp>
        <p:nvSpPr>
          <p:cNvPr id="11" name="ZoneTexte 10">
            <a:extLst>
              <a:ext uri="{FF2B5EF4-FFF2-40B4-BE49-F238E27FC236}">
                <a16:creationId xmlns:a16="http://schemas.microsoft.com/office/drawing/2014/main" id="{B99C803E-1722-78D9-3C7C-2530021BDE5F}"/>
              </a:ext>
            </a:extLst>
          </p:cNvPr>
          <p:cNvSpPr txBox="1"/>
          <p:nvPr/>
        </p:nvSpPr>
        <p:spPr>
          <a:xfrm>
            <a:off x="45245" y="5689538"/>
            <a:ext cx="3002418" cy="369332"/>
          </a:xfrm>
          <a:prstGeom prst="rect">
            <a:avLst/>
          </a:prstGeom>
          <a:noFill/>
        </p:spPr>
        <p:txBody>
          <a:bodyPr wrap="square">
            <a:spAutoFit/>
          </a:bodyPr>
          <a:lstStyle/>
          <a:p>
            <a:pPr algn="ctr"/>
            <a:r>
              <a:rPr lang="fr-FR" sz="1800" b="1" dirty="0">
                <a:latin typeface="Calibri" panose="020F0502020204030204" pitchFamily="34" charset="0"/>
                <a:cs typeface="Calibri" panose="020F0502020204030204" pitchFamily="34" charset="0"/>
              </a:rPr>
              <a:t>Un site dédié</a:t>
            </a:r>
          </a:p>
        </p:txBody>
      </p:sp>
      <p:pic>
        <p:nvPicPr>
          <p:cNvPr id="12" name="Image 11">
            <a:hlinkClick r:id="rId9"/>
            <a:extLst>
              <a:ext uri="{FF2B5EF4-FFF2-40B4-BE49-F238E27FC236}">
                <a16:creationId xmlns:a16="http://schemas.microsoft.com/office/drawing/2014/main" id="{291BE457-FD7C-EC06-4607-1F3DA153303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12746" y="5295486"/>
            <a:ext cx="5492995" cy="1389936"/>
          </a:xfrm>
          <a:prstGeom prst="rect">
            <a:avLst/>
          </a:prstGeom>
        </p:spPr>
      </p:pic>
      <p:sp>
        <p:nvSpPr>
          <p:cNvPr id="13" name="Flèche droite 5">
            <a:extLst>
              <a:ext uri="{FF2B5EF4-FFF2-40B4-BE49-F238E27FC236}">
                <a16:creationId xmlns:a16="http://schemas.microsoft.com/office/drawing/2014/main" id="{82A9ACB2-BB17-2B89-7BEA-E47FD9D50C47}"/>
              </a:ext>
            </a:extLst>
          </p:cNvPr>
          <p:cNvSpPr/>
          <p:nvPr/>
        </p:nvSpPr>
        <p:spPr>
          <a:xfrm>
            <a:off x="2654379" y="5786492"/>
            <a:ext cx="523003" cy="25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100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84206-1F93-3DB8-1276-DE41B01F7AED}"/>
              </a:ext>
            </a:extLst>
          </p:cNvPr>
          <p:cNvSpPr>
            <a:spLocks noGrp="1"/>
          </p:cNvSpPr>
          <p:nvPr>
            <p:ph type="title"/>
          </p:nvPr>
        </p:nvSpPr>
        <p:spPr/>
        <p:txBody>
          <a:bodyPr>
            <a:normAutofit/>
          </a:bodyPr>
          <a:lstStyle/>
          <a:p>
            <a:r>
              <a:rPr lang="fr-FR" dirty="0"/>
              <a:t>Déroulement</a:t>
            </a:r>
          </a:p>
        </p:txBody>
      </p:sp>
      <p:sp>
        <p:nvSpPr>
          <p:cNvPr id="3" name="Espace réservé du contenu 2">
            <a:extLst>
              <a:ext uri="{FF2B5EF4-FFF2-40B4-BE49-F238E27FC236}">
                <a16:creationId xmlns:a16="http://schemas.microsoft.com/office/drawing/2014/main" id="{BCCB138D-A1FE-3A6F-3AA7-435A6B3F3D9E}"/>
              </a:ext>
            </a:extLst>
          </p:cNvPr>
          <p:cNvSpPr>
            <a:spLocks noGrp="1"/>
          </p:cNvSpPr>
          <p:nvPr>
            <p:ph idx="1"/>
          </p:nvPr>
        </p:nvSpPr>
        <p:spPr>
          <a:xfrm>
            <a:off x="3146474" y="2659612"/>
            <a:ext cx="8601578" cy="3085205"/>
          </a:xfrm>
        </p:spPr>
        <p:txBody>
          <a:bodyPr>
            <a:normAutofit fontScale="92500" lnSpcReduction="10000"/>
          </a:bodyPr>
          <a:lstStyle/>
          <a:p>
            <a:pPr marL="514350" indent="-514350" algn="just">
              <a:buFont typeface="+mj-lt"/>
              <a:buAutoNum type="arabicPeriod"/>
            </a:pPr>
            <a:r>
              <a:rPr lang="fr-FR" dirty="0"/>
              <a:t>Une nouvelle dynamique régionale en faveur du réemploi : signature du partenariat entre A4MT et CD2E (10 min)</a:t>
            </a:r>
          </a:p>
          <a:p>
            <a:pPr marL="514350" indent="-514350" algn="just">
              <a:buFont typeface="+mj-lt"/>
              <a:buAutoNum type="arabicPeriod"/>
            </a:pPr>
            <a:r>
              <a:rPr lang="fr-FR" dirty="0"/>
              <a:t>L’économie circulaire appliquée à l’urbanisme : enjeux, exemples, ressources (20 min)</a:t>
            </a:r>
          </a:p>
          <a:p>
            <a:pPr marL="514350" indent="-514350" algn="just">
              <a:buFont typeface="+mj-lt"/>
              <a:buAutoNum type="arabicPeriod"/>
            </a:pPr>
            <a:r>
              <a:rPr lang="fr-FR" dirty="0"/>
              <a:t>Ateliers participatifs en sous-groupes (30 min)</a:t>
            </a:r>
          </a:p>
          <a:p>
            <a:pPr marL="514350" indent="-514350" algn="just">
              <a:buFont typeface="+mj-lt"/>
              <a:buAutoNum type="arabicPeriod"/>
            </a:pPr>
            <a:r>
              <a:rPr lang="fr-FR" dirty="0"/>
              <a:t>Regards croisés sur le lancement du Booster du réemploi en Hauts-de-France (15 min)</a:t>
            </a:r>
          </a:p>
        </p:txBody>
      </p:sp>
      <p:sp>
        <p:nvSpPr>
          <p:cNvPr id="5" name="Espace réservé du numéro de diapositive 4">
            <a:extLst>
              <a:ext uri="{FF2B5EF4-FFF2-40B4-BE49-F238E27FC236}">
                <a16:creationId xmlns:a16="http://schemas.microsoft.com/office/drawing/2014/main" id="{612F9D15-2741-DA1B-AA4B-4BF18915F5EE}"/>
              </a:ext>
            </a:extLst>
          </p:cNvPr>
          <p:cNvSpPr>
            <a:spLocks noGrp="1"/>
          </p:cNvSpPr>
          <p:nvPr>
            <p:ph type="sldNum" sz="quarter" idx="12"/>
          </p:nvPr>
        </p:nvSpPr>
        <p:spPr/>
        <p:txBody>
          <a:bodyPr/>
          <a:lstStyle/>
          <a:p>
            <a:fld id="{E11C3B12-AB67-4FA6-A46D-8415232B9398}" type="slidenum">
              <a:rPr lang="fr-FR" smtClean="0"/>
              <a:t>2</a:t>
            </a:fld>
            <a:endParaRPr lang="fr-FR"/>
          </a:p>
        </p:txBody>
      </p:sp>
    </p:spTree>
    <p:extLst>
      <p:ext uri="{BB962C8B-B14F-4D97-AF65-F5344CB8AC3E}">
        <p14:creationId xmlns:p14="http://schemas.microsoft.com/office/powerpoint/2010/main" val="1728286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F2B70-17F4-EFA1-E57B-1E7002F8F609}"/>
              </a:ext>
            </a:extLst>
          </p:cNvPr>
          <p:cNvSpPr>
            <a:spLocks noGrp="1"/>
          </p:cNvSpPr>
          <p:nvPr>
            <p:ph type="title"/>
          </p:nvPr>
        </p:nvSpPr>
        <p:spPr>
          <a:xfrm>
            <a:off x="615997" y="417109"/>
            <a:ext cx="9300215" cy="995477"/>
          </a:xfrm>
        </p:spPr>
        <p:txBody>
          <a:bodyPr>
            <a:normAutofit fontScale="90000"/>
          </a:bodyPr>
          <a:lstStyle/>
          <a:p>
            <a:r>
              <a:rPr lang="fr-FR" dirty="0"/>
              <a:t>4 grands principes socles pour mettre en œuvre un urbanisme circulaire</a:t>
            </a:r>
          </a:p>
        </p:txBody>
      </p:sp>
      <p:sp>
        <p:nvSpPr>
          <p:cNvPr id="3" name="Espace réservé du texte 2">
            <a:extLst>
              <a:ext uri="{FF2B5EF4-FFF2-40B4-BE49-F238E27FC236}">
                <a16:creationId xmlns:a16="http://schemas.microsoft.com/office/drawing/2014/main" id="{06B17ED2-FED4-DDC1-2557-232D307D3B46}"/>
              </a:ext>
            </a:extLst>
          </p:cNvPr>
          <p:cNvSpPr>
            <a:spLocks noGrp="1"/>
          </p:cNvSpPr>
          <p:nvPr>
            <p:ph type="body" idx="1"/>
          </p:nvPr>
        </p:nvSpPr>
        <p:spPr>
          <a:xfrm>
            <a:off x="1091402" y="1766712"/>
            <a:ext cx="4673293" cy="995477"/>
          </a:xfrm>
        </p:spPr>
        <p:txBody>
          <a:bodyPr>
            <a:normAutofit/>
          </a:bodyPr>
          <a:lstStyle/>
          <a:p>
            <a:r>
              <a:rPr lang="fr-FR" dirty="0"/>
              <a:t>Articuler les </a:t>
            </a:r>
            <a:r>
              <a:rPr lang="fr-FR" b="1" dirty="0"/>
              <a:t>échelles d’action</a:t>
            </a:r>
            <a:r>
              <a:rPr lang="fr-FR" dirty="0"/>
              <a:t>, combiner </a:t>
            </a:r>
            <a:r>
              <a:rPr lang="fr-FR" b="1" u="sng" dirty="0"/>
              <a:t>stratégie</a:t>
            </a:r>
            <a:r>
              <a:rPr lang="fr-FR" dirty="0"/>
              <a:t> et </a:t>
            </a:r>
            <a:r>
              <a:rPr lang="fr-FR" b="1" u="sng" dirty="0"/>
              <a:t>opération</a:t>
            </a:r>
          </a:p>
          <a:p>
            <a:endParaRPr lang="fr-FR" dirty="0"/>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A755A92D-A016-F5EE-750D-66A1AF15459D}"/>
              </a:ext>
            </a:extLst>
          </p:cNvPr>
          <p:cNvSpPr>
            <a:spLocks noGrp="1"/>
          </p:cNvSpPr>
          <p:nvPr>
            <p:ph type="sldNum" sz="quarter" idx="12"/>
          </p:nvPr>
        </p:nvSpPr>
        <p:spPr/>
        <p:txBody>
          <a:bodyPr/>
          <a:lstStyle/>
          <a:p>
            <a:fld id="{E11C3B12-AB67-4FA6-A46D-8415232B9398}" type="slidenum">
              <a:rPr lang="fr-FR" smtClean="0"/>
              <a:pPr/>
              <a:t>20</a:t>
            </a:fld>
            <a:endParaRPr lang="fr-FR"/>
          </a:p>
        </p:txBody>
      </p:sp>
      <p:pic>
        <p:nvPicPr>
          <p:cNvPr id="5" name="Image 10">
            <a:extLst>
              <a:ext uri="{FF2B5EF4-FFF2-40B4-BE49-F238E27FC236}">
                <a16:creationId xmlns:a16="http://schemas.microsoft.com/office/drawing/2014/main" id="{5E21904D-6FCC-2DC5-CC5C-6EFEEA169257}"/>
              </a:ext>
            </a:extLst>
          </p:cNvPr>
          <p:cNvPicPr/>
          <p:nvPr/>
        </p:nvPicPr>
        <p:blipFill>
          <a:blip r:embed="rId3" cstate="email">
            <a:extLst>
              <a:ext uri="{28A0092B-C50C-407E-A947-70E740481C1C}">
                <a14:useLocalDpi xmlns:a14="http://schemas.microsoft.com/office/drawing/2010/main"/>
              </a:ext>
            </a:extLst>
          </a:blip>
          <a:srcRect t="470"/>
          <a:stretch/>
        </p:blipFill>
        <p:spPr>
          <a:xfrm>
            <a:off x="1091403" y="2869197"/>
            <a:ext cx="3620138" cy="3669715"/>
          </a:xfrm>
          <a:prstGeom prst="rect">
            <a:avLst/>
          </a:prstGeom>
          <a:ln>
            <a:noFill/>
          </a:ln>
        </p:spPr>
      </p:pic>
      <p:pic>
        <p:nvPicPr>
          <p:cNvPr id="6" name="Image 5">
            <a:extLst>
              <a:ext uri="{FF2B5EF4-FFF2-40B4-BE49-F238E27FC236}">
                <a16:creationId xmlns:a16="http://schemas.microsoft.com/office/drawing/2014/main" id="{91ACBD55-B9FF-4FCE-49F2-ACF89A2C313E}"/>
              </a:ext>
            </a:extLst>
          </p:cNvPr>
          <p:cNvPicPr>
            <a:picLocks noChangeAspect="1"/>
          </p:cNvPicPr>
          <p:nvPr/>
        </p:nvPicPr>
        <p:blipFill>
          <a:blip r:embed="rId4"/>
          <a:stretch>
            <a:fillRect/>
          </a:stretch>
        </p:blipFill>
        <p:spPr>
          <a:xfrm>
            <a:off x="6386139" y="2869196"/>
            <a:ext cx="5774158" cy="2547629"/>
          </a:xfrm>
          <a:prstGeom prst="rect">
            <a:avLst/>
          </a:prstGeom>
        </p:spPr>
      </p:pic>
      <p:sp>
        <p:nvSpPr>
          <p:cNvPr id="8" name="Espace réservé du texte 2">
            <a:extLst>
              <a:ext uri="{FF2B5EF4-FFF2-40B4-BE49-F238E27FC236}">
                <a16:creationId xmlns:a16="http://schemas.microsoft.com/office/drawing/2014/main" id="{74F7A6D4-01FC-1F4D-A596-22E59F6D58C6}"/>
              </a:ext>
            </a:extLst>
          </p:cNvPr>
          <p:cNvSpPr txBox="1">
            <a:spLocks/>
          </p:cNvSpPr>
          <p:nvPr/>
        </p:nvSpPr>
        <p:spPr>
          <a:xfrm>
            <a:off x="6546575" y="1823135"/>
            <a:ext cx="5408789" cy="9954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2E58"/>
                </a:solidFill>
                <a:latin typeface="Gadugi" panose="020B0502040204020203" pitchFamily="34" charset="0"/>
                <a:ea typeface="Gadugi" panose="020B0502040204020203"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t>Mettre en réseau toutes les parties prenantes</a:t>
            </a:r>
          </a:p>
          <a:p>
            <a:endParaRPr lang="fr-FR" dirty="0"/>
          </a:p>
          <a:p>
            <a:endParaRPr lang="fr-FR" dirty="0"/>
          </a:p>
          <a:p>
            <a:endParaRPr lang="fr-FR" dirty="0"/>
          </a:p>
          <a:p>
            <a:endParaRPr lang="fr-FR" dirty="0"/>
          </a:p>
          <a:p>
            <a:endParaRPr lang="fr-FR" dirty="0"/>
          </a:p>
        </p:txBody>
      </p:sp>
      <p:pic>
        <p:nvPicPr>
          <p:cNvPr id="9" name="Image 8" descr="Une image contenant texte, Police, logo, carte&#10;&#10;Description générée automatiquement">
            <a:extLst>
              <a:ext uri="{FF2B5EF4-FFF2-40B4-BE49-F238E27FC236}">
                <a16:creationId xmlns:a16="http://schemas.microsoft.com/office/drawing/2014/main" id="{FCCFD9FC-BC5A-6BA8-E830-23BDD6566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28" y="5624558"/>
            <a:ext cx="1196885" cy="1196885"/>
          </a:xfrm>
          <a:prstGeom prst="rect">
            <a:avLst/>
          </a:prstGeom>
        </p:spPr>
      </p:pic>
    </p:spTree>
    <p:extLst>
      <p:ext uri="{BB962C8B-B14F-4D97-AF65-F5344CB8AC3E}">
        <p14:creationId xmlns:p14="http://schemas.microsoft.com/office/powerpoint/2010/main" val="67991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additive="repl">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F2B70-17F4-EFA1-E57B-1E7002F8F609}"/>
              </a:ext>
            </a:extLst>
          </p:cNvPr>
          <p:cNvSpPr>
            <a:spLocks noGrp="1"/>
          </p:cNvSpPr>
          <p:nvPr>
            <p:ph type="title"/>
          </p:nvPr>
        </p:nvSpPr>
        <p:spPr>
          <a:xfrm>
            <a:off x="743534" y="269887"/>
            <a:ext cx="8201684" cy="995477"/>
          </a:xfrm>
        </p:spPr>
        <p:txBody>
          <a:bodyPr>
            <a:normAutofit fontScale="90000"/>
          </a:bodyPr>
          <a:lstStyle/>
          <a:p>
            <a:r>
              <a:rPr lang="fr-FR" dirty="0"/>
              <a:t>4 principes socles pour l’urbanisme circulaire</a:t>
            </a:r>
          </a:p>
        </p:txBody>
      </p:sp>
      <p:sp>
        <p:nvSpPr>
          <p:cNvPr id="3" name="Espace réservé du texte 2">
            <a:extLst>
              <a:ext uri="{FF2B5EF4-FFF2-40B4-BE49-F238E27FC236}">
                <a16:creationId xmlns:a16="http://schemas.microsoft.com/office/drawing/2014/main" id="{06B17ED2-FED4-DDC1-2557-232D307D3B46}"/>
              </a:ext>
            </a:extLst>
          </p:cNvPr>
          <p:cNvSpPr>
            <a:spLocks noGrp="1"/>
          </p:cNvSpPr>
          <p:nvPr>
            <p:ph type="body" idx="1"/>
          </p:nvPr>
        </p:nvSpPr>
        <p:spPr>
          <a:xfrm>
            <a:off x="743533" y="1482547"/>
            <a:ext cx="7399928" cy="752027"/>
          </a:xfrm>
        </p:spPr>
        <p:txBody>
          <a:bodyPr>
            <a:normAutofit/>
          </a:bodyPr>
          <a:lstStyle/>
          <a:p>
            <a:r>
              <a:rPr lang="fr-FR" dirty="0"/>
              <a:t>Interroger les cycles de vie de votre projet d’aménagement ou de territoire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A755A92D-A016-F5EE-750D-66A1AF15459D}"/>
              </a:ext>
            </a:extLst>
          </p:cNvPr>
          <p:cNvSpPr>
            <a:spLocks noGrp="1"/>
          </p:cNvSpPr>
          <p:nvPr>
            <p:ph type="sldNum" sz="quarter" idx="12"/>
          </p:nvPr>
        </p:nvSpPr>
        <p:spPr/>
        <p:txBody>
          <a:bodyPr/>
          <a:lstStyle/>
          <a:p>
            <a:fld id="{E11C3B12-AB67-4FA6-A46D-8415232B9398}" type="slidenum">
              <a:rPr lang="fr-FR" smtClean="0"/>
              <a:pPr/>
              <a:t>21</a:t>
            </a:fld>
            <a:endParaRPr lang="fr-FR"/>
          </a:p>
        </p:txBody>
      </p:sp>
      <p:pic>
        <p:nvPicPr>
          <p:cNvPr id="5" name="Image 5">
            <a:extLst>
              <a:ext uri="{FF2B5EF4-FFF2-40B4-BE49-F238E27FC236}">
                <a16:creationId xmlns:a16="http://schemas.microsoft.com/office/drawing/2014/main" id="{1755F84F-8FCF-2840-D0E6-8CCB4F16CAD4}"/>
              </a:ext>
            </a:extLst>
          </p:cNvPr>
          <p:cNvPicPr/>
          <p:nvPr/>
        </p:nvPicPr>
        <p:blipFill>
          <a:blip r:embed="rId3" cstate="email">
            <a:extLst>
              <a:ext uri="{28A0092B-C50C-407E-A947-70E740481C1C}">
                <a14:useLocalDpi xmlns:a14="http://schemas.microsoft.com/office/drawing/2010/main"/>
              </a:ext>
            </a:extLst>
          </a:blip>
          <a:stretch/>
        </p:blipFill>
        <p:spPr>
          <a:xfrm>
            <a:off x="743533" y="2245146"/>
            <a:ext cx="7399928" cy="4638614"/>
          </a:xfrm>
          <a:prstGeom prst="rect">
            <a:avLst/>
          </a:prstGeom>
          <a:ln>
            <a:noFill/>
          </a:ln>
        </p:spPr>
      </p:pic>
      <p:sp>
        <p:nvSpPr>
          <p:cNvPr id="6" name="ZoneTexte 5">
            <a:extLst>
              <a:ext uri="{FF2B5EF4-FFF2-40B4-BE49-F238E27FC236}">
                <a16:creationId xmlns:a16="http://schemas.microsoft.com/office/drawing/2014/main" id="{CE9D5DFF-5A1C-E952-7E24-2AAEF3D6CA53}"/>
              </a:ext>
            </a:extLst>
          </p:cNvPr>
          <p:cNvSpPr txBox="1"/>
          <p:nvPr/>
        </p:nvSpPr>
        <p:spPr>
          <a:xfrm>
            <a:off x="9351390" y="3271101"/>
            <a:ext cx="2262433" cy="369332"/>
          </a:xfrm>
          <a:prstGeom prst="rect">
            <a:avLst/>
          </a:prstGeom>
          <a:noFill/>
        </p:spPr>
        <p:txBody>
          <a:bodyPr wrap="square" rtlCol="0">
            <a:spAutoFit/>
          </a:bodyPr>
          <a:lstStyle/>
          <a:p>
            <a:endParaRPr lang="fr-FR" dirty="0"/>
          </a:p>
        </p:txBody>
      </p:sp>
      <p:sp>
        <p:nvSpPr>
          <p:cNvPr id="7" name="Espace réservé du texte 2">
            <a:extLst>
              <a:ext uri="{FF2B5EF4-FFF2-40B4-BE49-F238E27FC236}">
                <a16:creationId xmlns:a16="http://schemas.microsoft.com/office/drawing/2014/main" id="{D33AEE2A-D9FC-DDD7-01AA-3384B3D143FB}"/>
              </a:ext>
            </a:extLst>
          </p:cNvPr>
          <p:cNvSpPr txBox="1">
            <a:spLocks/>
          </p:cNvSpPr>
          <p:nvPr/>
        </p:nvSpPr>
        <p:spPr>
          <a:xfrm>
            <a:off x="8531087" y="1482547"/>
            <a:ext cx="3310179" cy="16233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2E58"/>
                </a:solidFill>
                <a:latin typeface="Gadugi" panose="020B0502040204020203" pitchFamily="34" charset="0"/>
                <a:ea typeface="Gadugi" panose="020B0502040204020203"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t>Raisonner en termes de flux, d’usages et modèles économiques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8" name="Image 7">
            <a:extLst>
              <a:ext uri="{FF2B5EF4-FFF2-40B4-BE49-F238E27FC236}">
                <a16:creationId xmlns:a16="http://schemas.microsoft.com/office/drawing/2014/main" id="{2067EBA4-7550-61FB-81C1-4998A0CA3557}"/>
              </a:ext>
            </a:extLst>
          </p:cNvPr>
          <p:cNvPicPr>
            <a:picLocks noChangeAspect="1"/>
          </p:cNvPicPr>
          <p:nvPr/>
        </p:nvPicPr>
        <p:blipFill>
          <a:blip r:embed="rId4"/>
          <a:stretch>
            <a:fillRect/>
          </a:stretch>
        </p:blipFill>
        <p:spPr>
          <a:xfrm>
            <a:off x="8143461" y="2819393"/>
            <a:ext cx="6612356" cy="1745060"/>
          </a:xfrm>
          <a:prstGeom prst="rect">
            <a:avLst/>
          </a:prstGeom>
        </p:spPr>
      </p:pic>
      <p:pic>
        <p:nvPicPr>
          <p:cNvPr id="9" name="Image 8" descr="Une image contenant texte, Police, logo, carte&#10;&#10;Description générée automatiquement">
            <a:extLst>
              <a:ext uri="{FF2B5EF4-FFF2-40B4-BE49-F238E27FC236}">
                <a16:creationId xmlns:a16="http://schemas.microsoft.com/office/drawing/2014/main" id="{BF911F98-D9DD-127D-7517-50E15895E5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28" y="5624558"/>
            <a:ext cx="1196885" cy="1196885"/>
          </a:xfrm>
          <a:prstGeom prst="rect">
            <a:avLst/>
          </a:prstGeom>
        </p:spPr>
      </p:pic>
    </p:spTree>
    <p:extLst>
      <p:ext uri="{BB962C8B-B14F-4D97-AF65-F5344CB8AC3E}">
        <p14:creationId xmlns:p14="http://schemas.microsoft.com/office/powerpoint/2010/main" val="369239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additive="repl">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38C45-53E4-AB25-0BE2-2AAC7B68F99C}"/>
              </a:ext>
            </a:extLst>
          </p:cNvPr>
          <p:cNvSpPr>
            <a:spLocks noGrp="1"/>
          </p:cNvSpPr>
          <p:nvPr>
            <p:ph type="title"/>
          </p:nvPr>
        </p:nvSpPr>
        <p:spPr/>
        <p:txBody>
          <a:bodyPr>
            <a:normAutofit fontScale="90000"/>
          </a:bodyPr>
          <a:lstStyle/>
          <a:p>
            <a:r>
              <a:rPr lang="fr-FR" dirty="0"/>
              <a:t>La démarche « ECU »</a:t>
            </a:r>
            <a:br>
              <a:rPr lang="fr-FR" dirty="0"/>
            </a:br>
            <a:r>
              <a:rPr lang="fr-FR" dirty="0"/>
              <a:t>Economie Circulaire et Urbanisme</a:t>
            </a:r>
          </a:p>
        </p:txBody>
      </p:sp>
      <p:sp>
        <p:nvSpPr>
          <p:cNvPr id="3" name="Espace réservé du texte 2">
            <a:extLst>
              <a:ext uri="{FF2B5EF4-FFF2-40B4-BE49-F238E27FC236}">
                <a16:creationId xmlns:a16="http://schemas.microsoft.com/office/drawing/2014/main" id="{2228A701-4425-2241-A8AE-303FE2DDC44A}"/>
              </a:ext>
            </a:extLst>
          </p:cNvPr>
          <p:cNvSpPr>
            <a:spLocks noGrp="1"/>
          </p:cNvSpPr>
          <p:nvPr>
            <p:ph type="body" idx="1"/>
          </p:nvPr>
        </p:nvSpPr>
        <p:spPr>
          <a:xfrm>
            <a:off x="1194015" y="1296060"/>
            <a:ext cx="10515600" cy="4500001"/>
          </a:xfrm>
        </p:spPr>
        <p:txBody>
          <a:bodyPr/>
          <a:lstStyle/>
          <a:p>
            <a:r>
              <a:rPr lang="fr-FR" dirty="0"/>
              <a:t>L’économie circulaire appliquée à l’urbanisme</a:t>
            </a:r>
          </a:p>
          <a:p>
            <a:endParaRPr lang="fr-FR" dirty="0"/>
          </a:p>
          <a:p>
            <a:endParaRPr lang="fr-FR" dirty="0"/>
          </a:p>
        </p:txBody>
      </p:sp>
      <p:sp>
        <p:nvSpPr>
          <p:cNvPr id="5" name="CustomShape 3">
            <a:extLst>
              <a:ext uri="{FF2B5EF4-FFF2-40B4-BE49-F238E27FC236}">
                <a16:creationId xmlns:a16="http://schemas.microsoft.com/office/drawing/2014/main" id="{E35EEB0C-15C8-AE23-0D76-2F693FC1529F}"/>
              </a:ext>
            </a:extLst>
          </p:cNvPr>
          <p:cNvSpPr/>
          <p:nvPr/>
        </p:nvSpPr>
        <p:spPr>
          <a:xfrm>
            <a:off x="401400" y="6398280"/>
            <a:ext cx="40849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1" normalizeH="0" baseline="0" noProof="0" dirty="0">
              <a:ln>
                <a:noFill/>
              </a:ln>
              <a:solidFill>
                <a:prstClr val="black"/>
              </a:solidFill>
              <a:effectLst/>
              <a:uLnTx/>
              <a:uFillTx/>
              <a:latin typeface="Arial"/>
              <a:ea typeface="+mn-ea"/>
              <a:cs typeface="+mn-cs"/>
            </a:endParaRPr>
          </a:p>
        </p:txBody>
      </p:sp>
      <p:pic>
        <p:nvPicPr>
          <p:cNvPr id="7" name="Image 6">
            <a:extLst>
              <a:ext uri="{FF2B5EF4-FFF2-40B4-BE49-F238E27FC236}">
                <a16:creationId xmlns:a16="http://schemas.microsoft.com/office/drawing/2014/main" id="{D78F8617-D474-4C6A-624B-AA3AA649B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424" y="1883570"/>
            <a:ext cx="1964750" cy="2789335"/>
          </a:xfrm>
          <a:prstGeom prst="rect">
            <a:avLst/>
          </a:prstGeom>
          <a:ln>
            <a:noFill/>
          </a:ln>
          <a:effectLst>
            <a:outerShdw blurRad="292100" dist="139700" dir="2700000" sx="103000" sy="103000" algn="tl" rotWithShape="0">
              <a:srgbClr val="333333">
                <a:alpha val="65000"/>
              </a:srgbClr>
            </a:outerShdw>
          </a:effectLst>
        </p:spPr>
      </p:pic>
      <p:sp>
        <p:nvSpPr>
          <p:cNvPr id="8" name="ZoneTexte 7">
            <a:extLst>
              <a:ext uri="{FF2B5EF4-FFF2-40B4-BE49-F238E27FC236}">
                <a16:creationId xmlns:a16="http://schemas.microsoft.com/office/drawing/2014/main" id="{91AF1EA3-E102-3CFD-6F71-13F29090F1F2}"/>
              </a:ext>
            </a:extLst>
          </p:cNvPr>
          <p:cNvSpPr txBox="1"/>
          <p:nvPr/>
        </p:nvSpPr>
        <p:spPr>
          <a:xfrm>
            <a:off x="756550" y="5615582"/>
            <a:ext cx="34638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a:ea typeface="+mn-ea"/>
                <a:cs typeface="+mn-cs"/>
                <a:hlinkClick r:id="rId4"/>
              </a:rPr>
              <a:t>ETUDE: un atout pour relever le défi de l'aménagement durable des territoires</a:t>
            </a:r>
            <a:endParaRPr kumimoji="0" lang="fr-FR"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Image 8">
            <a:extLst>
              <a:ext uri="{FF2B5EF4-FFF2-40B4-BE49-F238E27FC236}">
                <a16:creationId xmlns:a16="http://schemas.microsoft.com/office/drawing/2014/main" id="{A7E6D01C-6CF0-8261-A5D1-B4894679E7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5148" y="1854358"/>
            <a:ext cx="1984697" cy="2818547"/>
          </a:xfrm>
          <a:prstGeom prst="rect">
            <a:avLst/>
          </a:prstGeom>
          <a:ln>
            <a:noFill/>
          </a:ln>
          <a:effectLst>
            <a:outerShdw blurRad="292100" dist="139700" dir="2700000" sx="103000" sy="103000" algn="tl" rotWithShape="0">
              <a:srgbClr val="333333">
                <a:alpha val="65000"/>
              </a:srgbClr>
            </a:outerShdw>
          </a:effectLst>
        </p:spPr>
      </p:pic>
      <p:sp>
        <p:nvSpPr>
          <p:cNvPr id="10" name="Rectangle 9">
            <a:extLst>
              <a:ext uri="{FF2B5EF4-FFF2-40B4-BE49-F238E27FC236}">
                <a16:creationId xmlns:a16="http://schemas.microsoft.com/office/drawing/2014/main" id="{097E4EE9-3F33-BFBA-B52E-AE0519B3FC22}"/>
              </a:ext>
            </a:extLst>
          </p:cNvPr>
          <p:cNvSpPr/>
          <p:nvPr/>
        </p:nvSpPr>
        <p:spPr>
          <a:xfrm>
            <a:off x="4879432" y="5624558"/>
            <a:ext cx="346389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a:ea typeface="+mn-ea"/>
                <a:cs typeface="+mn-cs"/>
                <a:hlinkClick r:id="rId6"/>
              </a:rPr>
              <a:t>Guide Economie Circulaire et urbanisme : une démarche , des outils pour construire son projet </a:t>
            </a: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ZoneTexte 10">
            <a:extLst>
              <a:ext uri="{FF2B5EF4-FFF2-40B4-BE49-F238E27FC236}">
                <a16:creationId xmlns:a16="http://schemas.microsoft.com/office/drawing/2014/main" id="{3788BC2C-4971-2A33-0652-29F17496C3E5}"/>
              </a:ext>
            </a:extLst>
          </p:cNvPr>
          <p:cNvSpPr txBox="1"/>
          <p:nvPr/>
        </p:nvSpPr>
        <p:spPr>
          <a:xfrm>
            <a:off x="617870" y="4149706"/>
            <a:ext cx="7048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a:ea typeface="+mn-ea"/>
                <a:cs typeface="+mn-cs"/>
              </a:rPr>
              <a:t>2018</a:t>
            </a:r>
          </a:p>
        </p:txBody>
      </p:sp>
      <p:sp>
        <p:nvSpPr>
          <p:cNvPr id="12" name="ZoneTexte 11">
            <a:extLst>
              <a:ext uri="{FF2B5EF4-FFF2-40B4-BE49-F238E27FC236}">
                <a16:creationId xmlns:a16="http://schemas.microsoft.com/office/drawing/2014/main" id="{6FAC34D4-AF7D-E062-9788-23079F58222C}"/>
              </a:ext>
            </a:extLst>
          </p:cNvPr>
          <p:cNvSpPr txBox="1"/>
          <p:nvPr/>
        </p:nvSpPr>
        <p:spPr>
          <a:xfrm>
            <a:off x="4226442" y="4097814"/>
            <a:ext cx="7048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a:ea typeface="+mn-ea"/>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14" name="ZoneTexte 13">
            <a:extLst>
              <a:ext uri="{FF2B5EF4-FFF2-40B4-BE49-F238E27FC236}">
                <a16:creationId xmlns:a16="http://schemas.microsoft.com/office/drawing/2014/main" id="{D9FECD0F-F711-57E8-43C7-46A389C5597A}"/>
              </a:ext>
            </a:extLst>
          </p:cNvPr>
          <p:cNvSpPr txBox="1"/>
          <p:nvPr/>
        </p:nvSpPr>
        <p:spPr>
          <a:xfrm>
            <a:off x="4043539" y="4438589"/>
            <a:ext cx="2123090" cy="86177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a:ea typeface="+mn-ea"/>
                <a:cs typeface="+mn-cs"/>
              </a:rPr>
              <a:t>Comment faire?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a:ea typeface="+mn-ea"/>
                <a:cs typeface="+mn-cs"/>
              </a:rPr>
              <a:t>La démarche globale + ressources/ Rex2</a:t>
            </a:r>
          </a:p>
        </p:txBody>
      </p:sp>
      <p:sp>
        <p:nvSpPr>
          <p:cNvPr id="15" name="Flèche droite 8">
            <a:extLst>
              <a:ext uri="{FF2B5EF4-FFF2-40B4-BE49-F238E27FC236}">
                <a16:creationId xmlns:a16="http://schemas.microsoft.com/office/drawing/2014/main" id="{75C2329E-19A3-00A4-853F-712270ABB6AB}"/>
              </a:ext>
            </a:extLst>
          </p:cNvPr>
          <p:cNvSpPr/>
          <p:nvPr/>
        </p:nvSpPr>
        <p:spPr>
          <a:xfrm rot="16200000" flipH="1">
            <a:off x="2178686" y="4963215"/>
            <a:ext cx="454653" cy="21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34190526-AEF8-C490-32CE-6467339C4E6A}"/>
              </a:ext>
            </a:extLst>
          </p:cNvPr>
          <p:cNvSpPr txBox="1"/>
          <p:nvPr/>
        </p:nvSpPr>
        <p:spPr>
          <a:xfrm>
            <a:off x="97563" y="4519038"/>
            <a:ext cx="2002729" cy="1107996"/>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a:ea typeface="+mn-ea"/>
                <a:cs typeface="+mn-cs"/>
              </a:rPr>
              <a:t>Comprendre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a:ea typeface="+mn-ea"/>
                <a:cs typeface="+mn-cs"/>
              </a:rPr>
              <a:t>Les concepts en détail + ressources Rex1</a:t>
            </a:r>
          </a:p>
        </p:txBody>
      </p:sp>
      <p:sp>
        <p:nvSpPr>
          <p:cNvPr id="18" name="Espace réservé du numéro de diapositive 17">
            <a:extLst>
              <a:ext uri="{FF2B5EF4-FFF2-40B4-BE49-F238E27FC236}">
                <a16:creationId xmlns:a16="http://schemas.microsoft.com/office/drawing/2014/main" id="{4F15FC71-8836-FFB2-8E7B-4A84C336AC72}"/>
              </a:ext>
            </a:extLst>
          </p:cNvPr>
          <p:cNvSpPr>
            <a:spLocks noGrp="1"/>
          </p:cNvSpPr>
          <p:nvPr>
            <p:ph type="sldNum" sz="quarter" idx="12"/>
          </p:nvPr>
        </p:nvSpPr>
        <p:spPr/>
        <p:txBody>
          <a:bodyPr/>
          <a:lstStyle/>
          <a:p>
            <a:fld id="{E11C3B12-AB67-4FA6-A46D-8415232B9398}" type="slidenum">
              <a:rPr lang="fr-FR" smtClean="0"/>
              <a:pPr/>
              <a:t>22</a:t>
            </a:fld>
            <a:endParaRPr lang="fr-FR"/>
          </a:p>
        </p:txBody>
      </p:sp>
      <p:sp>
        <p:nvSpPr>
          <p:cNvPr id="6" name="Flèche droite 8">
            <a:extLst>
              <a:ext uri="{FF2B5EF4-FFF2-40B4-BE49-F238E27FC236}">
                <a16:creationId xmlns:a16="http://schemas.microsoft.com/office/drawing/2014/main" id="{E09C7D24-D07C-0AF7-755A-541E47121FB6}"/>
              </a:ext>
            </a:extLst>
          </p:cNvPr>
          <p:cNvSpPr/>
          <p:nvPr/>
        </p:nvSpPr>
        <p:spPr>
          <a:xfrm rot="16200000" flipH="1">
            <a:off x="6131324" y="4990889"/>
            <a:ext cx="454653" cy="21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D5D255F7-2819-9722-198B-D46ECB6571AD}"/>
              </a:ext>
            </a:extLst>
          </p:cNvPr>
          <p:cNvSpPr/>
          <p:nvPr/>
        </p:nvSpPr>
        <p:spPr>
          <a:xfrm>
            <a:off x="8469976" y="5561940"/>
            <a:ext cx="346389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Arial"/>
                <a:hlinkClick r:id="rId7"/>
              </a:rPr>
              <a:t>A</a:t>
            </a:r>
            <a:r>
              <a:rPr kumimoji="0" lang="fr-FR" sz="1800" b="1" i="0" u="none" strike="noStrike" kern="1200" cap="none" spc="0" normalizeH="0" baseline="0" noProof="0" dirty="0">
                <a:ln>
                  <a:noFill/>
                </a:ln>
                <a:solidFill>
                  <a:prstClr val="black"/>
                </a:solidFill>
                <a:effectLst/>
                <a:uLnTx/>
                <a:uFillTx/>
                <a:latin typeface="Arial"/>
                <a:hlinkClick r:id="rId7"/>
              </a:rPr>
              <a:t>ide à la rédaction d’un </a:t>
            </a:r>
            <a:r>
              <a:rPr kumimoji="0" lang="fr-FR" sz="1800" b="1" i="0" u="none" strike="noStrike" kern="1200" cap="none" spc="0" normalizeH="0" baseline="0" noProof="0" dirty="0" err="1">
                <a:ln>
                  <a:noFill/>
                </a:ln>
                <a:solidFill>
                  <a:prstClr val="black"/>
                </a:solidFill>
                <a:effectLst/>
                <a:uLnTx/>
                <a:uFillTx/>
                <a:latin typeface="Arial"/>
                <a:hlinkClick r:id="rId7"/>
              </a:rPr>
              <a:t>cctp</a:t>
            </a:r>
            <a:r>
              <a:rPr kumimoji="0" lang="fr-FR" sz="1800" b="1" i="0" u="none" strike="noStrike" kern="1200" cap="none" spc="0" normalizeH="0" baseline="0" noProof="0" dirty="0">
                <a:ln>
                  <a:noFill/>
                </a:ln>
                <a:solidFill>
                  <a:prstClr val="black"/>
                </a:solidFill>
                <a:effectLst/>
                <a:uLnTx/>
                <a:uFillTx/>
                <a:latin typeface="Arial"/>
                <a:hlinkClick r:id="rId7"/>
              </a:rPr>
              <a:t> de consultation d’un </a:t>
            </a:r>
            <a:r>
              <a:rPr kumimoji="0" lang="fr-FR" sz="1800" b="1" i="0" u="none" strike="noStrike" kern="1200" cap="none" spc="0" normalizeH="0" baseline="0" noProof="0" dirty="0" err="1">
                <a:ln>
                  <a:noFill/>
                </a:ln>
                <a:solidFill>
                  <a:prstClr val="black"/>
                </a:solidFill>
                <a:effectLst/>
                <a:uLnTx/>
                <a:uFillTx/>
                <a:latin typeface="Arial"/>
                <a:hlinkClick r:id="rId7"/>
              </a:rPr>
              <a:t>amo</a:t>
            </a:r>
            <a:r>
              <a:rPr kumimoji="0" lang="fr-FR" sz="1800" b="1" i="0" u="none" strike="noStrike" kern="1200" cap="none" spc="0" normalizeH="0" baseline="0" noProof="0" dirty="0">
                <a:ln>
                  <a:noFill/>
                </a:ln>
                <a:solidFill>
                  <a:prstClr val="black"/>
                </a:solidFill>
                <a:effectLst/>
                <a:uLnTx/>
                <a:uFillTx/>
                <a:latin typeface="Arial"/>
                <a:hlinkClick r:id="rId7"/>
              </a:rPr>
              <a:t> </a:t>
            </a:r>
            <a:r>
              <a:rPr kumimoji="0" lang="fr-FR" sz="1800" b="1" i="0" u="none" strike="noStrike" kern="1200" cap="none" spc="0" normalizeH="0" baseline="0" noProof="0" dirty="0" err="1">
                <a:ln>
                  <a:noFill/>
                </a:ln>
                <a:solidFill>
                  <a:prstClr val="black"/>
                </a:solidFill>
                <a:effectLst/>
                <a:uLnTx/>
                <a:uFillTx/>
                <a:latin typeface="Arial"/>
                <a:hlinkClick r:id="rId7"/>
              </a:rPr>
              <a:t>ecu</a:t>
            </a:r>
            <a:r>
              <a:rPr kumimoji="0" lang="fr-FR" sz="1800" b="1" i="0" u="none" strike="noStrike" kern="1200" cap="none" spc="0" normalizeH="0" baseline="0" noProof="0" dirty="0">
                <a:ln>
                  <a:noFill/>
                </a:ln>
                <a:solidFill>
                  <a:prstClr val="black"/>
                </a:solidFill>
                <a:effectLst/>
                <a:uLnTx/>
                <a:uFillTx/>
                <a:latin typeface="Arial"/>
                <a:hlinkClick r:id="rId7"/>
              </a:rPr>
              <a:t> </a:t>
            </a: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0" name="Image 19">
            <a:extLst>
              <a:ext uri="{FF2B5EF4-FFF2-40B4-BE49-F238E27FC236}">
                <a16:creationId xmlns:a16="http://schemas.microsoft.com/office/drawing/2014/main" id="{DAAAC509-2259-4000-CF19-3C0C91C222DC}"/>
              </a:ext>
            </a:extLst>
          </p:cNvPr>
          <p:cNvPicPr>
            <a:picLocks noChangeAspect="1"/>
          </p:cNvPicPr>
          <p:nvPr/>
        </p:nvPicPr>
        <p:blipFill>
          <a:blip r:embed="rId8"/>
          <a:stretch>
            <a:fillRect/>
          </a:stretch>
        </p:blipFill>
        <p:spPr>
          <a:xfrm>
            <a:off x="8972425" y="1802823"/>
            <a:ext cx="2062010" cy="2941321"/>
          </a:xfrm>
          <a:prstGeom prst="rect">
            <a:avLst/>
          </a:prstGeom>
        </p:spPr>
      </p:pic>
      <p:sp>
        <p:nvSpPr>
          <p:cNvPr id="21" name="Flèche droite 8">
            <a:extLst>
              <a:ext uri="{FF2B5EF4-FFF2-40B4-BE49-F238E27FC236}">
                <a16:creationId xmlns:a16="http://schemas.microsoft.com/office/drawing/2014/main" id="{1DBFD819-F92E-34AC-3DF7-B71A00444CA5}"/>
              </a:ext>
            </a:extLst>
          </p:cNvPr>
          <p:cNvSpPr/>
          <p:nvPr/>
        </p:nvSpPr>
        <p:spPr>
          <a:xfrm rot="16200000" flipH="1">
            <a:off x="9804046" y="4990889"/>
            <a:ext cx="454653" cy="21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ZoneTexte 22">
            <a:extLst>
              <a:ext uri="{FF2B5EF4-FFF2-40B4-BE49-F238E27FC236}">
                <a16:creationId xmlns:a16="http://schemas.microsoft.com/office/drawing/2014/main" id="{CF34B43E-B769-12D2-0D6A-58A927DF0F04}"/>
              </a:ext>
            </a:extLst>
          </p:cNvPr>
          <p:cNvSpPr txBox="1"/>
          <p:nvPr/>
        </p:nvSpPr>
        <p:spPr>
          <a:xfrm>
            <a:off x="7564711" y="4501037"/>
            <a:ext cx="2123090"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a:ea typeface="+mn-ea"/>
                <a:cs typeface="+mn-cs"/>
              </a:rPr>
              <a:t>Comment lancer une AMO ?</a:t>
            </a:r>
          </a:p>
        </p:txBody>
      </p:sp>
      <p:sp>
        <p:nvSpPr>
          <p:cNvPr id="24" name="ZoneTexte 23">
            <a:extLst>
              <a:ext uri="{FF2B5EF4-FFF2-40B4-BE49-F238E27FC236}">
                <a16:creationId xmlns:a16="http://schemas.microsoft.com/office/drawing/2014/main" id="{28DF78D9-1734-2C48-B130-FAF7E82FDDDB}"/>
              </a:ext>
            </a:extLst>
          </p:cNvPr>
          <p:cNvSpPr txBox="1"/>
          <p:nvPr/>
        </p:nvSpPr>
        <p:spPr>
          <a:xfrm>
            <a:off x="7868466" y="4097814"/>
            <a:ext cx="7048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a:ea typeface="+mn-ea"/>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43489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978E1-14C1-696E-75E8-8267B96EC8AC}"/>
              </a:ext>
            </a:extLst>
          </p:cNvPr>
          <p:cNvSpPr>
            <a:spLocks noGrp="1"/>
          </p:cNvSpPr>
          <p:nvPr>
            <p:ph type="title"/>
          </p:nvPr>
        </p:nvSpPr>
        <p:spPr/>
        <p:txBody>
          <a:bodyPr/>
          <a:lstStyle/>
          <a:p>
            <a:r>
              <a:rPr lang="fr-FR" dirty="0"/>
              <a:t>Ateliers participatifs</a:t>
            </a:r>
          </a:p>
        </p:txBody>
      </p:sp>
      <p:sp>
        <p:nvSpPr>
          <p:cNvPr id="3" name="Espace réservé du contenu 2">
            <a:extLst>
              <a:ext uri="{FF2B5EF4-FFF2-40B4-BE49-F238E27FC236}">
                <a16:creationId xmlns:a16="http://schemas.microsoft.com/office/drawing/2014/main" id="{18957501-7BE8-D6AF-2E9D-2AF6C7FE1753}"/>
              </a:ext>
            </a:extLst>
          </p:cNvPr>
          <p:cNvSpPr>
            <a:spLocks noGrp="1"/>
          </p:cNvSpPr>
          <p:nvPr>
            <p:ph idx="1"/>
          </p:nvPr>
        </p:nvSpPr>
        <p:spPr>
          <a:xfrm>
            <a:off x="2743199" y="1847850"/>
            <a:ext cx="8839201" cy="4351338"/>
          </a:xfrm>
        </p:spPr>
        <p:txBody>
          <a:bodyPr>
            <a:normAutofit/>
          </a:bodyPr>
          <a:lstStyle/>
          <a:p>
            <a:pPr algn="just" rtl="0"/>
            <a:r>
              <a:rPr lang="fr-FR" b="1" dirty="0"/>
              <a:t>Question :</a:t>
            </a:r>
          </a:p>
          <a:p>
            <a:pPr marL="0" indent="0" algn="just" rtl="0">
              <a:buNone/>
            </a:pPr>
            <a:r>
              <a:rPr lang="fr-FR" dirty="0"/>
              <a:t>Pour chacun des 4 piliers de l’économie circulaire proposés, quelles actions proposez-vous pour bâtir la ville de demain ? Comment se déclineraient-elles à l’échelle stratégique ? à l’échelle opérationnelle ?</a:t>
            </a:r>
          </a:p>
        </p:txBody>
      </p:sp>
      <p:sp>
        <p:nvSpPr>
          <p:cNvPr id="4" name="Espace réservé du numéro de diapositive 3">
            <a:extLst>
              <a:ext uri="{FF2B5EF4-FFF2-40B4-BE49-F238E27FC236}">
                <a16:creationId xmlns:a16="http://schemas.microsoft.com/office/drawing/2014/main" id="{4A2C499A-66C3-027D-E919-CE19A722DD69}"/>
              </a:ext>
            </a:extLst>
          </p:cNvPr>
          <p:cNvSpPr>
            <a:spLocks noGrp="1"/>
          </p:cNvSpPr>
          <p:nvPr>
            <p:ph type="sldNum" sz="quarter" idx="12"/>
          </p:nvPr>
        </p:nvSpPr>
        <p:spPr/>
        <p:txBody>
          <a:bodyPr/>
          <a:lstStyle/>
          <a:p>
            <a:fld id="{E11C3B12-AB67-4FA6-A46D-8415232B9398}" type="slidenum">
              <a:rPr lang="fr-FR" smtClean="0"/>
              <a:t>23</a:t>
            </a:fld>
            <a:endParaRPr lang="fr-FR"/>
          </a:p>
        </p:txBody>
      </p:sp>
    </p:spTree>
    <p:extLst>
      <p:ext uri="{BB962C8B-B14F-4D97-AF65-F5344CB8AC3E}">
        <p14:creationId xmlns:p14="http://schemas.microsoft.com/office/powerpoint/2010/main" val="22589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989E1-A7FC-3B25-FBF8-2E4FFE67E3DD}"/>
              </a:ext>
            </a:extLst>
          </p:cNvPr>
          <p:cNvSpPr>
            <a:spLocks noGrp="1"/>
          </p:cNvSpPr>
          <p:nvPr>
            <p:ph type="title"/>
          </p:nvPr>
        </p:nvSpPr>
        <p:spPr>
          <a:xfrm>
            <a:off x="1210672" y="431075"/>
            <a:ext cx="10129773" cy="995477"/>
          </a:xfrm>
        </p:spPr>
        <p:txBody>
          <a:bodyPr>
            <a:normAutofit/>
          </a:bodyPr>
          <a:lstStyle/>
          <a:p>
            <a:r>
              <a:rPr lang="fr-FR" dirty="0"/>
              <a:t>Fonctionnement</a:t>
            </a:r>
          </a:p>
        </p:txBody>
      </p:sp>
      <p:sp>
        <p:nvSpPr>
          <p:cNvPr id="3" name="Espace réservé du texte 2">
            <a:extLst>
              <a:ext uri="{FF2B5EF4-FFF2-40B4-BE49-F238E27FC236}">
                <a16:creationId xmlns:a16="http://schemas.microsoft.com/office/drawing/2014/main" id="{FB7E632A-6D82-2181-2CD5-BB56E65F836A}"/>
              </a:ext>
            </a:extLst>
          </p:cNvPr>
          <p:cNvSpPr>
            <a:spLocks noGrp="1"/>
          </p:cNvSpPr>
          <p:nvPr>
            <p:ph type="body" idx="1"/>
          </p:nvPr>
        </p:nvSpPr>
        <p:spPr>
          <a:xfrm>
            <a:off x="1210672" y="1681960"/>
            <a:ext cx="10515600" cy="4599570"/>
          </a:xfrm>
        </p:spPr>
        <p:txBody>
          <a:bodyPr>
            <a:normAutofit/>
          </a:bodyPr>
          <a:lstStyle/>
          <a:p>
            <a:r>
              <a:rPr lang="fr-FR" dirty="0"/>
              <a:t>Division de l’assemblée en 4 groupes (5 min) : chaque groupe travaillera sur un pilier de l’économie circulaire</a:t>
            </a:r>
          </a:p>
          <a:p>
            <a:r>
              <a:rPr lang="fr-FR" dirty="0"/>
              <a:t>Temps de réflexion individuelle (2 min)</a:t>
            </a:r>
          </a:p>
          <a:p>
            <a:r>
              <a:rPr lang="fr-FR" dirty="0"/>
              <a:t>Temps de débat et de production (15 min)</a:t>
            </a:r>
          </a:p>
          <a:p>
            <a:r>
              <a:rPr lang="fr-FR" dirty="0"/>
              <a:t>Temps de synthèse en commun (4 x 2 min)</a:t>
            </a:r>
          </a:p>
        </p:txBody>
      </p:sp>
      <p:sp>
        <p:nvSpPr>
          <p:cNvPr id="4" name="Espace réservé du numéro de diapositive 3">
            <a:extLst>
              <a:ext uri="{FF2B5EF4-FFF2-40B4-BE49-F238E27FC236}">
                <a16:creationId xmlns:a16="http://schemas.microsoft.com/office/drawing/2014/main" id="{7A6B8ECB-661F-7C46-D59F-240B8BA8F345}"/>
              </a:ext>
            </a:extLst>
          </p:cNvPr>
          <p:cNvSpPr>
            <a:spLocks noGrp="1"/>
          </p:cNvSpPr>
          <p:nvPr>
            <p:ph type="sldNum" sz="quarter" idx="12"/>
          </p:nvPr>
        </p:nvSpPr>
        <p:spPr/>
        <p:txBody>
          <a:bodyPr/>
          <a:lstStyle/>
          <a:p>
            <a:fld id="{E11C3B12-AB67-4FA6-A46D-8415232B9398}" type="slidenum">
              <a:rPr lang="fr-FR" smtClean="0"/>
              <a:pPr/>
              <a:t>24</a:t>
            </a:fld>
            <a:endParaRPr lang="fr-FR"/>
          </a:p>
        </p:txBody>
      </p:sp>
    </p:spTree>
    <p:extLst>
      <p:ext uri="{BB962C8B-B14F-4D97-AF65-F5344CB8AC3E}">
        <p14:creationId xmlns:p14="http://schemas.microsoft.com/office/powerpoint/2010/main" val="423484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72B89E2-1ED0-9F1A-3CBF-91EBE92236A3}"/>
              </a:ext>
            </a:extLst>
          </p:cNvPr>
          <p:cNvSpPr>
            <a:spLocks noGrp="1"/>
          </p:cNvSpPr>
          <p:nvPr>
            <p:ph type="sldNum" sz="quarter" idx="12"/>
          </p:nvPr>
        </p:nvSpPr>
        <p:spPr>
          <a:xfrm>
            <a:off x="8701856" y="6419547"/>
            <a:ext cx="2743200" cy="365125"/>
          </a:xfrm>
        </p:spPr>
        <p:txBody>
          <a:bodyPr/>
          <a:lstStyle/>
          <a:p>
            <a:fld id="{E11C3B12-AB67-4FA6-A46D-8415232B9398}" type="slidenum">
              <a:rPr lang="fr-FR" smtClean="0"/>
              <a:pPr/>
              <a:t>25</a:t>
            </a:fld>
            <a:endParaRPr lang="fr-FR"/>
          </a:p>
        </p:txBody>
      </p:sp>
      <p:pic>
        <p:nvPicPr>
          <p:cNvPr id="2" name="Image 1">
            <a:extLst>
              <a:ext uri="{FF2B5EF4-FFF2-40B4-BE49-F238E27FC236}">
                <a16:creationId xmlns:a16="http://schemas.microsoft.com/office/drawing/2014/main" id="{768DC599-946A-2D60-DC6D-46787B3BD596}"/>
              </a:ext>
            </a:extLst>
          </p:cNvPr>
          <p:cNvPicPr>
            <a:picLocks noChangeAspect="1"/>
          </p:cNvPicPr>
          <p:nvPr/>
        </p:nvPicPr>
        <p:blipFill>
          <a:blip r:embed="rId3"/>
          <a:stretch>
            <a:fillRect/>
          </a:stretch>
        </p:blipFill>
        <p:spPr>
          <a:xfrm>
            <a:off x="2474349" y="524319"/>
            <a:ext cx="7463010" cy="6159945"/>
          </a:xfrm>
          <a:prstGeom prst="rect">
            <a:avLst/>
          </a:prstGeom>
        </p:spPr>
      </p:pic>
    </p:spTree>
    <p:extLst>
      <p:ext uri="{BB962C8B-B14F-4D97-AF65-F5344CB8AC3E}">
        <p14:creationId xmlns:p14="http://schemas.microsoft.com/office/powerpoint/2010/main" val="348285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401400" y="770400"/>
            <a:ext cx="1152972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dirty="0">
                <a:solidFill>
                  <a:srgbClr val="000000"/>
                </a:solidFill>
                <a:latin typeface="Arial"/>
              </a:rPr>
              <a:t>Des actions inspirantes pour intégrer l’Economie circulaire dans l’urbanisme : propositions des participants</a:t>
            </a:r>
            <a:endParaRPr lang="fr-FR" sz="3200" b="0" strike="noStrike" spc="-1" dirty="0">
              <a:latin typeface="Arial"/>
            </a:endParaRPr>
          </a:p>
        </p:txBody>
      </p:sp>
      <p:sp>
        <p:nvSpPr>
          <p:cNvPr id="435" name="CustomShape 6"/>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sp>
        <p:nvSpPr>
          <p:cNvPr id="439" name="CustomShape 9"/>
          <p:cNvSpPr/>
          <p:nvPr/>
        </p:nvSpPr>
        <p:spPr>
          <a:xfrm>
            <a:off x="6839280" y="2886840"/>
            <a:ext cx="5091840" cy="196831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dirty="0">
                <a:latin typeface="Arial"/>
              </a:rPr>
              <a:t>Réemploi de matériaux (pavés…) pour l'aménagement d'une place par une commune</a:t>
            </a:r>
          </a:p>
          <a:p>
            <a:pPr marL="285840" indent="-285120">
              <a:spcAft>
                <a:spcPts val="201"/>
              </a:spcAft>
              <a:buClr>
                <a:srgbClr val="000000"/>
              </a:buClr>
              <a:buFont typeface="Arial"/>
              <a:buChar char="•"/>
            </a:pPr>
            <a:r>
              <a:rPr lang="fr-FR" sz="1300" spc="-1" dirty="0">
                <a:latin typeface="Arial"/>
              </a:rPr>
              <a:t>Développer des plateformes digitales ou physiques pour montrer et revendre les matériaux de réemploi et exprimer ses besoins</a:t>
            </a:r>
            <a:endParaRPr lang="fr-FR" sz="1300" b="0" strike="noStrike" spc="-1" dirty="0">
              <a:latin typeface="Arial"/>
            </a:endParaRPr>
          </a:p>
          <a:p>
            <a:pPr marL="285840" indent="-285120">
              <a:lnSpc>
                <a:spcPct val="100000"/>
              </a:lnSpc>
              <a:spcAft>
                <a:spcPts val="201"/>
              </a:spcAft>
              <a:buClr>
                <a:srgbClr val="000000"/>
              </a:buClr>
              <a:buFont typeface="Arial"/>
              <a:buChar char="•"/>
            </a:pPr>
            <a:r>
              <a:rPr lang="fr-FR" sz="1300" spc="-1" dirty="0">
                <a:latin typeface="Arial"/>
              </a:rPr>
              <a:t>A</a:t>
            </a:r>
            <a:r>
              <a:rPr lang="fr-FR" sz="1300" b="0" strike="noStrike" spc="-1" dirty="0">
                <a:latin typeface="Arial"/>
              </a:rPr>
              <a:t>uto-rénovation / réhabilitation de propriétaires à faibles revenus</a:t>
            </a:r>
          </a:p>
          <a:p>
            <a:pPr marL="285840" indent="-285120">
              <a:lnSpc>
                <a:spcPct val="100000"/>
              </a:lnSpc>
              <a:spcAft>
                <a:spcPts val="201"/>
              </a:spcAft>
              <a:buClr>
                <a:srgbClr val="000000"/>
              </a:buClr>
              <a:buFont typeface="Arial"/>
              <a:buChar char="•"/>
            </a:pPr>
            <a:r>
              <a:rPr lang="fr-FR" sz="1300" spc="-1" dirty="0">
                <a:latin typeface="Arial"/>
              </a:rPr>
              <a:t>Réutilisation</a:t>
            </a:r>
            <a:r>
              <a:rPr lang="fr-FR" sz="1300" b="0" strike="noStrike" spc="-1" dirty="0">
                <a:latin typeface="Arial"/>
              </a:rPr>
              <a:t> d'énergie via les réseaux de chaleur / valorisation énergétique </a:t>
            </a:r>
          </a:p>
        </p:txBody>
      </p:sp>
      <p:sp>
        <p:nvSpPr>
          <p:cNvPr id="440" name="CustomShape 10"/>
          <p:cNvSpPr/>
          <p:nvPr/>
        </p:nvSpPr>
        <p:spPr>
          <a:xfrm>
            <a:off x="1068300" y="3458064"/>
            <a:ext cx="1375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2771A4"/>
                </a:solidFill>
                <a:latin typeface="Arial"/>
                <a:ea typeface="DejaVu Sans"/>
              </a:rPr>
              <a:t>RÉEMPLOI</a:t>
            </a:r>
            <a:endParaRPr lang="fr-FR" sz="1800" b="0" strike="noStrike" spc="-1" dirty="0">
              <a:latin typeface="Arial"/>
            </a:endParaRPr>
          </a:p>
        </p:txBody>
      </p:sp>
      <p:sp>
        <p:nvSpPr>
          <p:cNvPr id="442" name="CustomShape 11"/>
          <p:cNvSpPr/>
          <p:nvPr/>
        </p:nvSpPr>
        <p:spPr>
          <a:xfrm>
            <a:off x="2962260" y="2892914"/>
            <a:ext cx="3562920" cy="30840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b="0" strike="noStrike" spc="-1" dirty="0">
                <a:latin typeface="Arial"/>
              </a:rPr>
              <a:t>Faire une cartographie du parc immobilier et mobilier (métabolisme urbain)</a:t>
            </a:r>
          </a:p>
          <a:p>
            <a:pPr marL="285840" indent="-285120">
              <a:lnSpc>
                <a:spcPct val="100000"/>
              </a:lnSpc>
              <a:spcAft>
                <a:spcPts val="300"/>
              </a:spcAft>
              <a:buClr>
                <a:srgbClr val="000000"/>
              </a:buClr>
              <a:buFont typeface="Arial"/>
              <a:buChar char="•"/>
            </a:pPr>
            <a:r>
              <a:rPr lang="fr-FR" sz="1300" b="0" strike="noStrike" spc="-1" dirty="0">
                <a:latin typeface="Arial"/>
              </a:rPr>
              <a:t>Réemploi de foncier :  réhabilitation de friches</a:t>
            </a:r>
          </a:p>
          <a:p>
            <a:pPr marL="285840" indent="-285120">
              <a:lnSpc>
                <a:spcPct val="100000"/>
              </a:lnSpc>
              <a:spcAft>
                <a:spcPts val="300"/>
              </a:spcAft>
              <a:buClr>
                <a:srgbClr val="000000"/>
              </a:buClr>
              <a:buFont typeface="Arial"/>
              <a:buChar char="•"/>
            </a:pPr>
            <a:r>
              <a:rPr lang="fr-FR" sz="1300" b="0" strike="noStrike" spc="-1" dirty="0">
                <a:latin typeface="Arial"/>
              </a:rPr>
              <a:t>Concevoir réemployable</a:t>
            </a:r>
          </a:p>
          <a:p>
            <a:pPr marL="285840" indent="-285120">
              <a:lnSpc>
                <a:spcPct val="100000"/>
              </a:lnSpc>
              <a:spcAft>
                <a:spcPts val="300"/>
              </a:spcAft>
              <a:buClr>
                <a:srgbClr val="000000"/>
              </a:buClr>
              <a:buFont typeface="Arial"/>
              <a:buChar char="•"/>
            </a:pPr>
            <a:r>
              <a:rPr lang="fr-FR" sz="1300" spc="-1" dirty="0">
                <a:latin typeface="Arial"/>
              </a:rPr>
              <a:t>Penser le changement d’usage / la réversibilité</a:t>
            </a:r>
            <a:endParaRPr lang="fr-FR" sz="1300" b="0" strike="noStrike" spc="-1" dirty="0">
              <a:latin typeface="Arial"/>
            </a:endParaRPr>
          </a:p>
          <a:p>
            <a:pPr marL="285840" indent="-285120">
              <a:lnSpc>
                <a:spcPct val="100000"/>
              </a:lnSpc>
              <a:spcAft>
                <a:spcPts val="300"/>
              </a:spcAft>
              <a:buClr>
                <a:srgbClr val="000000"/>
              </a:buClr>
              <a:buFont typeface="Arial"/>
              <a:buChar char="•"/>
            </a:pPr>
            <a:r>
              <a:rPr lang="fr-FR" sz="1300" spc="-1" dirty="0">
                <a:latin typeface="Arial"/>
              </a:rPr>
              <a:t>P</a:t>
            </a:r>
            <a:r>
              <a:rPr lang="fr-FR" sz="1300" b="0" strike="noStrike" spc="-1" dirty="0">
                <a:latin typeface="Arial"/>
              </a:rPr>
              <a:t>enser et organiser la mise en relation des acteurs pour faire émerger des synergies et des projets</a:t>
            </a:r>
          </a:p>
          <a:p>
            <a:pPr marL="285840" indent="-285120">
              <a:lnSpc>
                <a:spcPct val="100000"/>
              </a:lnSpc>
              <a:spcAft>
                <a:spcPts val="300"/>
              </a:spcAft>
              <a:buClr>
                <a:srgbClr val="000000"/>
              </a:buClr>
              <a:buFont typeface="Arial"/>
              <a:buChar char="•"/>
            </a:pPr>
            <a:r>
              <a:rPr lang="fr-FR" sz="1300" spc="-1" dirty="0">
                <a:latin typeface="Arial"/>
              </a:rPr>
              <a:t>M</a:t>
            </a:r>
            <a:r>
              <a:rPr lang="fr-FR" sz="1300" b="0" strike="noStrike" spc="-1" dirty="0">
                <a:latin typeface="Arial"/>
              </a:rPr>
              <a:t>ettre en place des indicateurs de réparabilité, d’impact sur la ressource en eau, d’impact carbone, de production de déchets…</a:t>
            </a:r>
          </a:p>
        </p:txBody>
      </p:sp>
      <p:sp>
        <p:nvSpPr>
          <p:cNvPr id="444" name="CustomShape 13"/>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sp>
        <p:nvSpPr>
          <p:cNvPr id="2" name="Espace réservé du numéro de diapositive 1">
            <a:extLst>
              <a:ext uri="{FF2B5EF4-FFF2-40B4-BE49-F238E27FC236}">
                <a16:creationId xmlns:a16="http://schemas.microsoft.com/office/drawing/2014/main" id="{61FEFB7C-2866-AEF4-0E33-C4475ACE8F69}"/>
              </a:ext>
            </a:extLst>
          </p:cNvPr>
          <p:cNvSpPr>
            <a:spLocks noGrp="1"/>
          </p:cNvSpPr>
          <p:nvPr>
            <p:ph type="sldNum" sz="quarter" idx="12"/>
          </p:nvPr>
        </p:nvSpPr>
        <p:spPr/>
        <p:txBody>
          <a:bodyPr/>
          <a:lstStyle/>
          <a:p>
            <a:fld id="{07C99ADF-20A6-40EF-AAB9-F326D6E12C60}" type="slidenum">
              <a:rPr lang="fr-FR" smtClean="0"/>
              <a:pPr/>
              <a:t>26</a:t>
            </a:fld>
            <a:endParaRPr lang="fr-FR"/>
          </a:p>
        </p:txBody>
      </p:sp>
      <p:pic>
        <p:nvPicPr>
          <p:cNvPr id="3" name="Image 25">
            <a:extLst>
              <a:ext uri="{FF2B5EF4-FFF2-40B4-BE49-F238E27FC236}">
                <a16:creationId xmlns:a16="http://schemas.microsoft.com/office/drawing/2014/main" id="{F3D5B260-FBDA-C249-1D9B-742FAFCE10EB}"/>
              </a:ext>
            </a:extLst>
          </p:cNvPr>
          <p:cNvPicPr/>
          <p:nvPr/>
        </p:nvPicPr>
        <p:blipFill>
          <a:blip r:embed="rId3"/>
          <a:stretch/>
        </p:blipFill>
        <p:spPr>
          <a:xfrm>
            <a:off x="401400" y="3323604"/>
            <a:ext cx="633240" cy="633240"/>
          </a:xfrm>
          <a:prstGeom prst="rect">
            <a:avLst/>
          </a:prstGeom>
          <a:ln>
            <a:noFill/>
          </a:ln>
        </p:spPr>
      </p:pic>
    </p:spTree>
    <p:extLst>
      <p:ext uri="{BB962C8B-B14F-4D97-AF65-F5344CB8AC3E}">
        <p14:creationId xmlns:p14="http://schemas.microsoft.com/office/powerpoint/2010/main" val="465433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39"/>
                                        </p:tgtEl>
                                        <p:attrNameLst>
                                          <p:attrName>style.visibility</p:attrName>
                                        </p:attrNameLst>
                                      </p:cBhvr>
                                      <p:to>
                                        <p:strVal val="visible"/>
                                      </p:to>
                                    </p:set>
                                    <p:animEffect transition="in" filter="fade">
                                      <p:cBhvr additive="repl">
                                        <p:cTn id="7" dur="1250"/>
                                        <p:tgtEl>
                                          <p:spTgt spid="439"/>
                                        </p:tgtEl>
                                      </p:cBhvr>
                                    </p:animEffect>
                                  </p:childTnLst>
                                </p:cTn>
                              </p:par>
                              <p:par>
                                <p:cTn id="8" presetID="10" presetClass="entr" fill="hold" nodeType="withEffect">
                                  <p:stCondLst>
                                    <p:cond delay="250"/>
                                  </p:stCondLst>
                                  <p:childTnLst>
                                    <p:set>
                                      <p:cBhvr>
                                        <p:cTn id="9" dur="1" fill="hold">
                                          <p:stCondLst>
                                            <p:cond delay="0"/>
                                          </p:stCondLst>
                                        </p:cTn>
                                        <p:tgtEl>
                                          <p:spTgt spid="440"/>
                                        </p:tgtEl>
                                        <p:attrNameLst>
                                          <p:attrName>style.visibility</p:attrName>
                                        </p:attrNameLst>
                                      </p:cBhvr>
                                      <p:to>
                                        <p:strVal val="visible"/>
                                      </p:to>
                                    </p:set>
                                    <p:animEffect transition="in" filter="fade">
                                      <p:cBhvr additive="repl">
                                        <p:cTn id="10" dur="125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250"/>
                                  </p:stCondLst>
                                  <p:childTnLst>
                                    <p:set>
                                      <p:cBhvr>
                                        <p:cTn id="14" dur="1" fill="hold">
                                          <p:stCondLst>
                                            <p:cond delay="0"/>
                                          </p:stCondLst>
                                        </p:cTn>
                                        <p:tgtEl>
                                          <p:spTgt spid="442"/>
                                        </p:tgtEl>
                                        <p:attrNameLst>
                                          <p:attrName>style.visibility</p:attrName>
                                        </p:attrNameLst>
                                      </p:cBhvr>
                                      <p:to>
                                        <p:strVal val="visible"/>
                                      </p:to>
                                    </p:set>
                                    <p:animEffect transition="in" filter="fade">
                                      <p:cBhvr additive="repl">
                                        <p:cTn id="15" dur="1250"/>
                                        <p:tgtEl>
                                          <p:spTgt spid="4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additive="repl">
                                        <p:cTn id="2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401400" y="770400"/>
            <a:ext cx="1152972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dirty="0">
                <a:solidFill>
                  <a:srgbClr val="000000"/>
                </a:solidFill>
                <a:latin typeface="Arial"/>
              </a:rPr>
              <a:t>Des actions inspirantes pour intégrer l’Economie circulaire dans l’urbanisme : propositions des participants</a:t>
            </a:r>
            <a:endParaRPr lang="fr-FR" sz="3200" b="0" strike="noStrike" spc="-1" dirty="0">
              <a:latin typeface="Arial"/>
            </a:endParaRPr>
          </a:p>
        </p:txBody>
      </p:sp>
      <p:sp>
        <p:nvSpPr>
          <p:cNvPr id="435" name="CustomShape 6"/>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sp>
        <p:nvSpPr>
          <p:cNvPr id="436" name="CustomShape 7"/>
          <p:cNvSpPr/>
          <p:nvPr/>
        </p:nvSpPr>
        <p:spPr>
          <a:xfrm>
            <a:off x="1146600" y="3168000"/>
            <a:ext cx="1614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7030A0"/>
                </a:solidFill>
                <a:latin typeface="Arial"/>
                <a:ea typeface="DejaVu Sans"/>
              </a:rPr>
              <a:t>RECYCLAGE</a:t>
            </a:r>
            <a:endParaRPr lang="fr-FR" sz="1800" b="0" strike="noStrike" spc="-1" dirty="0">
              <a:latin typeface="Arial"/>
            </a:endParaRPr>
          </a:p>
        </p:txBody>
      </p:sp>
      <p:pic>
        <p:nvPicPr>
          <p:cNvPr id="437" name="Image 20"/>
          <p:cNvPicPr/>
          <p:nvPr/>
        </p:nvPicPr>
        <p:blipFill>
          <a:blip r:embed="rId3"/>
          <a:stretch/>
        </p:blipFill>
        <p:spPr>
          <a:xfrm>
            <a:off x="401400" y="3029760"/>
            <a:ext cx="633240" cy="645120"/>
          </a:xfrm>
          <a:prstGeom prst="rect">
            <a:avLst/>
          </a:prstGeom>
          <a:ln>
            <a:noFill/>
          </a:ln>
        </p:spPr>
      </p:pic>
      <p:sp>
        <p:nvSpPr>
          <p:cNvPr id="439" name="CustomShape 9"/>
          <p:cNvSpPr/>
          <p:nvPr/>
        </p:nvSpPr>
        <p:spPr>
          <a:xfrm>
            <a:off x="6839280" y="2886840"/>
            <a:ext cx="5091840" cy="2671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spc="-1" dirty="0">
                <a:latin typeface="Arial"/>
              </a:rPr>
              <a:t>Appréhension du site par les usagers</a:t>
            </a:r>
          </a:p>
          <a:p>
            <a:pPr marL="285840" indent="-285120">
              <a:lnSpc>
                <a:spcPct val="100000"/>
              </a:lnSpc>
              <a:spcAft>
                <a:spcPts val="201"/>
              </a:spcAft>
              <a:buClr>
                <a:srgbClr val="000000"/>
              </a:buClr>
              <a:buFont typeface="Arial"/>
              <a:buChar char="•"/>
            </a:pPr>
            <a:r>
              <a:rPr lang="fr-FR" sz="1300" spc="-1" dirty="0">
                <a:latin typeface="Arial"/>
              </a:rPr>
              <a:t>Référencement auprès des usagers</a:t>
            </a:r>
          </a:p>
          <a:p>
            <a:pPr marL="285840" indent="-285120">
              <a:lnSpc>
                <a:spcPct val="100000"/>
              </a:lnSpc>
              <a:spcAft>
                <a:spcPts val="201"/>
              </a:spcAft>
              <a:buClr>
                <a:srgbClr val="000000"/>
              </a:buClr>
              <a:buFont typeface="Arial"/>
              <a:buChar char="•"/>
            </a:pPr>
            <a:r>
              <a:rPr lang="fr-FR" sz="1300" spc="-1" dirty="0">
                <a:latin typeface="Arial"/>
              </a:rPr>
              <a:t>Utilisation de matières (ex : briques) dans le cadre de constructions (ex : parement)</a:t>
            </a:r>
          </a:p>
          <a:p>
            <a:pPr marL="285840" indent="-285120">
              <a:lnSpc>
                <a:spcPct val="100000"/>
              </a:lnSpc>
              <a:spcAft>
                <a:spcPts val="201"/>
              </a:spcAft>
              <a:buClr>
                <a:srgbClr val="000000"/>
              </a:buClr>
              <a:buFont typeface="Arial"/>
              <a:buChar char="•"/>
            </a:pPr>
            <a:r>
              <a:rPr lang="fr-FR" sz="1300" spc="-1" dirty="0">
                <a:latin typeface="Arial"/>
              </a:rPr>
              <a:t>Liste des matériaux recyclables (diagnostic ressources / PEMD complet) des bâtiments à déconstruire</a:t>
            </a:r>
          </a:p>
          <a:p>
            <a:pPr marL="285840" indent="-285120">
              <a:lnSpc>
                <a:spcPct val="100000"/>
              </a:lnSpc>
              <a:spcAft>
                <a:spcPts val="201"/>
              </a:spcAft>
              <a:buClr>
                <a:srgbClr val="000000"/>
              </a:buClr>
              <a:buFont typeface="Arial"/>
              <a:buChar char="•"/>
            </a:pPr>
            <a:r>
              <a:rPr lang="fr-FR" sz="1300" spc="-1" dirty="0">
                <a:latin typeface="Arial"/>
              </a:rPr>
              <a:t>Mise en place de ressourceries</a:t>
            </a:r>
          </a:p>
          <a:p>
            <a:pPr marL="285840" indent="-285120">
              <a:lnSpc>
                <a:spcPct val="100000"/>
              </a:lnSpc>
              <a:spcAft>
                <a:spcPts val="201"/>
              </a:spcAft>
              <a:buClr>
                <a:srgbClr val="000000"/>
              </a:buClr>
              <a:buFont typeface="Arial"/>
              <a:buChar char="•"/>
            </a:pPr>
            <a:r>
              <a:rPr lang="fr-FR" sz="1300" spc="-1" dirty="0">
                <a:latin typeface="Arial"/>
              </a:rPr>
              <a:t>Rédaction de marchés publics orientés vers des pratiques de recyclage (cahier des charges)</a:t>
            </a:r>
          </a:p>
          <a:p>
            <a:pPr marL="285840" indent="-285120">
              <a:lnSpc>
                <a:spcPct val="100000"/>
              </a:lnSpc>
              <a:spcAft>
                <a:spcPts val="201"/>
              </a:spcAft>
              <a:buClr>
                <a:srgbClr val="000000"/>
              </a:buClr>
              <a:buFont typeface="Arial"/>
              <a:buChar char="•"/>
            </a:pPr>
            <a:r>
              <a:rPr lang="fr-FR" sz="1300" spc="-1" dirty="0">
                <a:latin typeface="Arial"/>
              </a:rPr>
              <a:t>Contact ressources, catalogue des initiatives exemplaires</a:t>
            </a:r>
          </a:p>
          <a:p>
            <a:pPr marL="285840" indent="-285120">
              <a:lnSpc>
                <a:spcPct val="100000"/>
              </a:lnSpc>
              <a:spcAft>
                <a:spcPts val="201"/>
              </a:spcAft>
              <a:buClr>
                <a:srgbClr val="000000"/>
              </a:buClr>
              <a:buFont typeface="Arial"/>
              <a:buChar char="•"/>
            </a:pPr>
            <a:r>
              <a:rPr lang="fr-FR" sz="1300" spc="-1" dirty="0">
                <a:latin typeface="Arial"/>
              </a:rPr>
              <a:t>Mobilier urbain incorporant de la matière recyclée (et communication sur cet aspect)</a:t>
            </a:r>
          </a:p>
        </p:txBody>
      </p:sp>
      <p:sp>
        <p:nvSpPr>
          <p:cNvPr id="442" name="CustomShape 11"/>
          <p:cNvSpPr/>
          <p:nvPr/>
        </p:nvSpPr>
        <p:spPr>
          <a:xfrm>
            <a:off x="2962260" y="2892914"/>
            <a:ext cx="3562920" cy="23222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spc="-1" dirty="0">
                <a:latin typeface="Arial"/>
              </a:rPr>
              <a:t>Sensibilisation des élus, du public, des services</a:t>
            </a:r>
          </a:p>
          <a:p>
            <a:pPr marL="285840" indent="-285120">
              <a:lnSpc>
                <a:spcPct val="100000"/>
              </a:lnSpc>
              <a:spcAft>
                <a:spcPts val="300"/>
              </a:spcAft>
              <a:buClr>
                <a:srgbClr val="000000"/>
              </a:buClr>
              <a:buFont typeface="Arial"/>
              <a:buChar char="•"/>
            </a:pPr>
            <a:r>
              <a:rPr lang="fr-FR" sz="1300" b="0" strike="noStrike" spc="-1" dirty="0">
                <a:latin typeface="Arial"/>
              </a:rPr>
              <a:t>Formation des acteurs</a:t>
            </a:r>
          </a:p>
          <a:p>
            <a:pPr marL="285840" indent="-285120">
              <a:lnSpc>
                <a:spcPct val="100000"/>
              </a:lnSpc>
              <a:spcAft>
                <a:spcPts val="300"/>
              </a:spcAft>
              <a:buClr>
                <a:srgbClr val="000000"/>
              </a:buClr>
              <a:buFont typeface="Arial"/>
              <a:buChar char="•"/>
            </a:pPr>
            <a:r>
              <a:rPr lang="fr-FR" sz="1300" spc="-1" dirty="0">
                <a:latin typeface="Arial"/>
              </a:rPr>
              <a:t>Compréhension de la réglementation</a:t>
            </a:r>
          </a:p>
          <a:p>
            <a:pPr marL="285840" indent="-285120">
              <a:lnSpc>
                <a:spcPct val="100000"/>
              </a:lnSpc>
              <a:spcAft>
                <a:spcPts val="300"/>
              </a:spcAft>
              <a:buClr>
                <a:srgbClr val="000000"/>
              </a:buClr>
              <a:buFont typeface="Arial"/>
              <a:buChar char="•"/>
            </a:pPr>
            <a:r>
              <a:rPr lang="fr-FR" sz="1300" b="0" strike="noStrike" spc="-1" dirty="0">
                <a:latin typeface="Arial"/>
              </a:rPr>
              <a:t>Mise en place de labels</a:t>
            </a:r>
          </a:p>
          <a:p>
            <a:pPr marL="285840" indent="-285120">
              <a:lnSpc>
                <a:spcPct val="100000"/>
              </a:lnSpc>
              <a:spcAft>
                <a:spcPts val="300"/>
              </a:spcAft>
              <a:buClr>
                <a:srgbClr val="000000"/>
              </a:buClr>
              <a:buFont typeface="Arial"/>
              <a:buChar char="•"/>
            </a:pPr>
            <a:r>
              <a:rPr lang="fr-FR" sz="1300" spc="-1" dirty="0">
                <a:latin typeface="Arial"/>
              </a:rPr>
              <a:t>Déploiement des filières de valorisation</a:t>
            </a:r>
          </a:p>
          <a:p>
            <a:pPr marL="285840" indent="-285120">
              <a:lnSpc>
                <a:spcPct val="100000"/>
              </a:lnSpc>
              <a:spcAft>
                <a:spcPts val="300"/>
              </a:spcAft>
              <a:buClr>
                <a:srgbClr val="000000"/>
              </a:buClr>
              <a:buFont typeface="Arial"/>
              <a:buChar char="•"/>
            </a:pPr>
            <a:r>
              <a:rPr lang="fr-FR" sz="1300" b="0" strike="noStrike" spc="-1" dirty="0">
                <a:latin typeface="Arial"/>
              </a:rPr>
              <a:t>Capitalisation des connaissances sur les chantiers réalisés</a:t>
            </a:r>
          </a:p>
          <a:p>
            <a:pPr marL="285840" indent="-285120">
              <a:lnSpc>
                <a:spcPct val="100000"/>
              </a:lnSpc>
              <a:spcAft>
                <a:spcPts val="300"/>
              </a:spcAft>
              <a:buClr>
                <a:srgbClr val="000000"/>
              </a:buClr>
              <a:buFont typeface="Arial"/>
              <a:buChar char="•"/>
            </a:pPr>
            <a:r>
              <a:rPr lang="fr-FR" sz="1300" spc="-1" dirty="0">
                <a:latin typeface="Arial"/>
              </a:rPr>
              <a:t>Liste du potentiel en capital foncier (terrains, friches…) mutables</a:t>
            </a:r>
            <a:endParaRPr lang="fr-FR" sz="1300" b="0" strike="noStrike" spc="-1" dirty="0">
              <a:latin typeface="Arial"/>
            </a:endParaRPr>
          </a:p>
        </p:txBody>
      </p:sp>
      <p:sp>
        <p:nvSpPr>
          <p:cNvPr id="444" name="CustomShape 13"/>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sp>
        <p:nvSpPr>
          <p:cNvPr id="2" name="Espace réservé du numéro de diapositive 1">
            <a:extLst>
              <a:ext uri="{FF2B5EF4-FFF2-40B4-BE49-F238E27FC236}">
                <a16:creationId xmlns:a16="http://schemas.microsoft.com/office/drawing/2014/main" id="{61FEFB7C-2866-AEF4-0E33-C4475ACE8F69}"/>
              </a:ext>
            </a:extLst>
          </p:cNvPr>
          <p:cNvSpPr>
            <a:spLocks noGrp="1"/>
          </p:cNvSpPr>
          <p:nvPr>
            <p:ph type="sldNum" sz="quarter" idx="12"/>
          </p:nvPr>
        </p:nvSpPr>
        <p:spPr/>
        <p:txBody>
          <a:bodyPr/>
          <a:lstStyle/>
          <a:p>
            <a:fld id="{07C99ADF-20A6-40EF-AAB9-F326D6E12C60}" type="slidenum">
              <a:rPr lang="fr-FR" smtClean="0"/>
              <a:pPr/>
              <a:t>27</a:t>
            </a:fld>
            <a:endParaRPr lang="fr-FR"/>
          </a:p>
        </p:txBody>
      </p:sp>
    </p:spTree>
    <p:extLst>
      <p:ext uri="{BB962C8B-B14F-4D97-AF65-F5344CB8AC3E}">
        <p14:creationId xmlns:p14="http://schemas.microsoft.com/office/powerpoint/2010/main" val="390966879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37"/>
                                        </p:tgtEl>
                                        <p:attrNameLst>
                                          <p:attrName>style.visibility</p:attrName>
                                        </p:attrNameLst>
                                      </p:cBhvr>
                                      <p:to>
                                        <p:strVal val="visible"/>
                                      </p:to>
                                    </p:set>
                                    <p:animEffect transition="in" filter="fade">
                                      <p:cBhvr additive="repl">
                                        <p:cTn id="7" dur="1250"/>
                                        <p:tgtEl>
                                          <p:spTgt spid="437"/>
                                        </p:tgtEl>
                                      </p:cBhvr>
                                    </p:animEffect>
                                  </p:childTnLst>
                                </p:cTn>
                              </p:par>
                              <p:par>
                                <p:cTn id="8" presetID="10" presetClass="entr" fill="hold" nodeType="withEffect">
                                  <p:stCondLst>
                                    <p:cond delay="250"/>
                                  </p:stCondLst>
                                  <p:childTnLst>
                                    <p:set>
                                      <p:cBhvr>
                                        <p:cTn id="9" dur="1" fill="hold">
                                          <p:stCondLst>
                                            <p:cond delay="0"/>
                                          </p:stCondLst>
                                        </p:cTn>
                                        <p:tgtEl>
                                          <p:spTgt spid="436"/>
                                        </p:tgtEl>
                                        <p:attrNameLst>
                                          <p:attrName>style.visibility</p:attrName>
                                        </p:attrNameLst>
                                      </p:cBhvr>
                                      <p:to>
                                        <p:strVal val="visible"/>
                                      </p:to>
                                    </p:set>
                                    <p:animEffect transition="in" filter="fade">
                                      <p:cBhvr additive="repl">
                                        <p:cTn id="10" dur="1250"/>
                                        <p:tgtEl>
                                          <p:spTgt spid="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250"/>
                                  </p:stCondLst>
                                  <p:childTnLst>
                                    <p:set>
                                      <p:cBhvr>
                                        <p:cTn id="14" dur="1" fill="hold">
                                          <p:stCondLst>
                                            <p:cond delay="0"/>
                                          </p:stCondLst>
                                        </p:cTn>
                                        <p:tgtEl>
                                          <p:spTgt spid="439"/>
                                        </p:tgtEl>
                                        <p:attrNameLst>
                                          <p:attrName>style.visibility</p:attrName>
                                        </p:attrNameLst>
                                      </p:cBhvr>
                                      <p:to>
                                        <p:strVal val="visible"/>
                                      </p:to>
                                    </p:set>
                                    <p:animEffect transition="in" filter="fade">
                                      <p:cBhvr additive="repl">
                                        <p:cTn id="15" dur="1250"/>
                                        <p:tgtEl>
                                          <p:spTgt spid="4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250"/>
                                  </p:stCondLst>
                                  <p:childTnLst>
                                    <p:set>
                                      <p:cBhvr>
                                        <p:cTn id="19" dur="1" fill="hold">
                                          <p:stCondLst>
                                            <p:cond delay="0"/>
                                          </p:stCondLst>
                                        </p:cTn>
                                        <p:tgtEl>
                                          <p:spTgt spid="442"/>
                                        </p:tgtEl>
                                        <p:attrNameLst>
                                          <p:attrName>style.visibility</p:attrName>
                                        </p:attrNameLst>
                                      </p:cBhvr>
                                      <p:to>
                                        <p:strVal val="visible"/>
                                      </p:to>
                                    </p:set>
                                    <p:animEffect transition="in" filter="fade">
                                      <p:cBhvr additive="repl">
                                        <p:cTn id="20" dur="125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5"/>
          <p:cNvSpPr/>
          <p:nvPr/>
        </p:nvSpPr>
        <p:spPr>
          <a:xfrm>
            <a:off x="3093840" y="2833818"/>
            <a:ext cx="3541680" cy="35610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spc="-1" dirty="0">
                <a:latin typeface="Arial"/>
              </a:rPr>
              <a:t>R</a:t>
            </a:r>
            <a:r>
              <a:rPr lang="fr-FR" sz="1300" b="0" strike="noStrike" spc="-1" dirty="0">
                <a:latin typeface="Arial"/>
              </a:rPr>
              <a:t>éunir les acteurs (pour coopérer et informer de la démarche)</a:t>
            </a:r>
          </a:p>
          <a:p>
            <a:pPr marL="285840" indent="-285120">
              <a:lnSpc>
                <a:spcPct val="100000"/>
              </a:lnSpc>
              <a:spcAft>
                <a:spcPts val="300"/>
              </a:spcAft>
              <a:buClr>
                <a:srgbClr val="000000"/>
              </a:buClr>
              <a:buFont typeface="Arial"/>
              <a:buChar char="•"/>
            </a:pPr>
            <a:r>
              <a:rPr lang="fr-FR" sz="1300" spc="-1" dirty="0">
                <a:latin typeface="Arial"/>
              </a:rPr>
              <a:t>P</a:t>
            </a:r>
            <a:r>
              <a:rPr lang="fr-FR" sz="1300" b="0" strike="noStrike" spc="-1" dirty="0">
                <a:latin typeface="Arial"/>
              </a:rPr>
              <a:t>réserver la ressource en eau</a:t>
            </a:r>
          </a:p>
          <a:p>
            <a:pPr marL="285840" indent="-285120">
              <a:lnSpc>
                <a:spcPct val="100000"/>
              </a:lnSpc>
              <a:spcAft>
                <a:spcPts val="300"/>
              </a:spcAft>
              <a:buClr>
                <a:srgbClr val="000000"/>
              </a:buClr>
              <a:buFont typeface="Arial"/>
              <a:buChar char="•"/>
            </a:pPr>
            <a:r>
              <a:rPr lang="fr-FR" sz="1300" spc="-1" dirty="0">
                <a:latin typeface="Arial"/>
              </a:rPr>
              <a:t>E</a:t>
            </a:r>
            <a:r>
              <a:rPr lang="fr-FR" sz="1300" b="0" strike="noStrike" spc="-1" dirty="0">
                <a:latin typeface="Arial"/>
              </a:rPr>
              <a:t>co-concevoir </a:t>
            </a:r>
            <a:r>
              <a:rPr lang="fr-FR" sz="1300" spc="-1" dirty="0">
                <a:latin typeface="Arial"/>
              </a:rPr>
              <a:t>l</a:t>
            </a:r>
            <a:r>
              <a:rPr lang="fr-FR" sz="1300" b="0" strike="noStrike" spc="-1" dirty="0">
                <a:latin typeface="Arial"/>
              </a:rPr>
              <a:t>es ouvrages (ACV, réponse à un cahier des charges)</a:t>
            </a:r>
          </a:p>
          <a:p>
            <a:pPr marL="285840" indent="-285120">
              <a:lnSpc>
                <a:spcPct val="100000"/>
              </a:lnSpc>
              <a:spcAft>
                <a:spcPts val="300"/>
              </a:spcAft>
              <a:buClr>
                <a:srgbClr val="000000"/>
              </a:buClr>
              <a:buFont typeface="Arial"/>
              <a:buChar char="•"/>
            </a:pPr>
            <a:r>
              <a:rPr lang="fr-FR" sz="1300" spc="-1" dirty="0">
                <a:latin typeface="Arial"/>
              </a:rPr>
              <a:t>I</a:t>
            </a:r>
            <a:r>
              <a:rPr lang="fr-FR" sz="1300" b="0" strike="noStrike" spc="-1" dirty="0">
                <a:latin typeface="Arial"/>
              </a:rPr>
              <a:t>maginer la fin de </a:t>
            </a:r>
            <a:r>
              <a:rPr lang="fr-FR" sz="1300" spc="-1" dirty="0">
                <a:latin typeface="Arial"/>
              </a:rPr>
              <a:t>vie : démontrabilité des ouvrages</a:t>
            </a:r>
            <a:endParaRPr lang="fr-FR" sz="1300" b="0" strike="noStrike" spc="-1" dirty="0">
              <a:latin typeface="Arial"/>
            </a:endParaRPr>
          </a:p>
          <a:p>
            <a:pPr marL="285840" indent="-285120">
              <a:lnSpc>
                <a:spcPct val="100000"/>
              </a:lnSpc>
              <a:spcAft>
                <a:spcPts val="300"/>
              </a:spcAft>
              <a:buClr>
                <a:srgbClr val="000000"/>
              </a:buClr>
              <a:buFont typeface="Arial"/>
              <a:buChar char="•"/>
            </a:pPr>
            <a:r>
              <a:rPr lang="fr-FR" sz="1300" spc="-1" dirty="0">
                <a:latin typeface="Arial"/>
              </a:rPr>
              <a:t>I</a:t>
            </a:r>
            <a:r>
              <a:rPr lang="fr-FR" sz="1300" b="0" strike="noStrike" spc="-1" dirty="0">
                <a:latin typeface="Arial"/>
              </a:rPr>
              <a:t>maginer les espaces de stockage des matériaux (pour les entreprises et les particuliers)</a:t>
            </a:r>
          </a:p>
          <a:p>
            <a:pPr marL="285840" indent="-285120">
              <a:lnSpc>
                <a:spcPct val="100000"/>
              </a:lnSpc>
              <a:spcAft>
                <a:spcPts val="300"/>
              </a:spcAft>
              <a:buClr>
                <a:srgbClr val="000000"/>
              </a:buClr>
              <a:buFont typeface="Arial"/>
              <a:buChar char="•"/>
            </a:pPr>
            <a:r>
              <a:rPr lang="fr-FR" sz="1300" spc="-1" dirty="0">
                <a:latin typeface="Arial"/>
              </a:rPr>
              <a:t>I</a:t>
            </a:r>
            <a:r>
              <a:rPr lang="fr-FR" sz="1300" b="0" strike="noStrike" spc="-1" dirty="0">
                <a:latin typeface="Arial"/>
              </a:rPr>
              <a:t>ntégrer dans les règles d'urbanisme (pour créer un système favorisant l'écoconception)</a:t>
            </a:r>
          </a:p>
          <a:p>
            <a:pPr marL="285840" indent="-285120">
              <a:lnSpc>
                <a:spcPct val="100000"/>
              </a:lnSpc>
              <a:spcAft>
                <a:spcPts val="300"/>
              </a:spcAft>
              <a:buClr>
                <a:srgbClr val="000000"/>
              </a:buClr>
              <a:buFont typeface="Arial"/>
              <a:buChar char="•"/>
            </a:pPr>
            <a:r>
              <a:rPr lang="fr-FR" sz="1300" spc="-1" dirty="0">
                <a:latin typeface="Arial"/>
              </a:rPr>
              <a:t>S</a:t>
            </a:r>
            <a:r>
              <a:rPr lang="fr-FR" sz="1300" b="0" strike="noStrike" spc="-1" dirty="0">
                <a:latin typeface="Arial"/>
              </a:rPr>
              <a:t>ensibiliser en amont</a:t>
            </a:r>
          </a:p>
          <a:p>
            <a:pPr marL="285840" indent="-285120">
              <a:lnSpc>
                <a:spcPct val="100000"/>
              </a:lnSpc>
              <a:spcAft>
                <a:spcPts val="300"/>
              </a:spcAft>
              <a:buClr>
                <a:srgbClr val="000000"/>
              </a:buClr>
              <a:buFont typeface="Arial"/>
              <a:buChar char="•"/>
            </a:pPr>
            <a:r>
              <a:rPr lang="fr-FR" sz="1300" spc="-1" dirty="0">
                <a:latin typeface="Arial"/>
              </a:rPr>
              <a:t>Faire m</a:t>
            </a:r>
            <a:r>
              <a:rPr lang="fr-FR" sz="1300" b="0" strike="noStrike" spc="-1" dirty="0">
                <a:latin typeface="Arial"/>
              </a:rPr>
              <a:t>onter en compétences par corps de métier</a:t>
            </a:r>
          </a:p>
        </p:txBody>
      </p:sp>
      <p:sp>
        <p:nvSpPr>
          <p:cNvPr id="451" name="CustomShape 6"/>
          <p:cNvSpPr/>
          <p:nvPr/>
        </p:nvSpPr>
        <p:spPr>
          <a:xfrm>
            <a:off x="7023240" y="2833818"/>
            <a:ext cx="4579920" cy="2270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dirty="0">
                <a:latin typeface="Arial"/>
              </a:rPr>
              <a:t>Récupération des eaux de pluie</a:t>
            </a:r>
          </a:p>
          <a:p>
            <a:pPr marL="285840" indent="-285120">
              <a:lnSpc>
                <a:spcPct val="100000"/>
              </a:lnSpc>
              <a:spcAft>
                <a:spcPts val="201"/>
              </a:spcAft>
              <a:buClr>
                <a:srgbClr val="000000"/>
              </a:buClr>
              <a:buFont typeface="Arial"/>
              <a:buChar char="•"/>
            </a:pPr>
            <a:r>
              <a:rPr lang="fr-FR" sz="1300" spc="-1" dirty="0">
                <a:latin typeface="Arial"/>
              </a:rPr>
              <a:t>R</a:t>
            </a:r>
            <a:r>
              <a:rPr lang="fr-FR" sz="1300" b="0" strike="noStrike" spc="-1" dirty="0">
                <a:latin typeface="Arial"/>
              </a:rPr>
              <a:t>éutilisation des eaux usées</a:t>
            </a:r>
          </a:p>
          <a:p>
            <a:pPr marL="285840" indent="-285120">
              <a:lnSpc>
                <a:spcPct val="100000"/>
              </a:lnSpc>
              <a:spcAft>
                <a:spcPts val="201"/>
              </a:spcAft>
              <a:buClr>
                <a:srgbClr val="000000"/>
              </a:buClr>
              <a:buFont typeface="Arial"/>
              <a:buChar char="•"/>
            </a:pPr>
            <a:r>
              <a:rPr lang="fr-FR" sz="1300" spc="-1" dirty="0">
                <a:latin typeface="Arial"/>
              </a:rPr>
              <a:t>R</a:t>
            </a:r>
            <a:r>
              <a:rPr lang="fr-FR" sz="1300" b="0" strike="noStrike" spc="-1" dirty="0">
                <a:latin typeface="Arial"/>
              </a:rPr>
              <a:t>écupération de l'énergie de fatale des industries</a:t>
            </a:r>
          </a:p>
          <a:p>
            <a:pPr marL="285840" indent="-285120">
              <a:lnSpc>
                <a:spcPct val="100000"/>
              </a:lnSpc>
              <a:spcAft>
                <a:spcPts val="201"/>
              </a:spcAft>
              <a:buClr>
                <a:srgbClr val="000000"/>
              </a:buClr>
              <a:buFont typeface="Arial"/>
              <a:buChar char="•"/>
            </a:pPr>
            <a:r>
              <a:rPr lang="fr-FR" sz="1300" spc="-1" dirty="0">
                <a:latin typeface="Arial"/>
              </a:rPr>
              <a:t>M</a:t>
            </a:r>
            <a:r>
              <a:rPr lang="fr-FR" sz="1300" b="0" strike="noStrike" spc="-1" dirty="0">
                <a:latin typeface="Arial"/>
              </a:rPr>
              <a:t>obilier urbain : abribus, bancs : réfléchir à la fin de vie lors de la conception</a:t>
            </a:r>
          </a:p>
          <a:p>
            <a:pPr marL="285840" indent="-285120">
              <a:lnSpc>
                <a:spcPct val="100000"/>
              </a:lnSpc>
              <a:spcAft>
                <a:spcPts val="201"/>
              </a:spcAft>
              <a:buClr>
                <a:srgbClr val="000000"/>
              </a:buClr>
              <a:buFont typeface="Arial"/>
              <a:buChar char="•"/>
            </a:pPr>
            <a:r>
              <a:rPr lang="fr-FR" sz="1300" spc="-1" dirty="0">
                <a:latin typeface="Arial"/>
              </a:rPr>
              <a:t>Effort à mener </a:t>
            </a:r>
            <a:r>
              <a:rPr lang="fr-FR" sz="1300" b="0" strike="noStrike" spc="-1" dirty="0">
                <a:latin typeface="Arial"/>
              </a:rPr>
              <a:t>sur les menuiseries pour leur revalorisation</a:t>
            </a:r>
          </a:p>
          <a:p>
            <a:pPr marL="285840" indent="-285120">
              <a:lnSpc>
                <a:spcPct val="100000"/>
              </a:lnSpc>
              <a:spcAft>
                <a:spcPts val="201"/>
              </a:spcAft>
              <a:buClr>
                <a:srgbClr val="000000"/>
              </a:buClr>
              <a:buFont typeface="Arial"/>
              <a:buChar char="•"/>
            </a:pPr>
            <a:r>
              <a:rPr lang="fr-FR" sz="1300" spc="-1" dirty="0">
                <a:latin typeface="Arial"/>
              </a:rPr>
              <a:t>F</a:t>
            </a:r>
            <a:r>
              <a:rPr lang="fr-FR" sz="1300" b="0" strike="noStrike" spc="-1" dirty="0">
                <a:latin typeface="Arial"/>
              </a:rPr>
              <a:t>ormation à la dépose efficace</a:t>
            </a:r>
          </a:p>
          <a:p>
            <a:pPr marL="285840" indent="-285120">
              <a:lnSpc>
                <a:spcPct val="100000"/>
              </a:lnSpc>
              <a:spcAft>
                <a:spcPts val="201"/>
              </a:spcAft>
              <a:buClr>
                <a:srgbClr val="000000"/>
              </a:buClr>
              <a:buFont typeface="Arial"/>
              <a:buChar char="•"/>
            </a:pPr>
            <a:r>
              <a:rPr lang="fr-FR" sz="1300" spc="-1" dirty="0">
                <a:latin typeface="Arial"/>
              </a:rPr>
              <a:t>V</a:t>
            </a:r>
            <a:r>
              <a:rPr lang="fr-FR" sz="1300" b="0" strike="noStrike" spc="-1" dirty="0">
                <a:latin typeface="Arial"/>
              </a:rPr>
              <a:t>eiller à la concrétisation de l’éco-conception</a:t>
            </a:r>
          </a:p>
          <a:p>
            <a:pPr marL="285840" indent="-285120">
              <a:lnSpc>
                <a:spcPct val="100000"/>
              </a:lnSpc>
              <a:spcAft>
                <a:spcPts val="201"/>
              </a:spcAft>
              <a:buClr>
                <a:srgbClr val="000000"/>
              </a:buClr>
              <a:buFont typeface="Arial"/>
              <a:buChar char="•"/>
            </a:pPr>
            <a:endParaRPr lang="fr-FR" sz="1300" b="0" strike="noStrike" spc="-1" dirty="0">
              <a:latin typeface="Arial"/>
            </a:endParaRPr>
          </a:p>
        </p:txBody>
      </p:sp>
      <p:sp>
        <p:nvSpPr>
          <p:cNvPr id="455" name="CustomShape 10"/>
          <p:cNvSpPr/>
          <p:nvPr/>
        </p:nvSpPr>
        <p:spPr>
          <a:xfrm>
            <a:off x="1059480" y="3317760"/>
            <a:ext cx="196992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600" b="1" strike="noStrike" spc="-1">
                <a:solidFill>
                  <a:srgbClr val="F4953D"/>
                </a:solidFill>
                <a:latin typeface="Arial"/>
                <a:ea typeface="DejaVu Sans"/>
              </a:rPr>
              <a:t>ÉCOCONCEPTION</a:t>
            </a:r>
            <a:endParaRPr lang="fr-FR" sz="1600" b="0" strike="noStrike" spc="-1">
              <a:latin typeface="Arial"/>
            </a:endParaRPr>
          </a:p>
        </p:txBody>
      </p:sp>
      <p:pic>
        <p:nvPicPr>
          <p:cNvPr id="456" name="Image 18"/>
          <p:cNvPicPr/>
          <p:nvPr/>
        </p:nvPicPr>
        <p:blipFill>
          <a:blip r:embed="rId3"/>
          <a:stretch/>
        </p:blipFill>
        <p:spPr>
          <a:xfrm>
            <a:off x="349560" y="3245760"/>
            <a:ext cx="645480" cy="657720"/>
          </a:xfrm>
          <a:prstGeom prst="rect">
            <a:avLst/>
          </a:prstGeom>
          <a:ln>
            <a:noFill/>
          </a:ln>
        </p:spPr>
      </p:pic>
      <p:sp>
        <p:nvSpPr>
          <p:cNvPr id="458" name="CustomShape 11"/>
          <p:cNvSpPr/>
          <p:nvPr/>
        </p:nvSpPr>
        <p:spPr>
          <a:xfrm>
            <a:off x="401400" y="770400"/>
            <a:ext cx="1150612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dirty="0">
                <a:solidFill>
                  <a:srgbClr val="000000"/>
                </a:solidFill>
                <a:latin typeface="Arial"/>
              </a:rPr>
              <a:t>Des actions inspirantes pour intégrer l’Economie circulaire dans l’urbanisme : propositions des participants</a:t>
            </a:r>
            <a:endParaRPr lang="fr-FR" sz="3200" b="0" strike="noStrike" spc="-1" dirty="0">
              <a:latin typeface="Arial"/>
            </a:endParaRPr>
          </a:p>
        </p:txBody>
      </p:sp>
      <p:sp>
        <p:nvSpPr>
          <p:cNvPr id="460" name="CustomShape 13"/>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sp>
        <p:nvSpPr>
          <p:cNvPr id="461" name="CustomShape 14"/>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sp>
        <p:nvSpPr>
          <p:cNvPr id="2" name="Espace réservé du numéro de diapositive 1">
            <a:extLst>
              <a:ext uri="{FF2B5EF4-FFF2-40B4-BE49-F238E27FC236}">
                <a16:creationId xmlns:a16="http://schemas.microsoft.com/office/drawing/2014/main" id="{8D48285F-E850-4CCB-593C-4751CB579714}"/>
              </a:ext>
            </a:extLst>
          </p:cNvPr>
          <p:cNvSpPr>
            <a:spLocks noGrp="1"/>
          </p:cNvSpPr>
          <p:nvPr>
            <p:ph type="sldNum" sz="quarter" idx="12"/>
          </p:nvPr>
        </p:nvSpPr>
        <p:spPr/>
        <p:txBody>
          <a:bodyPr/>
          <a:lstStyle/>
          <a:p>
            <a:fld id="{07C99ADF-20A6-40EF-AAB9-F326D6E12C60}" type="slidenum">
              <a:rPr lang="fr-FR" smtClean="0"/>
              <a:pPr/>
              <a:t>28</a:t>
            </a:fld>
            <a:endParaRPr lang="fr-FR" dirty="0"/>
          </a:p>
        </p:txBody>
      </p:sp>
    </p:spTree>
    <p:extLst>
      <p:ext uri="{BB962C8B-B14F-4D97-AF65-F5344CB8AC3E}">
        <p14:creationId xmlns:p14="http://schemas.microsoft.com/office/powerpoint/2010/main" val="61958923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56"/>
                                        </p:tgtEl>
                                        <p:attrNameLst>
                                          <p:attrName>style.visibility</p:attrName>
                                        </p:attrNameLst>
                                      </p:cBhvr>
                                      <p:to>
                                        <p:strVal val="visible"/>
                                      </p:to>
                                    </p:set>
                                    <p:animEffect transition="in" filter="fade">
                                      <p:cBhvr additive="repl">
                                        <p:cTn id="7" dur="1250"/>
                                        <p:tgtEl>
                                          <p:spTgt spid="456"/>
                                        </p:tgtEl>
                                      </p:cBhvr>
                                    </p:animEffect>
                                  </p:childTnLst>
                                </p:cTn>
                              </p:par>
                              <p:par>
                                <p:cTn id="8" presetID="10" presetClass="entr" fill="hold" nodeType="withEffect">
                                  <p:stCondLst>
                                    <p:cond delay="250"/>
                                  </p:stCondLst>
                                  <p:childTnLst>
                                    <p:set>
                                      <p:cBhvr>
                                        <p:cTn id="9" dur="1" fill="hold">
                                          <p:stCondLst>
                                            <p:cond delay="0"/>
                                          </p:stCondLst>
                                        </p:cTn>
                                        <p:tgtEl>
                                          <p:spTgt spid="455"/>
                                        </p:tgtEl>
                                        <p:attrNameLst>
                                          <p:attrName>style.visibility</p:attrName>
                                        </p:attrNameLst>
                                      </p:cBhvr>
                                      <p:to>
                                        <p:strVal val="visible"/>
                                      </p:to>
                                    </p:set>
                                    <p:animEffect transition="in" filter="fade">
                                      <p:cBhvr additive="repl">
                                        <p:cTn id="10" dur="1250"/>
                                        <p:tgtEl>
                                          <p:spTgt spid="4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250"/>
                                  </p:stCondLst>
                                  <p:childTnLst>
                                    <p:set>
                                      <p:cBhvr>
                                        <p:cTn id="14" dur="1" fill="hold">
                                          <p:stCondLst>
                                            <p:cond delay="0"/>
                                          </p:stCondLst>
                                        </p:cTn>
                                        <p:tgtEl>
                                          <p:spTgt spid="450"/>
                                        </p:tgtEl>
                                        <p:attrNameLst>
                                          <p:attrName>style.visibility</p:attrName>
                                        </p:attrNameLst>
                                      </p:cBhvr>
                                      <p:to>
                                        <p:strVal val="visible"/>
                                      </p:to>
                                    </p:set>
                                    <p:animEffect transition="in" filter="fade">
                                      <p:cBhvr additive="repl">
                                        <p:cTn id="15" dur="1250"/>
                                        <p:tgtEl>
                                          <p:spTgt spid="4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250"/>
                                  </p:stCondLst>
                                  <p:childTnLst>
                                    <p:set>
                                      <p:cBhvr>
                                        <p:cTn id="19" dur="1" fill="hold">
                                          <p:stCondLst>
                                            <p:cond delay="0"/>
                                          </p:stCondLst>
                                        </p:cTn>
                                        <p:tgtEl>
                                          <p:spTgt spid="451"/>
                                        </p:tgtEl>
                                        <p:attrNameLst>
                                          <p:attrName>style.visibility</p:attrName>
                                        </p:attrNameLst>
                                      </p:cBhvr>
                                      <p:to>
                                        <p:strVal val="visible"/>
                                      </p:to>
                                    </p:set>
                                    <p:animEffect transition="in" filter="fade">
                                      <p:cBhvr additive="repl">
                                        <p:cTn id="20" dur="125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Image 5"/>
          <p:cNvPicPr/>
          <p:nvPr/>
        </p:nvPicPr>
        <p:blipFill>
          <a:blip r:embed="rId3" cstate="email">
            <a:extLst>
              <a:ext uri="{28A0092B-C50C-407E-A947-70E740481C1C}">
                <a14:useLocalDpi xmlns:a14="http://schemas.microsoft.com/office/drawing/2010/main"/>
              </a:ext>
            </a:extLst>
          </a:blip>
          <a:stretch/>
        </p:blipFill>
        <p:spPr>
          <a:xfrm>
            <a:off x="477720" y="3691440"/>
            <a:ext cx="652320" cy="658080"/>
          </a:xfrm>
          <a:prstGeom prst="rect">
            <a:avLst/>
          </a:prstGeom>
          <a:ln>
            <a:noFill/>
          </a:ln>
        </p:spPr>
      </p:pic>
      <p:sp>
        <p:nvSpPr>
          <p:cNvPr id="483" name="CustomShape 5"/>
          <p:cNvSpPr/>
          <p:nvPr/>
        </p:nvSpPr>
        <p:spPr>
          <a:xfrm>
            <a:off x="401400" y="770400"/>
            <a:ext cx="115162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dirty="0">
                <a:solidFill>
                  <a:srgbClr val="000000"/>
                </a:solidFill>
                <a:latin typeface="Arial"/>
              </a:rPr>
              <a:t>Des actions inspirantes pour intégrer l’Économie circulaire dans l’urbanisme : propositions des participants</a:t>
            </a:r>
            <a:endParaRPr lang="fr-FR" sz="3200" b="0" strike="noStrike" spc="-1" dirty="0">
              <a:latin typeface="Arial"/>
            </a:endParaRPr>
          </a:p>
        </p:txBody>
      </p:sp>
      <p:grpSp>
        <p:nvGrpSpPr>
          <p:cNvPr id="484" name="Group 6"/>
          <p:cNvGrpSpPr/>
          <p:nvPr/>
        </p:nvGrpSpPr>
        <p:grpSpPr>
          <a:xfrm>
            <a:off x="7023240" y="2376360"/>
            <a:ext cx="4361760" cy="2503468"/>
            <a:chOff x="7023240" y="2376360"/>
            <a:chExt cx="4361760" cy="2503468"/>
          </a:xfrm>
        </p:grpSpPr>
        <p:sp>
          <p:nvSpPr>
            <p:cNvPr id="485" name="CustomShape 7"/>
            <p:cNvSpPr/>
            <p:nvPr/>
          </p:nvSpPr>
          <p:spPr>
            <a:xfrm>
              <a:off x="7023240" y="3065400"/>
              <a:ext cx="43617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Arial"/>
                <a:buChar char="•"/>
              </a:pPr>
              <a:r>
                <a:rPr lang="fr-FR" sz="1400" b="0" strike="noStrike" spc="-1" dirty="0">
                  <a:latin typeface="Arial"/>
                </a:rPr>
                <a:t>Usage des parkings 100% du temps ?</a:t>
              </a:r>
            </a:p>
            <a:p>
              <a:pPr marL="285840" indent="-285120">
                <a:lnSpc>
                  <a:spcPct val="100000"/>
                </a:lnSpc>
                <a:buClr>
                  <a:srgbClr val="000000"/>
                </a:buClr>
                <a:buFont typeface="Arial"/>
                <a:buChar char="•"/>
              </a:pPr>
              <a:r>
                <a:rPr lang="fr-FR" sz="1400" spc="-1" dirty="0">
                  <a:latin typeface="Arial"/>
                </a:rPr>
                <a:t>A</a:t>
              </a:r>
              <a:r>
                <a:rPr lang="fr-FR" sz="1400" b="0" strike="noStrike" spc="-1" dirty="0">
                  <a:latin typeface="Arial"/>
                </a:rPr>
                <a:t>nticipation de la contrainte économique</a:t>
              </a:r>
            </a:p>
            <a:p>
              <a:pPr marL="285840" indent="-285120">
                <a:lnSpc>
                  <a:spcPct val="100000"/>
                </a:lnSpc>
                <a:buClr>
                  <a:srgbClr val="000000"/>
                </a:buClr>
                <a:buFont typeface="Arial"/>
                <a:buChar char="•"/>
              </a:pPr>
              <a:r>
                <a:rPr lang="fr-FR" sz="1400" spc="-1" dirty="0">
                  <a:latin typeface="Arial"/>
                </a:rPr>
                <a:t>D</a:t>
              </a:r>
              <a:r>
                <a:rPr lang="fr-FR" sz="1400" b="0" strike="noStrike" spc="-1" dirty="0">
                  <a:latin typeface="Arial"/>
                </a:rPr>
                <a:t>isponibilité des outils partagés</a:t>
              </a:r>
            </a:p>
            <a:p>
              <a:pPr marL="285840" indent="-285120">
                <a:lnSpc>
                  <a:spcPct val="100000"/>
                </a:lnSpc>
                <a:buClr>
                  <a:srgbClr val="000000"/>
                </a:buClr>
                <a:buFont typeface="Arial"/>
                <a:buChar char="•"/>
              </a:pPr>
              <a:r>
                <a:rPr lang="fr-FR" sz="1400" b="0" strike="noStrike" spc="-1" dirty="0">
                  <a:latin typeface="Arial"/>
                </a:rPr>
                <a:t>Partage d'outils au sein d'un même quartier</a:t>
              </a:r>
            </a:p>
            <a:p>
              <a:pPr marL="285840" indent="-285120">
                <a:lnSpc>
                  <a:spcPct val="100000"/>
                </a:lnSpc>
                <a:buClr>
                  <a:srgbClr val="000000"/>
                </a:buClr>
                <a:buFont typeface="Arial"/>
                <a:buChar char="•"/>
              </a:pPr>
              <a:r>
                <a:rPr lang="fr-FR" sz="1400" spc="-1" dirty="0">
                  <a:latin typeface="Arial"/>
                </a:rPr>
                <a:t>Création de coopératives</a:t>
              </a:r>
            </a:p>
            <a:p>
              <a:pPr marL="285840" indent="-285120">
                <a:lnSpc>
                  <a:spcPct val="100000"/>
                </a:lnSpc>
                <a:buClr>
                  <a:srgbClr val="000000"/>
                </a:buClr>
                <a:buFont typeface="Arial"/>
                <a:buChar char="•"/>
              </a:pPr>
              <a:r>
                <a:rPr lang="fr-FR" sz="1400" spc="-1" dirty="0">
                  <a:latin typeface="Arial"/>
                </a:rPr>
                <a:t>Usage des bureaux la nuit pour héberger des personnes en situation de précarité</a:t>
              </a:r>
            </a:p>
            <a:p>
              <a:pPr marL="285840" indent="-285120">
                <a:lnSpc>
                  <a:spcPct val="100000"/>
                </a:lnSpc>
                <a:buClr>
                  <a:srgbClr val="000000"/>
                </a:buClr>
                <a:buFont typeface="Arial"/>
                <a:buChar char="•"/>
              </a:pPr>
              <a:r>
                <a:rPr lang="fr-FR" sz="1400" b="0" strike="noStrike" spc="-1" dirty="0">
                  <a:latin typeface="Arial"/>
                </a:rPr>
                <a:t>Etc.</a:t>
              </a:r>
            </a:p>
          </p:txBody>
        </p:sp>
        <p:sp>
          <p:nvSpPr>
            <p:cNvPr id="486" name="CustomShape 8"/>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grpSp>
      <p:grpSp>
        <p:nvGrpSpPr>
          <p:cNvPr id="487" name="Group 9"/>
          <p:cNvGrpSpPr/>
          <p:nvPr/>
        </p:nvGrpSpPr>
        <p:grpSpPr>
          <a:xfrm>
            <a:off x="3213720" y="2387160"/>
            <a:ext cx="3247560" cy="3369831"/>
            <a:chOff x="3213720" y="2387160"/>
            <a:chExt cx="3247560" cy="3369831"/>
          </a:xfrm>
        </p:grpSpPr>
        <p:sp>
          <p:nvSpPr>
            <p:cNvPr id="488" name="CustomShape 10"/>
            <p:cNvSpPr/>
            <p:nvPr/>
          </p:nvSpPr>
          <p:spPr>
            <a:xfrm>
              <a:off x="3213720" y="3065400"/>
              <a:ext cx="3247560" cy="26915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400" b="0" strike="noStrike" spc="-1" dirty="0">
                  <a:latin typeface="Arial"/>
                </a:rPr>
                <a:t>Mobilité</a:t>
              </a:r>
            </a:p>
            <a:p>
              <a:pPr marL="285840" indent="-285120">
                <a:lnSpc>
                  <a:spcPct val="100000"/>
                </a:lnSpc>
                <a:spcAft>
                  <a:spcPts val="300"/>
                </a:spcAft>
                <a:buClr>
                  <a:srgbClr val="000000"/>
                </a:buClr>
                <a:buFont typeface="Arial"/>
                <a:buChar char="•"/>
              </a:pPr>
              <a:r>
                <a:rPr lang="fr-FR" sz="1400" spc="-1" dirty="0">
                  <a:latin typeface="Arial"/>
                </a:rPr>
                <a:t>M</a:t>
              </a:r>
              <a:r>
                <a:rPr lang="fr-FR" sz="1400" b="0" strike="noStrike" spc="-1" dirty="0">
                  <a:latin typeface="Arial"/>
                </a:rPr>
                <a:t>utualisation des voitures, intensification de l'usage des parkings</a:t>
              </a:r>
            </a:p>
            <a:p>
              <a:pPr marL="285840" indent="-285120">
                <a:lnSpc>
                  <a:spcPct val="100000"/>
                </a:lnSpc>
                <a:spcAft>
                  <a:spcPts val="300"/>
                </a:spcAft>
                <a:buClr>
                  <a:srgbClr val="000000"/>
                </a:buClr>
                <a:buFont typeface="Arial"/>
                <a:buChar char="•"/>
              </a:pPr>
              <a:r>
                <a:rPr lang="fr-FR" sz="1400" spc="-1" dirty="0">
                  <a:latin typeface="Arial"/>
                </a:rPr>
                <a:t>C</a:t>
              </a:r>
              <a:r>
                <a:rPr lang="fr-FR" sz="1400" b="0" strike="noStrike" spc="-1" dirty="0">
                  <a:latin typeface="Arial"/>
                </a:rPr>
                <a:t>oworking</a:t>
              </a:r>
            </a:p>
            <a:p>
              <a:pPr marL="285840" indent="-285120">
                <a:lnSpc>
                  <a:spcPct val="100000"/>
                </a:lnSpc>
                <a:spcAft>
                  <a:spcPts val="300"/>
                </a:spcAft>
                <a:buClr>
                  <a:srgbClr val="000000"/>
                </a:buClr>
                <a:buFont typeface="Arial"/>
                <a:buChar char="•"/>
              </a:pPr>
              <a:r>
                <a:rPr lang="fr-FR" sz="1400" spc="-1" dirty="0">
                  <a:latin typeface="Arial"/>
                </a:rPr>
                <a:t>E</a:t>
              </a:r>
              <a:r>
                <a:rPr lang="fr-FR" sz="1400" b="0" strike="noStrike" spc="-1" dirty="0">
                  <a:latin typeface="Arial"/>
                </a:rPr>
                <a:t>spaces modulables</a:t>
              </a:r>
            </a:p>
            <a:p>
              <a:pPr marL="285840" indent="-285120">
                <a:spcAft>
                  <a:spcPts val="300"/>
                </a:spcAft>
                <a:buClr>
                  <a:srgbClr val="000000"/>
                </a:buClr>
                <a:buFont typeface="Arial"/>
                <a:buChar char="•"/>
              </a:pPr>
              <a:r>
                <a:rPr lang="fr-FR" sz="1400" spc="-1" dirty="0">
                  <a:latin typeface="Arial"/>
                </a:rPr>
                <a:t>I</a:t>
              </a:r>
              <a:r>
                <a:rPr lang="fr-FR" sz="1400" b="0" strike="noStrike" spc="-1" dirty="0">
                  <a:latin typeface="Arial"/>
                </a:rPr>
                <a:t>maginer différents usages pour des bâtiments comme les écoles</a:t>
              </a:r>
            </a:p>
            <a:p>
              <a:pPr marL="285840" indent="-285120">
                <a:spcAft>
                  <a:spcPts val="300"/>
                </a:spcAft>
                <a:buClr>
                  <a:srgbClr val="000000"/>
                </a:buClr>
                <a:buFont typeface="Arial"/>
                <a:buChar char="•"/>
              </a:pPr>
              <a:r>
                <a:rPr lang="fr-FR" sz="1400" spc="-1" dirty="0">
                  <a:latin typeface="Arial"/>
                </a:rPr>
                <a:t>E</a:t>
              </a:r>
              <a:r>
                <a:rPr lang="fr-FR" sz="1400" b="0" strike="noStrike" spc="-1" dirty="0">
                  <a:latin typeface="Arial"/>
                </a:rPr>
                <a:t>spaces communs et copropriété (ex : chambres…)</a:t>
              </a:r>
            </a:p>
            <a:p>
              <a:pPr marL="285840" indent="-285120">
                <a:lnSpc>
                  <a:spcPct val="100000"/>
                </a:lnSpc>
                <a:spcAft>
                  <a:spcPts val="300"/>
                </a:spcAft>
                <a:buClr>
                  <a:srgbClr val="000000"/>
                </a:buClr>
                <a:buFont typeface="Arial"/>
                <a:buChar char="•"/>
              </a:pPr>
              <a:r>
                <a:rPr lang="fr-FR" sz="1400" b="0" strike="noStrike" spc="-1" dirty="0">
                  <a:latin typeface="Arial"/>
                </a:rPr>
                <a:t>Identification des usages</a:t>
              </a:r>
            </a:p>
          </p:txBody>
        </p:sp>
        <p:sp>
          <p:nvSpPr>
            <p:cNvPr id="489" name="CustomShape 11"/>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grpSp>
      <p:sp>
        <p:nvSpPr>
          <p:cNvPr id="490" name="CustomShape 12"/>
          <p:cNvSpPr/>
          <p:nvPr/>
        </p:nvSpPr>
        <p:spPr>
          <a:xfrm>
            <a:off x="1131120" y="3736800"/>
            <a:ext cx="208368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79A348"/>
                </a:solidFill>
                <a:latin typeface="Arial"/>
                <a:ea typeface="DejaVu Sans"/>
              </a:rPr>
              <a:t>ÉCONOMIE DE LA FONCTIONNALITE</a:t>
            </a:r>
            <a:endParaRPr lang="fr-FR" sz="1600" b="0" strike="noStrike" spc="-1">
              <a:latin typeface="Arial"/>
            </a:endParaRPr>
          </a:p>
        </p:txBody>
      </p:sp>
      <p:sp>
        <p:nvSpPr>
          <p:cNvPr id="2" name="Espace réservé du numéro de diapositive 1">
            <a:extLst>
              <a:ext uri="{FF2B5EF4-FFF2-40B4-BE49-F238E27FC236}">
                <a16:creationId xmlns:a16="http://schemas.microsoft.com/office/drawing/2014/main" id="{00A7E979-4ED9-4E6E-C8C8-2FAB8B113EAB}"/>
              </a:ext>
            </a:extLst>
          </p:cNvPr>
          <p:cNvSpPr>
            <a:spLocks noGrp="1"/>
          </p:cNvSpPr>
          <p:nvPr>
            <p:ph type="sldNum" sz="quarter" idx="12"/>
          </p:nvPr>
        </p:nvSpPr>
        <p:spPr/>
        <p:txBody>
          <a:bodyPr/>
          <a:lstStyle/>
          <a:p>
            <a:fld id="{07C99ADF-20A6-40EF-AAB9-F326D6E12C60}" type="slidenum">
              <a:rPr lang="fr-FR" smtClean="0"/>
              <a:pPr/>
              <a:t>29</a:t>
            </a:fld>
            <a:endParaRPr lang="fr-FR"/>
          </a:p>
        </p:txBody>
      </p:sp>
    </p:spTree>
    <p:extLst>
      <p:ext uri="{BB962C8B-B14F-4D97-AF65-F5344CB8AC3E}">
        <p14:creationId xmlns:p14="http://schemas.microsoft.com/office/powerpoint/2010/main" val="217576846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87"/>
                                        </p:tgtEl>
                                        <p:attrNameLst>
                                          <p:attrName>style.visibility</p:attrName>
                                        </p:attrNameLst>
                                      </p:cBhvr>
                                      <p:to>
                                        <p:strVal val="visible"/>
                                      </p:to>
                                    </p:set>
                                    <p:animEffect transition="in" filter="fade">
                                      <p:cBhvr additive="repl">
                                        <p:cTn id="7" dur="1250"/>
                                        <p:tgtEl>
                                          <p:spTgt spid="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250"/>
                                  </p:stCondLst>
                                  <p:childTnLst>
                                    <p:set>
                                      <p:cBhvr>
                                        <p:cTn id="11" dur="1" fill="hold">
                                          <p:stCondLst>
                                            <p:cond delay="0"/>
                                          </p:stCondLst>
                                        </p:cTn>
                                        <p:tgtEl>
                                          <p:spTgt spid="484"/>
                                        </p:tgtEl>
                                        <p:attrNameLst>
                                          <p:attrName>style.visibility</p:attrName>
                                        </p:attrNameLst>
                                      </p:cBhvr>
                                      <p:to>
                                        <p:strVal val="visible"/>
                                      </p:to>
                                    </p:set>
                                    <p:animEffect transition="in" filter="fade">
                                      <p:cBhvr additive="repl">
                                        <p:cTn id="12" dur="125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5B553-0D48-97C5-98A3-8311581A6932}"/>
              </a:ext>
            </a:extLst>
          </p:cNvPr>
          <p:cNvSpPr>
            <a:spLocks noGrp="1"/>
          </p:cNvSpPr>
          <p:nvPr>
            <p:ph type="title"/>
          </p:nvPr>
        </p:nvSpPr>
        <p:spPr>
          <a:xfrm>
            <a:off x="2718101" y="443706"/>
            <a:ext cx="8741716" cy="1325563"/>
          </a:xfrm>
        </p:spPr>
        <p:txBody>
          <a:bodyPr>
            <a:normAutofit fontScale="90000"/>
          </a:bodyPr>
          <a:lstStyle/>
          <a:p>
            <a:r>
              <a:rPr lang="fr-FR" dirty="0"/>
              <a:t>Lancement du Booster du réemploi dans les Hauts-de-France</a:t>
            </a:r>
          </a:p>
        </p:txBody>
      </p:sp>
      <p:sp>
        <p:nvSpPr>
          <p:cNvPr id="3" name="Espace réservé du contenu 2">
            <a:extLst>
              <a:ext uri="{FF2B5EF4-FFF2-40B4-BE49-F238E27FC236}">
                <a16:creationId xmlns:a16="http://schemas.microsoft.com/office/drawing/2014/main" id="{E4BC2BAF-14FF-2BC9-5704-E71A0D826DA3}"/>
              </a:ext>
            </a:extLst>
          </p:cNvPr>
          <p:cNvSpPr>
            <a:spLocks noGrp="1"/>
          </p:cNvSpPr>
          <p:nvPr>
            <p:ph idx="1"/>
          </p:nvPr>
        </p:nvSpPr>
        <p:spPr>
          <a:xfrm>
            <a:off x="2743200" y="1847850"/>
            <a:ext cx="9283148" cy="4351338"/>
          </a:xfrm>
        </p:spPr>
        <p:txBody>
          <a:bodyPr/>
          <a:lstStyle/>
          <a:p>
            <a:r>
              <a:rPr lang="fr-FR" dirty="0"/>
              <a:t>Signature officielle du partenariat entre A4MT et le CD2E</a:t>
            </a:r>
          </a:p>
          <a:p>
            <a:endParaRPr lang="fr-FR" dirty="0"/>
          </a:p>
          <a:p>
            <a:pPr lvl="1"/>
            <a:r>
              <a:rPr lang="fr-FR" b="1" dirty="0"/>
              <a:t>Cédric BOREL</a:t>
            </a:r>
            <a:r>
              <a:rPr lang="fr-FR" dirty="0"/>
              <a:t>, Directeur général d’A4MT</a:t>
            </a:r>
          </a:p>
          <a:p>
            <a:pPr lvl="1"/>
            <a:r>
              <a:rPr lang="fr-FR" b="1" dirty="0"/>
              <a:t>Camille BERTIN</a:t>
            </a:r>
            <a:r>
              <a:rPr lang="fr-FR" dirty="0"/>
              <a:t>, Responsable du pôle Construction et exploitation chez A4MT</a:t>
            </a:r>
          </a:p>
          <a:p>
            <a:pPr lvl="1"/>
            <a:r>
              <a:rPr lang="fr-FR" b="1" dirty="0"/>
              <a:t>Frédérique SEELS</a:t>
            </a:r>
            <a:r>
              <a:rPr lang="fr-FR" dirty="0"/>
              <a:t>, Directrice générale du CD2E</a:t>
            </a:r>
          </a:p>
        </p:txBody>
      </p:sp>
      <p:sp>
        <p:nvSpPr>
          <p:cNvPr id="4" name="Espace réservé du numéro de diapositive 3">
            <a:extLst>
              <a:ext uri="{FF2B5EF4-FFF2-40B4-BE49-F238E27FC236}">
                <a16:creationId xmlns:a16="http://schemas.microsoft.com/office/drawing/2014/main" id="{75765418-95EB-1D2F-A4D5-A50732A6EB38}"/>
              </a:ext>
            </a:extLst>
          </p:cNvPr>
          <p:cNvSpPr>
            <a:spLocks noGrp="1"/>
          </p:cNvSpPr>
          <p:nvPr>
            <p:ph type="sldNum" sz="quarter" idx="12"/>
          </p:nvPr>
        </p:nvSpPr>
        <p:spPr/>
        <p:txBody>
          <a:bodyPr/>
          <a:lstStyle/>
          <a:p>
            <a:fld id="{E11C3B12-AB67-4FA6-A46D-8415232B9398}" type="slidenum">
              <a:rPr lang="fr-FR" smtClean="0"/>
              <a:t>3</a:t>
            </a:fld>
            <a:endParaRPr lang="fr-FR"/>
          </a:p>
        </p:txBody>
      </p:sp>
      <p:pic>
        <p:nvPicPr>
          <p:cNvPr id="5" name="Image 4" descr="A4MT">
            <a:extLst>
              <a:ext uri="{FF2B5EF4-FFF2-40B4-BE49-F238E27FC236}">
                <a16:creationId xmlns:a16="http://schemas.microsoft.com/office/drawing/2014/main" id="{294D9E8C-6C04-FC71-D07E-4123AC07FB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8101" y="5608637"/>
            <a:ext cx="3871542" cy="753660"/>
          </a:xfrm>
          <a:prstGeom prst="rect">
            <a:avLst/>
          </a:prstGeom>
          <a:noFill/>
          <a:ln>
            <a:noFill/>
          </a:ln>
        </p:spPr>
      </p:pic>
      <p:pic>
        <p:nvPicPr>
          <p:cNvPr id="6" name="Image 5" descr="Une image contenant texte, Police, logo, Graphique&#10;&#10;Description générée automatiquement">
            <a:extLst>
              <a:ext uri="{FF2B5EF4-FFF2-40B4-BE49-F238E27FC236}">
                <a16:creationId xmlns:a16="http://schemas.microsoft.com/office/drawing/2014/main" id="{7BA606D7-B772-2EEA-271D-B4FA9FF2D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510" y="5590099"/>
            <a:ext cx="3715490" cy="877921"/>
          </a:xfrm>
          <a:prstGeom prst="rect">
            <a:avLst/>
          </a:prstGeom>
        </p:spPr>
      </p:pic>
      <p:pic>
        <p:nvPicPr>
          <p:cNvPr id="7" name="Image 6" descr="Booster du Réemploi">
            <a:extLst>
              <a:ext uri="{FF2B5EF4-FFF2-40B4-BE49-F238E27FC236}">
                <a16:creationId xmlns:a16="http://schemas.microsoft.com/office/drawing/2014/main" id="{7D1F2481-4B4B-FF46-5D9C-954952CA24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0394" y="4411678"/>
            <a:ext cx="1964635" cy="1921926"/>
          </a:xfrm>
          <a:prstGeom prst="rect">
            <a:avLst/>
          </a:prstGeom>
          <a:noFill/>
          <a:ln>
            <a:noFill/>
          </a:ln>
        </p:spPr>
      </p:pic>
    </p:spTree>
    <p:extLst>
      <p:ext uri="{BB962C8B-B14F-4D97-AF65-F5344CB8AC3E}">
        <p14:creationId xmlns:p14="http://schemas.microsoft.com/office/powerpoint/2010/main" val="75717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C3E36-B008-6266-DCF6-C27E958FA052}"/>
              </a:ext>
            </a:extLst>
          </p:cNvPr>
          <p:cNvSpPr>
            <a:spLocks noGrp="1"/>
          </p:cNvSpPr>
          <p:nvPr>
            <p:ph type="title"/>
          </p:nvPr>
        </p:nvSpPr>
        <p:spPr>
          <a:xfrm>
            <a:off x="2743200" y="523219"/>
            <a:ext cx="9397699" cy="1325563"/>
          </a:xfrm>
        </p:spPr>
        <p:txBody>
          <a:bodyPr>
            <a:normAutofit fontScale="90000"/>
          </a:bodyPr>
          <a:lstStyle/>
          <a:p>
            <a:r>
              <a:rPr lang="fr-FR" dirty="0"/>
              <a:t>Regards croisés sur le lancement du Booster du réemploi dans les Hauts-de-France</a:t>
            </a:r>
          </a:p>
        </p:txBody>
      </p:sp>
      <p:sp>
        <p:nvSpPr>
          <p:cNvPr id="3" name="Espace réservé du contenu 2">
            <a:extLst>
              <a:ext uri="{FF2B5EF4-FFF2-40B4-BE49-F238E27FC236}">
                <a16:creationId xmlns:a16="http://schemas.microsoft.com/office/drawing/2014/main" id="{2A085092-FEF0-024F-2BE1-1C457FF472E7}"/>
              </a:ext>
            </a:extLst>
          </p:cNvPr>
          <p:cNvSpPr>
            <a:spLocks noGrp="1"/>
          </p:cNvSpPr>
          <p:nvPr>
            <p:ph idx="1"/>
          </p:nvPr>
        </p:nvSpPr>
        <p:spPr>
          <a:xfrm>
            <a:off x="2743200" y="2474179"/>
            <a:ext cx="8610600" cy="2560223"/>
          </a:xfrm>
        </p:spPr>
        <p:txBody>
          <a:bodyPr>
            <a:normAutofit/>
          </a:bodyPr>
          <a:lstStyle/>
          <a:p>
            <a:pPr marL="0" indent="0">
              <a:buNone/>
            </a:pPr>
            <a:endParaRPr lang="fr-FR" dirty="0"/>
          </a:p>
          <a:p>
            <a:r>
              <a:rPr lang="fr-FR" dirty="0"/>
              <a:t>Intro générale sur le programme</a:t>
            </a:r>
          </a:p>
          <a:p>
            <a:r>
              <a:rPr lang="fr-FR" dirty="0"/>
              <a:t>Témoignages</a:t>
            </a:r>
          </a:p>
          <a:p>
            <a:r>
              <a:rPr lang="fr-FR" dirty="0"/>
              <a:t>Temps de Q/R</a:t>
            </a:r>
          </a:p>
        </p:txBody>
      </p:sp>
      <p:sp>
        <p:nvSpPr>
          <p:cNvPr id="4" name="Espace réservé du numéro de diapositive 3">
            <a:extLst>
              <a:ext uri="{FF2B5EF4-FFF2-40B4-BE49-F238E27FC236}">
                <a16:creationId xmlns:a16="http://schemas.microsoft.com/office/drawing/2014/main" id="{AE6AA8C4-C1E5-1479-766D-E45A6287A6C8}"/>
              </a:ext>
            </a:extLst>
          </p:cNvPr>
          <p:cNvSpPr>
            <a:spLocks noGrp="1"/>
          </p:cNvSpPr>
          <p:nvPr>
            <p:ph type="sldNum" sz="quarter" idx="12"/>
          </p:nvPr>
        </p:nvSpPr>
        <p:spPr/>
        <p:txBody>
          <a:bodyPr/>
          <a:lstStyle/>
          <a:p>
            <a:fld id="{E11C3B12-AB67-4FA6-A46D-8415232B9398}" type="slidenum">
              <a:rPr lang="fr-FR" smtClean="0"/>
              <a:t>30</a:t>
            </a:fld>
            <a:endParaRPr lang="fr-FR"/>
          </a:p>
        </p:txBody>
      </p:sp>
    </p:spTree>
    <p:extLst>
      <p:ext uri="{BB962C8B-B14F-4D97-AF65-F5344CB8AC3E}">
        <p14:creationId xmlns:p14="http://schemas.microsoft.com/office/powerpoint/2010/main" val="231811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9C518-8E49-EC3E-AB8F-E66A4BE4C7AE}"/>
              </a:ext>
            </a:extLst>
          </p:cNvPr>
          <p:cNvSpPr>
            <a:spLocks noGrp="1"/>
          </p:cNvSpPr>
          <p:nvPr>
            <p:ph type="title"/>
          </p:nvPr>
        </p:nvSpPr>
        <p:spPr>
          <a:xfrm>
            <a:off x="1210672" y="431075"/>
            <a:ext cx="5588962" cy="995477"/>
          </a:xfrm>
        </p:spPr>
        <p:txBody>
          <a:bodyPr>
            <a:normAutofit fontScale="90000"/>
          </a:bodyPr>
          <a:lstStyle/>
          <a:p>
            <a:r>
              <a:rPr lang="fr-FR" dirty="0"/>
              <a:t>Le programme Booster du Réemploi</a:t>
            </a:r>
          </a:p>
        </p:txBody>
      </p:sp>
      <p:sp>
        <p:nvSpPr>
          <p:cNvPr id="4" name="Espace réservé du numéro de diapositive 3">
            <a:extLst>
              <a:ext uri="{FF2B5EF4-FFF2-40B4-BE49-F238E27FC236}">
                <a16:creationId xmlns:a16="http://schemas.microsoft.com/office/drawing/2014/main" id="{512C03D4-53C3-AD61-0A0C-02A1483EF934}"/>
              </a:ext>
            </a:extLst>
          </p:cNvPr>
          <p:cNvSpPr>
            <a:spLocks noGrp="1"/>
          </p:cNvSpPr>
          <p:nvPr>
            <p:ph type="sldNum" sz="quarter" idx="12"/>
          </p:nvPr>
        </p:nvSpPr>
        <p:spPr/>
        <p:txBody>
          <a:bodyPr/>
          <a:lstStyle/>
          <a:p>
            <a:fld id="{E11C3B12-AB67-4FA6-A46D-8415232B9398}" type="slidenum">
              <a:rPr lang="fr-FR" smtClean="0"/>
              <a:pPr/>
              <a:t>31</a:t>
            </a:fld>
            <a:endParaRPr lang="fr-FR"/>
          </a:p>
        </p:txBody>
      </p:sp>
      <p:sp>
        <p:nvSpPr>
          <p:cNvPr id="7" name="Rectangle 6">
            <a:extLst>
              <a:ext uri="{FF2B5EF4-FFF2-40B4-BE49-F238E27FC236}">
                <a16:creationId xmlns:a16="http://schemas.microsoft.com/office/drawing/2014/main" id="{8D03775D-A50D-2931-093C-E4C1EF398F99}"/>
              </a:ext>
            </a:extLst>
          </p:cNvPr>
          <p:cNvSpPr/>
          <p:nvPr/>
        </p:nvSpPr>
        <p:spPr>
          <a:xfrm rot="5400000">
            <a:off x="5814505" y="-2764281"/>
            <a:ext cx="682462" cy="1011349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625519" rtl="0" eaLnBrk="1" fontAlgn="auto" latinLnBrk="0" hangingPunct="1">
              <a:lnSpc>
                <a:spcPct val="100000"/>
              </a:lnSpc>
              <a:spcBef>
                <a:spcPts val="0"/>
              </a:spcBef>
              <a:spcAft>
                <a:spcPts val="0"/>
              </a:spcAft>
              <a:buClr>
                <a:srgbClr val="000000"/>
              </a:buClr>
              <a:buSzTx/>
              <a:buFontTx/>
              <a:buNone/>
              <a:tabLst/>
              <a:defRPr/>
            </a:pPr>
            <a:endParaRPr kumimoji="0" lang="fr-FR" sz="2489"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 name="ZoneTexte 7">
            <a:extLst>
              <a:ext uri="{FF2B5EF4-FFF2-40B4-BE49-F238E27FC236}">
                <a16:creationId xmlns:a16="http://schemas.microsoft.com/office/drawing/2014/main" id="{75703AFB-C8A6-420A-7549-64CB891B9B01}"/>
              </a:ext>
            </a:extLst>
          </p:cNvPr>
          <p:cNvSpPr txBox="1"/>
          <p:nvPr/>
        </p:nvSpPr>
        <p:spPr>
          <a:xfrm>
            <a:off x="1098986" y="2061635"/>
            <a:ext cx="10113497" cy="461665"/>
          </a:xfrm>
          <a:prstGeom prst="rect">
            <a:avLst/>
          </a:prstGeom>
          <a:noFill/>
        </p:spPr>
        <p:txBody>
          <a:bodyPr wrap="square" rtlCol="0">
            <a:spAutoFit/>
          </a:bodyPr>
          <a:lstStyle/>
          <a:p>
            <a:pPr algn="ctr"/>
            <a:r>
              <a:rPr lang="fr-FR" sz="2400" b="1" dirty="0">
                <a:solidFill>
                  <a:schemeClr val="bg1"/>
                </a:solidFill>
              </a:rPr>
              <a:t>OBJECTIF DU BOOSTER : structurer la </a:t>
            </a:r>
            <a:r>
              <a:rPr lang="fr-FR" sz="2400" b="1" dirty="0">
                <a:solidFill>
                  <a:srgbClr val="00E2C4"/>
                </a:solidFill>
              </a:rPr>
              <a:t>DEMANDE</a:t>
            </a:r>
            <a:r>
              <a:rPr lang="fr-FR" sz="2400" b="1" dirty="0">
                <a:solidFill>
                  <a:schemeClr val="bg1"/>
                </a:solidFill>
              </a:rPr>
              <a:t> en matériaux de réemploi</a:t>
            </a:r>
            <a:endParaRPr lang="fr-FR" sz="2400" dirty="0">
              <a:solidFill>
                <a:schemeClr val="bg1"/>
              </a:solidFill>
            </a:endParaRPr>
          </a:p>
        </p:txBody>
      </p:sp>
      <p:sp>
        <p:nvSpPr>
          <p:cNvPr id="9" name="Rectangle : coins arrondis 8">
            <a:extLst>
              <a:ext uri="{FF2B5EF4-FFF2-40B4-BE49-F238E27FC236}">
                <a16:creationId xmlns:a16="http://schemas.microsoft.com/office/drawing/2014/main" id="{4AF0AB50-8210-BF1E-36E6-A77C8EB75795}"/>
              </a:ext>
            </a:extLst>
          </p:cNvPr>
          <p:cNvSpPr/>
          <p:nvPr/>
        </p:nvSpPr>
        <p:spPr>
          <a:xfrm>
            <a:off x="1098985" y="2843910"/>
            <a:ext cx="10113498" cy="567778"/>
          </a:xfrm>
          <a:prstGeom prst="roundRect">
            <a:avLst/>
          </a:prstGeom>
          <a:noFill/>
          <a:ln w="28575">
            <a:solidFill>
              <a:srgbClr val="00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ea typeface="+mn-ea"/>
                <a:cs typeface="+mn-cs"/>
              </a:rPr>
              <a:t>Coaliser les maîtres d’ouvrage autour d’une </a:t>
            </a:r>
            <a:r>
              <a:rPr kumimoji="0" lang="fr-FR" b="1" i="0" u="none" strike="noStrike" kern="1200" cap="none" spc="0" normalizeH="0" baseline="0" noProof="0" dirty="0">
                <a:ln>
                  <a:noFill/>
                </a:ln>
                <a:solidFill>
                  <a:prstClr val="black"/>
                </a:solidFill>
                <a:effectLst/>
                <a:uLnTx/>
                <a:uFillTx/>
                <a:ea typeface="+mn-ea"/>
                <a:cs typeface="+mn-cs"/>
              </a:rPr>
              <a:t>dynamique collective positive (</a:t>
            </a:r>
            <a:r>
              <a:rPr kumimoji="0" lang="fr-FR" b="0" i="0" u="none" strike="noStrike" kern="1200" cap="none" spc="0" normalizeH="0" baseline="0" noProof="0" dirty="0">
                <a:ln>
                  <a:noFill/>
                </a:ln>
                <a:solidFill>
                  <a:prstClr val="black"/>
                </a:solidFill>
                <a:effectLst/>
                <a:uLnTx/>
                <a:uFillTx/>
                <a:ea typeface="+mn-ea"/>
                <a:cs typeface="+mn-cs"/>
              </a:rPr>
              <a:t>Partage des REX projets)</a:t>
            </a:r>
          </a:p>
        </p:txBody>
      </p:sp>
      <p:sp>
        <p:nvSpPr>
          <p:cNvPr id="10" name="Rectangle : coins arrondis 9">
            <a:extLst>
              <a:ext uri="{FF2B5EF4-FFF2-40B4-BE49-F238E27FC236}">
                <a16:creationId xmlns:a16="http://schemas.microsoft.com/office/drawing/2014/main" id="{EFDC6FCB-A9EF-621C-7E60-176EE9A1A4D9}"/>
              </a:ext>
            </a:extLst>
          </p:cNvPr>
          <p:cNvSpPr/>
          <p:nvPr/>
        </p:nvSpPr>
        <p:spPr>
          <a:xfrm>
            <a:off x="1098985" y="5511615"/>
            <a:ext cx="10113498" cy="567778"/>
          </a:xfrm>
          <a:prstGeom prst="roundRect">
            <a:avLst/>
          </a:prstGeom>
          <a:noFill/>
          <a:ln w="38100">
            <a:solidFill>
              <a:srgbClr val="00E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Rendre visible</a:t>
            </a:r>
            <a:r>
              <a:rPr kumimoji="0" lang="fr-FR" b="0" i="0" u="none" strike="noStrike" kern="1200" cap="none" spc="0" normalizeH="0" baseline="0" noProof="0" dirty="0">
                <a:ln>
                  <a:noFill/>
                </a:ln>
                <a:solidFill>
                  <a:prstClr val="black"/>
                </a:solidFill>
                <a:effectLst/>
                <a:uLnTx/>
                <a:uFillTx/>
                <a:ea typeface="+mn-ea"/>
                <a:cs typeface="+mn-cs"/>
              </a:rPr>
              <a:t> la demande de matériaux via une plateforme digitale (</a:t>
            </a:r>
            <a:r>
              <a:rPr kumimoji="0" lang="fr-FR" b="0" i="0" u="none" strike="noStrike" kern="1200" cap="none" spc="0" normalizeH="0" baseline="0" noProof="0" dirty="0" err="1">
                <a:ln>
                  <a:noFill/>
                </a:ln>
                <a:solidFill>
                  <a:prstClr val="black"/>
                </a:solidFill>
                <a:effectLst/>
                <a:uLnTx/>
                <a:uFillTx/>
                <a:ea typeface="+mn-ea"/>
                <a:cs typeface="+mn-cs"/>
              </a:rPr>
              <a:t>Looping.immo</a:t>
            </a:r>
            <a:r>
              <a:rPr kumimoji="0" lang="fr-FR" b="0" i="0" u="none" strike="noStrike" kern="1200" cap="none" spc="0" normalizeH="0" baseline="0" noProof="0" dirty="0">
                <a:ln>
                  <a:noFill/>
                </a:ln>
                <a:solidFill>
                  <a:prstClr val="black"/>
                </a:solidFill>
                <a:effectLst/>
                <a:uLnTx/>
                <a:uFillTx/>
                <a:ea typeface="+mn-ea"/>
                <a:cs typeface="+mn-cs"/>
              </a:rPr>
              <a:t>)</a:t>
            </a:r>
          </a:p>
        </p:txBody>
      </p:sp>
      <p:sp>
        <p:nvSpPr>
          <p:cNvPr id="11" name="Rectangle : coins arrondis 10">
            <a:extLst>
              <a:ext uri="{FF2B5EF4-FFF2-40B4-BE49-F238E27FC236}">
                <a16:creationId xmlns:a16="http://schemas.microsoft.com/office/drawing/2014/main" id="{1A74DDA0-30DF-046E-69FC-D61765554316}"/>
              </a:ext>
            </a:extLst>
          </p:cNvPr>
          <p:cNvSpPr/>
          <p:nvPr/>
        </p:nvSpPr>
        <p:spPr>
          <a:xfrm>
            <a:off x="1098985" y="4847828"/>
            <a:ext cx="10113498" cy="567778"/>
          </a:xfrm>
          <a:prstGeom prst="roundRect">
            <a:avLst/>
          </a:prstGeom>
          <a:noFill/>
          <a:ln w="28575">
            <a:solidFill>
              <a:srgbClr val="B3F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Dé-risquer et simplifier, </a:t>
            </a:r>
            <a:r>
              <a:rPr kumimoji="0" lang="fr-FR" b="0" i="0" u="none" strike="noStrike" kern="1200" cap="none" spc="0" normalizeH="0" baseline="0" noProof="0" dirty="0">
                <a:ln>
                  <a:noFill/>
                </a:ln>
                <a:solidFill>
                  <a:prstClr val="black"/>
                </a:solidFill>
                <a:effectLst/>
                <a:uLnTx/>
                <a:uFillTx/>
                <a:ea typeface="+mn-ea"/>
                <a:cs typeface="+mn-cs"/>
              </a:rPr>
              <a:t>la remise en œuvre de matériaux de réemploi (Production technique </a:t>
            </a:r>
            <a:r>
              <a:rPr lang="fr-FR" dirty="0">
                <a:solidFill>
                  <a:prstClr val="black"/>
                </a:solidFill>
              </a:rPr>
              <a:t>et outils)</a:t>
            </a:r>
            <a:endParaRPr kumimoji="0" lang="fr-FR" b="0" i="0" u="none" strike="noStrike" kern="1200" cap="none" spc="0" normalizeH="0" baseline="0" noProof="0" dirty="0">
              <a:ln>
                <a:noFill/>
              </a:ln>
              <a:solidFill>
                <a:prstClr val="black"/>
              </a:solidFill>
              <a:effectLst/>
              <a:uLnTx/>
              <a:uFillTx/>
              <a:ea typeface="+mn-ea"/>
              <a:cs typeface="+mn-cs"/>
            </a:endParaRPr>
          </a:p>
        </p:txBody>
      </p:sp>
      <p:sp>
        <p:nvSpPr>
          <p:cNvPr id="12" name="Rectangle : coins arrondis 11">
            <a:extLst>
              <a:ext uri="{FF2B5EF4-FFF2-40B4-BE49-F238E27FC236}">
                <a16:creationId xmlns:a16="http://schemas.microsoft.com/office/drawing/2014/main" id="{06BCC528-E040-9FD6-0BDE-F190BDF89ADF}"/>
              </a:ext>
            </a:extLst>
          </p:cNvPr>
          <p:cNvSpPr/>
          <p:nvPr/>
        </p:nvSpPr>
        <p:spPr>
          <a:xfrm>
            <a:off x="1098985" y="4183547"/>
            <a:ext cx="10113498" cy="567778"/>
          </a:xfrm>
          <a:prstGeom prst="roundRect">
            <a:avLst/>
          </a:prstGeom>
          <a:noFill/>
          <a:ln w="28575">
            <a:solidFill>
              <a:srgbClr val="0088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ea typeface="+mn-ea"/>
                <a:cs typeface="+mn-cs"/>
              </a:rPr>
              <a:t>Agir sur un </a:t>
            </a:r>
            <a:r>
              <a:rPr kumimoji="0" lang="fr-FR" b="1" i="0" u="none" strike="noStrike" kern="1200" cap="none" spc="0" normalizeH="0" baseline="0" noProof="0" dirty="0">
                <a:ln>
                  <a:noFill/>
                </a:ln>
                <a:solidFill>
                  <a:prstClr val="black"/>
                </a:solidFill>
                <a:effectLst/>
                <a:uLnTx/>
                <a:uFillTx/>
                <a:ea typeface="+mn-ea"/>
                <a:cs typeface="+mn-cs"/>
              </a:rPr>
              <a:t>temps long </a:t>
            </a:r>
            <a:r>
              <a:rPr kumimoji="0" lang="fr-FR" b="0" i="0" u="none" strike="noStrike" kern="1200" cap="none" spc="0" normalizeH="0" baseline="0" noProof="0" dirty="0">
                <a:ln>
                  <a:noFill/>
                </a:ln>
                <a:solidFill>
                  <a:prstClr val="black"/>
                </a:solidFill>
                <a:effectLst/>
                <a:uLnTx/>
                <a:uFillTx/>
                <a:ea typeface="+mn-ea"/>
                <a:cs typeface="+mn-cs"/>
              </a:rPr>
              <a:t>afin d’ancrer la transformation (Accompagnement min : 3 ans)</a:t>
            </a:r>
          </a:p>
        </p:txBody>
      </p:sp>
      <p:sp>
        <p:nvSpPr>
          <p:cNvPr id="13" name="Rectangle : coins arrondis 12">
            <a:extLst>
              <a:ext uri="{FF2B5EF4-FFF2-40B4-BE49-F238E27FC236}">
                <a16:creationId xmlns:a16="http://schemas.microsoft.com/office/drawing/2014/main" id="{5C9E56D4-3062-C617-BA68-091C8F87565C}"/>
              </a:ext>
            </a:extLst>
          </p:cNvPr>
          <p:cNvSpPr/>
          <p:nvPr/>
        </p:nvSpPr>
        <p:spPr>
          <a:xfrm>
            <a:off x="1098985" y="3520116"/>
            <a:ext cx="10113498" cy="567778"/>
          </a:xfrm>
          <a:prstGeom prst="roundRect">
            <a:avLst/>
          </a:prstGeom>
          <a:noFill/>
          <a:ln w="28575">
            <a:solidFill>
              <a:srgbClr val="12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ea typeface="+mn-ea"/>
                <a:cs typeface="+mn-cs"/>
              </a:rPr>
              <a:t>Réaliser des </a:t>
            </a:r>
            <a:r>
              <a:rPr kumimoji="0" lang="fr-FR" b="1" i="0" u="none" strike="noStrike" kern="1200" cap="none" spc="0" normalizeH="0" baseline="0" noProof="0" dirty="0">
                <a:ln>
                  <a:noFill/>
                </a:ln>
                <a:solidFill>
                  <a:prstClr val="black"/>
                </a:solidFill>
                <a:effectLst/>
                <a:uLnTx/>
                <a:uFillTx/>
                <a:ea typeface="+mn-ea"/>
                <a:cs typeface="+mn-cs"/>
              </a:rPr>
              <a:t>actions concrètes </a:t>
            </a:r>
            <a:r>
              <a:rPr kumimoji="0" lang="fr-FR" b="0" i="0" u="none" strike="noStrike" kern="1200" cap="none" spc="0" normalizeH="0" baseline="0" noProof="0" dirty="0">
                <a:ln>
                  <a:noFill/>
                </a:ln>
                <a:solidFill>
                  <a:prstClr val="black"/>
                </a:solidFill>
                <a:effectLst/>
                <a:uLnTx/>
                <a:uFillTx/>
                <a:ea typeface="+mn-ea"/>
                <a:cs typeface="+mn-cs"/>
              </a:rPr>
              <a:t>sur vos opérations immobilières (Accompagnement &amp; suivi des opérations)</a:t>
            </a:r>
          </a:p>
        </p:txBody>
      </p:sp>
      <p:pic>
        <p:nvPicPr>
          <p:cNvPr id="14" name="Espace réservé du contenu 5">
            <a:extLst>
              <a:ext uri="{FF2B5EF4-FFF2-40B4-BE49-F238E27FC236}">
                <a16:creationId xmlns:a16="http://schemas.microsoft.com/office/drawing/2014/main" id="{6A098D61-0B34-5D7E-2349-B97997E3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178" y="0"/>
            <a:ext cx="2538843" cy="1224098"/>
          </a:xfrm>
          <a:prstGeom prst="rect">
            <a:avLst/>
          </a:prstGeom>
        </p:spPr>
      </p:pic>
    </p:spTree>
    <p:extLst>
      <p:ext uri="{BB962C8B-B14F-4D97-AF65-F5344CB8AC3E}">
        <p14:creationId xmlns:p14="http://schemas.microsoft.com/office/powerpoint/2010/main" val="1225870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9C518-8E49-EC3E-AB8F-E66A4BE4C7AE}"/>
              </a:ext>
            </a:extLst>
          </p:cNvPr>
          <p:cNvSpPr>
            <a:spLocks noGrp="1"/>
          </p:cNvSpPr>
          <p:nvPr>
            <p:ph type="title"/>
          </p:nvPr>
        </p:nvSpPr>
        <p:spPr>
          <a:xfrm>
            <a:off x="1210672" y="431075"/>
            <a:ext cx="5588962" cy="995477"/>
          </a:xfrm>
        </p:spPr>
        <p:txBody>
          <a:bodyPr>
            <a:normAutofit fontScale="90000"/>
          </a:bodyPr>
          <a:lstStyle/>
          <a:p>
            <a:r>
              <a:rPr lang="fr-FR" dirty="0"/>
              <a:t>Le programme Booster du Réemploi</a:t>
            </a:r>
          </a:p>
        </p:txBody>
      </p:sp>
      <p:sp>
        <p:nvSpPr>
          <p:cNvPr id="4" name="Espace réservé du numéro de diapositive 3">
            <a:extLst>
              <a:ext uri="{FF2B5EF4-FFF2-40B4-BE49-F238E27FC236}">
                <a16:creationId xmlns:a16="http://schemas.microsoft.com/office/drawing/2014/main" id="{512C03D4-53C3-AD61-0A0C-02A1483EF934}"/>
              </a:ext>
            </a:extLst>
          </p:cNvPr>
          <p:cNvSpPr>
            <a:spLocks noGrp="1"/>
          </p:cNvSpPr>
          <p:nvPr>
            <p:ph type="sldNum" sz="quarter" idx="12"/>
          </p:nvPr>
        </p:nvSpPr>
        <p:spPr/>
        <p:txBody>
          <a:bodyPr/>
          <a:lstStyle/>
          <a:p>
            <a:fld id="{E11C3B12-AB67-4FA6-A46D-8415232B9398}" type="slidenum">
              <a:rPr lang="fr-FR" smtClean="0"/>
              <a:pPr/>
              <a:t>32</a:t>
            </a:fld>
            <a:endParaRPr lang="fr-FR"/>
          </a:p>
        </p:txBody>
      </p:sp>
      <p:pic>
        <p:nvPicPr>
          <p:cNvPr id="14" name="Espace réservé du contenu 5">
            <a:extLst>
              <a:ext uri="{FF2B5EF4-FFF2-40B4-BE49-F238E27FC236}">
                <a16:creationId xmlns:a16="http://schemas.microsoft.com/office/drawing/2014/main" id="{6A098D61-0B34-5D7E-2349-B97997E3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178" y="0"/>
            <a:ext cx="2538843" cy="1224098"/>
          </a:xfrm>
          <a:prstGeom prst="rect">
            <a:avLst/>
          </a:prstGeom>
        </p:spPr>
      </p:pic>
      <p:sp>
        <p:nvSpPr>
          <p:cNvPr id="3" name="ZoneTexte 2">
            <a:extLst>
              <a:ext uri="{FF2B5EF4-FFF2-40B4-BE49-F238E27FC236}">
                <a16:creationId xmlns:a16="http://schemas.microsoft.com/office/drawing/2014/main" id="{F1666441-C110-FC9C-9D03-7C2A8FF72846}"/>
              </a:ext>
            </a:extLst>
          </p:cNvPr>
          <p:cNvSpPr txBox="1"/>
          <p:nvPr/>
        </p:nvSpPr>
        <p:spPr>
          <a:xfrm>
            <a:off x="1098987" y="1852740"/>
            <a:ext cx="10232627" cy="923330"/>
          </a:xfrm>
          <a:prstGeom prst="rect">
            <a:avLst/>
          </a:prstGeom>
          <a:noFill/>
        </p:spPr>
        <p:txBody>
          <a:bodyPr wrap="square" rtlCol="0">
            <a:spAutoFit/>
          </a:bodyPr>
          <a:lstStyle/>
          <a:p>
            <a:pPr algn="just"/>
            <a:r>
              <a:rPr lang="fr-FR" dirty="0"/>
              <a:t>Le Booster du Réemploi est un programme de conduite du changement pour faciliter la prescription de réemploi au sein des bâtiments. Dans le cadre de son entrée dans le programme du Booster du Réemploi, le MOA bénéficie de </a:t>
            </a:r>
            <a:r>
              <a:rPr lang="fr-FR" b="1" dirty="0"/>
              <a:t>trois grandes composantes </a:t>
            </a:r>
            <a:r>
              <a:rPr lang="fr-FR" dirty="0"/>
              <a:t>:</a:t>
            </a:r>
          </a:p>
        </p:txBody>
      </p:sp>
      <p:sp>
        <p:nvSpPr>
          <p:cNvPr id="5" name="Rectangle : coins arrondis 4">
            <a:extLst>
              <a:ext uri="{FF2B5EF4-FFF2-40B4-BE49-F238E27FC236}">
                <a16:creationId xmlns:a16="http://schemas.microsoft.com/office/drawing/2014/main" id="{46B154C5-06C4-96CE-B1A5-28805DE73EAC}"/>
              </a:ext>
            </a:extLst>
          </p:cNvPr>
          <p:cNvSpPr/>
          <p:nvPr/>
        </p:nvSpPr>
        <p:spPr>
          <a:xfrm>
            <a:off x="1683456" y="5203170"/>
            <a:ext cx="7031441" cy="380341"/>
          </a:xfrm>
          <a:prstGeom prst="roundRect">
            <a:avLst/>
          </a:prstGeom>
          <a:solidFill>
            <a:schemeClr val="bg1"/>
          </a:solidFill>
          <a:ln w="19050">
            <a:solidFill>
              <a:srgbClr val="00E3C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300"/>
              </a:spcBef>
              <a:spcAft>
                <a:spcPts val="300"/>
              </a:spcAft>
              <a:buClrTx/>
              <a:buSzTx/>
              <a:buFontTx/>
              <a:buNone/>
              <a:tabLst/>
              <a:defRPr/>
            </a:pPr>
            <a:r>
              <a:rPr kumimoji="0" lang="fr-FR" sz="2000" b="1" i="0" u="none" strike="noStrike" kern="1200" cap="none" spc="0" normalizeH="0" baseline="0" noProof="0" dirty="0">
                <a:ln>
                  <a:noFill/>
                </a:ln>
                <a:solidFill>
                  <a:srgbClr val="00E3C2"/>
                </a:solidFill>
                <a:effectLst/>
                <a:uLnTx/>
                <a:uFillTx/>
                <a:latin typeface="Calibri" panose="020F0502020204030204" pitchFamily="34" charset="0"/>
                <a:ea typeface="+mn-ea"/>
                <a:cs typeface="+mn-cs"/>
              </a:rPr>
              <a:t>3 – OUTIL DIGITAL </a:t>
            </a:r>
          </a:p>
        </p:txBody>
      </p:sp>
      <p:sp>
        <p:nvSpPr>
          <p:cNvPr id="6" name="Rectangle : coins arrondis 5">
            <a:extLst>
              <a:ext uri="{FF2B5EF4-FFF2-40B4-BE49-F238E27FC236}">
                <a16:creationId xmlns:a16="http://schemas.microsoft.com/office/drawing/2014/main" id="{E4F3446F-B8F6-3F24-0948-2E38A8DDCF7D}"/>
              </a:ext>
            </a:extLst>
          </p:cNvPr>
          <p:cNvSpPr/>
          <p:nvPr/>
        </p:nvSpPr>
        <p:spPr>
          <a:xfrm>
            <a:off x="1683457" y="2936058"/>
            <a:ext cx="7031440" cy="352186"/>
          </a:xfrm>
          <a:prstGeom prst="roundRect">
            <a:avLst/>
          </a:prstGeom>
          <a:solidFill>
            <a:schemeClr val="bg1"/>
          </a:solidFill>
          <a:ln w="19050">
            <a:solidFill>
              <a:srgbClr val="569CF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300"/>
              </a:spcBef>
              <a:spcAft>
                <a:spcPts val="300"/>
              </a:spcAft>
              <a:buClrTx/>
              <a:buSzTx/>
              <a:buFontTx/>
              <a:buNone/>
              <a:tabLst/>
              <a:defRPr/>
            </a:pPr>
            <a:r>
              <a:rPr kumimoji="0" lang="fr-FR" sz="2000" b="1" i="0" u="none" strike="noStrike" kern="1200" cap="none" spc="0" normalizeH="0" baseline="0" noProof="0" dirty="0">
                <a:ln>
                  <a:noFill/>
                </a:ln>
                <a:solidFill>
                  <a:srgbClr val="569CFB"/>
                </a:solidFill>
                <a:effectLst/>
                <a:uLnTx/>
                <a:uFillTx/>
                <a:latin typeface="Calibri" panose="020F0502020204030204" pitchFamily="34" charset="0"/>
                <a:ea typeface="+mn-ea"/>
                <a:cs typeface="+mn-cs"/>
              </a:rPr>
              <a:t>1- FORMATION CONTINUE = PROGRAMME COLLECTIF</a:t>
            </a:r>
          </a:p>
        </p:txBody>
      </p:sp>
      <p:sp>
        <p:nvSpPr>
          <p:cNvPr id="15" name="Rectangle : coins arrondis 14">
            <a:extLst>
              <a:ext uri="{FF2B5EF4-FFF2-40B4-BE49-F238E27FC236}">
                <a16:creationId xmlns:a16="http://schemas.microsoft.com/office/drawing/2014/main" id="{EF381185-EDB2-25F8-0F48-31FB0B5C25F7}"/>
              </a:ext>
            </a:extLst>
          </p:cNvPr>
          <p:cNvSpPr/>
          <p:nvPr/>
        </p:nvSpPr>
        <p:spPr>
          <a:xfrm>
            <a:off x="1683457" y="3932481"/>
            <a:ext cx="7031441" cy="374803"/>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300"/>
              </a:spcBef>
              <a:spcAft>
                <a:spcPts val="300"/>
              </a:spcAft>
              <a:buClrTx/>
              <a:buSzTx/>
              <a:buFontTx/>
              <a:buNone/>
              <a:tabLst/>
              <a:defRPr/>
            </a:pPr>
            <a:r>
              <a:rPr kumimoji="0" lang="fr-FR" sz="2000" b="1"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2- FORMATION OPERATIONNELLE = PROGRAMME INDIVIDUEL</a:t>
            </a:r>
          </a:p>
        </p:txBody>
      </p:sp>
      <p:sp>
        <p:nvSpPr>
          <p:cNvPr id="16" name="ZoneTexte 15">
            <a:extLst>
              <a:ext uri="{FF2B5EF4-FFF2-40B4-BE49-F238E27FC236}">
                <a16:creationId xmlns:a16="http://schemas.microsoft.com/office/drawing/2014/main" id="{5E0E40FE-67D8-682A-4DF5-9FF4D2FA60FE}"/>
              </a:ext>
            </a:extLst>
          </p:cNvPr>
          <p:cNvSpPr txBox="1"/>
          <p:nvPr/>
        </p:nvSpPr>
        <p:spPr>
          <a:xfrm>
            <a:off x="1098987" y="3318000"/>
            <a:ext cx="10351929" cy="369332"/>
          </a:xfrm>
          <a:prstGeom prst="rect">
            <a:avLst/>
          </a:prstGeom>
          <a:noFill/>
        </p:spPr>
        <p:txBody>
          <a:bodyPr wrap="square" rtlCol="0">
            <a:spAutoFit/>
          </a:bodyPr>
          <a:lstStyle/>
          <a:p>
            <a:pPr algn="just"/>
            <a:r>
              <a:rPr lang="fr-FR" dirty="0"/>
              <a:t>Se former à travers la mutualisation des retours d’expériences, témoignages, apprentissages, etc.</a:t>
            </a:r>
          </a:p>
        </p:txBody>
      </p:sp>
      <p:sp>
        <p:nvSpPr>
          <p:cNvPr id="17" name="ZoneTexte 16">
            <a:extLst>
              <a:ext uri="{FF2B5EF4-FFF2-40B4-BE49-F238E27FC236}">
                <a16:creationId xmlns:a16="http://schemas.microsoft.com/office/drawing/2014/main" id="{570992AE-EB02-7BC3-29D9-DC48934B7C9F}"/>
              </a:ext>
            </a:extLst>
          </p:cNvPr>
          <p:cNvSpPr txBox="1"/>
          <p:nvPr/>
        </p:nvSpPr>
        <p:spPr>
          <a:xfrm>
            <a:off x="1098987" y="4334076"/>
            <a:ext cx="10351929" cy="646331"/>
          </a:xfrm>
          <a:prstGeom prst="rect">
            <a:avLst/>
          </a:prstGeom>
          <a:noFill/>
        </p:spPr>
        <p:txBody>
          <a:bodyPr wrap="square" rtlCol="0">
            <a:spAutoFit/>
          </a:bodyPr>
          <a:lstStyle/>
          <a:p>
            <a:pPr algn="just"/>
            <a:r>
              <a:rPr lang="fr-FR" dirty="0"/>
              <a:t>L’équipe A4MT aide les équipes projets des MOA engagés au sein du Booster du Réemploi à intégrer le réemploi sur les projets sélectionnés</a:t>
            </a:r>
          </a:p>
        </p:txBody>
      </p:sp>
      <p:sp>
        <p:nvSpPr>
          <p:cNvPr id="18" name="ZoneTexte 17">
            <a:extLst>
              <a:ext uri="{FF2B5EF4-FFF2-40B4-BE49-F238E27FC236}">
                <a16:creationId xmlns:a16="http://schemas.microsoft.com/office/drawing/2014/main" id="{5445D64D-5C5E-48B9-BAE7-EC2A62FB102D}"/>
              </a:ext>
            </a:extLst>
          </p:cNvPr>
          <p:cNvSpPr txBox="1"/>
          <p:nvPr/>
        </p:nvSpPr>
        <p:spPr>
          <a:xfrm>
            <a:off x="1098987" y="5624957"/>
            <a:ext cx="10351929" cy="646331"/>
          </a:xfrm>
          <a:prstGeom prst="rect">
            <a:avLst/>
          </a:prstGeom>
          <a:noFill/>
        </p:spPr>
        <p:txBody>
          <a:bodyPr wrap="square" rtlCol="0">
            <a:spAutoFit/>
          </a:bodyPr>
          <a:lstStyle/>
          <a:p>
            <a:pPr algn="just"/>
            <a:r>
              <a:rPr lang="fr-FR" dirty="0"/>
              <a:t>L’équipe A4MT met à disposition un outil digital pour diffuser l’information relative aux besoins en matériaux de réemploi afin d’appeler les ressources disponibles</a:t>
            </a:r>
          </a:p>
        </p:txBody>
      </p:sp>
    </p:spTree>
    <p:extLst>
      <p:ext uri="{BB962C8B-B14F-4D97-AF65-F5344CB8AC3E}">
        <p14:creationId xmlns:p14="http://schemas.microsoft.com/office/powerpoint/2010/main" val="269561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9C518-8E49-EC3E-AB8F-E66A4BE4C7AE}"/>
              </a:ext>
            </a:extLst>
          </p:cNvPr>
          <p:cNvSpPr>
            <a:spLocks noGrp="1"/>
          </p:cNvSpPr>
          <p:nvPr>
            <p:ph type="title"/>
          </p:nvPr>
        </p:nvSpPr>
        <p:spPr>
          <a:xfrm>
            <a:off x="1210672" y="431075"/>
            <a:ext cx="6130506" cy="995477"/>
          </a:xfrm>
        </p:spPr>
        <p:txBody>
          <a:bodyPr>
            <a:normAutofit fontScale="90000"/>
          </a:bodyPr>
          <a:lstStyle/>
          <a:p>
            <a:r>
              <a:rPr lang="fr-FR" dirty="0"/>
              <a:t>Le Booster du Réemploi en Hauts-de-France</a:t>
            </a:r>
          </a:p>
        </p:txBody>
      </p:sp>
      <p:sp>
        <p:nvSpPr>
          <p:cNvPr id="4" name="Espace réservé du numéro de diapositive 3">
            <a:extLst>
              <a:ext uri="{FF2B5EF4-FFF2-40B4-BE49-F238E27FC236}">
                <a16:creationId xmlns:a16="http://schemas.microsoft.com/office/drawing/2014/main" id="{512C03D4-53C3-AD61-0A0C-02A1483EF934}"/>
              </a:ext>
            </a:extLst>
          </p:cNvPr>
          <p:cNvSpPr>
            <a:spLocks noGrp="1"/>
          </p:cNvSpPr>
          <p:nvPr>
            <p:ph type="sldNum" sz="quarter" idx="12"/>
          </p:nvPr>
        </p:nvSpPr>
        <p:spPr/>
        <p:txBody>
          <a:bodyPr/>
          <a:lstStyle/>
          <a:p>
            <a:fld id="{E11C3B12-AB67-4FA6-A46D-8415232B9398}" type="slidenum">
              <a:rPr lang="fr-FR" smtClean="0"/>
              <a:pPr/>
              <a:t>33</a:t>
            </a:fld>
            <a:endParaRPr lang="fr-FR"/>
          </a:p>
        </p:txBody>
      </p:sp>
      <p:pic>
        <p:nvPicPr>
          <p:cNvPr id="14" name="Espace réservé du contenu 5">
            <a:extLst>
              <a:ext uri="{FF2B5EF4-FFF2-40B4-BE49-F238E27FC236}">
                <a16:creationId xmlns:a16="http://schemas.microsoft.com/office/drawing/2014/main" id="{6A098D61-0B34-5D7E-2349-B97997E3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178" y="0"/>
            <a:ext cx="2538843" cy="1224098"/>
          </a:xfrm>
          <a:prstGeom prst="rect">
            <a:avLst/>
          </a:prstGeom>
        </p:spPr>
      </p:pic>
      <p:sp>
        <p:nvSpPr>
          <p:cNvPr id="6" name="Rectangle : coins arrondis 5">
            <a:extLst>
              <a:ext uri="{FF2B5EF4-FFF2-40B4-BE49-F238E27FC236}">
                <a16:creationId xmlns:a16="http://schemas.microsoft.com/office/drawing/2014/main" id="{8D03F7CD-2D3E-4627-8694-6FA2E3176784}"/>
              </a:ext>
            </a:extLst>
          </p:cNvPr>
          <p:cNvSpPr/>
          <p:nvPr/>
        </p:nvSpPr>
        <p:spPr>
          <a:xfrm>
            <a:off x="1197900" y="3429000"/>
            <a:ext cx="7224763" cy="676018"/>
          </a:xfrm>
          <a:prstGeom prst="roundRect">
            <a:avLst>
              <a:gd name="adj" fmla="val 21198"/>
            </a:avLst>
          </a:prstGeom>
          <a:solidFill>
            <a:schemeClr val="bg1"/>
          </a:solidFill>
          <a:ln w="28575">
            <a:solidFill>
              <a:srgbClr val="00E3C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1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Gotham Book"/>
                <a:ea typeface="Calibri" panose="020F0502020204030204" pitchFamily="34" charset="0"/>
                <a:cs typeface="Arial" panose="020B0604020202020204" pitchFamily="34" charset="0"/>
              </a:rPr>
              <a:t>Remettre l’humain au cœur du dispositif : </a:t>
            </a:r>
            <a:r>
              <a:rPr kumimoji="0" lang="fr-FR" sz="14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Arial" panose="020B0604020202020204" pitchFamily="34" charset="0"/>
              </a:rPr>
              <a:t>se retrouver en présentiel et garder une communauté à taille humaine</a:t>
            </a:r>
          </a:p>
        </p:txBody>
      </p:sp>
      <p:sp>
        <p:nvSpPr>
          <p:cNvPr id="15" name="Rectangle : coins arrondis 14">
            <a:extLst>
              <a:ext uri="{FF2B5EF4-FFF2-40B4-BE49-F238E27FC236}">
                <a16:creationId xmlns:a16="http://schemas.microsoft.com/office/drawing/2014/main" id="{E5E79757-34A3-87DC-E965-C6CC5D3D5DC5}"/>
              </a:ext>
            </a:extLst>
          </p:cNvPr>
          <p:cNvSpPr/>
          <p:nvPr/>
        </p:nvSpPr>
        <p:spPr>
          <a:xfrm>
            <a:off x="1210672" y="5002013"/>
            <a:ext cx="7224765" cy="665137"/>
          </a:xfrm>
          <a:prstGeom prst="roundRect">
            <a:avLst/>
          </a:prstGeom>
          <a:solidFill>
            <a:schemeClr val="bg1"/>
          </a:solidFill>
          <a:ln w="28575">
            <a:solidFill>
              <a:srgbClr val="569CF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1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Gotham Book" pitchFamily="50" charset="0"/>
                <a:ea typeface="Calibri" panose="020F0502020204030204" pitchFamily="34" charset="0"/>
                <a:cs typeface="Arial" panose="020B0604020202020204" pitchFamily="34" charset="0"/>
              </a:rPr>
              <a:t>Renforcer les synergies de flux entre MOA locaux </a:t>
            </a:r>
            <a:r>
              <a:rPr kumimoji="0" lang="fr-FR" sz="1400" b="0" i="0" u="none" strike="noStrike" kern="1200" cap="none" spc="0" normalizeH="0" baseline="0" noProof="0" dirty="0">
                <a:ln>
                  <a:noFill/>
                </a:ln>
                <a:solidFill>
                  <a:prstClr val="black"/>
                </a:solidFill>
                <a:effectLst/>
                <a:uLnTx/>
                <a:uFillTx/>
                <a:latin typeface="Gotham Book" pitchFamily="50" charset="0"/>
                <a:ea typeface="Calibri" panose="020F0502020204030204" pitchFamily="34" charset="0"/>
                <a:cs typeface="Arial" panose="020B0604020202020204" pitchFamily="34" charset="0"/>
              </a:rPr>
              <a:t>: mettre en lien l’offre et la demande localement</a:t>
            </a:r>
          </a:p>
        </p:txBody>
      </p:sp>
      <p:sp>
        <p:nvSpPr>
          <p:cNvPr id="16" name="Rectangle : coins arrondis 15">
            <a:extLst>
              <a:ext uri="{FF2B5EF4-FFF2-40B4-BE49-F238E27FC236}">
                <a16:creationId xmlns:a16="http://schemas.microsoft.com/office/drawing/2014/main" id="{B827D1FA-213B-AA36-9017-D49A65D5EA78}"/>
              </a:ext>
            </a:extLst>
          </p:cNvPr>
          <p:cNvSpPr/>
          <p:nvPr/>
        </p:nvSpPr>
        <p:spPr>
          <a:xfrm>
            <a:off x="1210672" y="4220947"/>
            <a:ext cx="7224765" cy="665137"/>
          </a:xfrm>
          <a:prstGeom prst="roundRect">
            <a:avLst>
              <a:gd name="adj" fmla="val 21198"/>
            </a:avLst>
          </a:prstGeom>
          <a:solidFill>
            <a:schemeClr val="bg1"/>
          </a:solidFill>
          <a:ln w="28575">
            <a:solidFill>
              <a:srgbClr val="1300A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1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Gotham Book"/>
                <a:ea typeface="Calibri" panose="020F0502020204030204" pitchFamily="34" charset="0"/>
                <a:cs typeface="Arial" panose="020B0604020202020204" pitchFamily="34" charset="0"/>
              </a:rPr>
              <a:t>S’ancrer dans l’écosystème local </a:t>
            </a:r>
            <a:r>
              <a:rPr kumimoji="0" lang="fr-FR" sz="14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Arial" panose="020B0604020202020204" pitchFamily="34" charset="0"/>
              </a:rPr>
              <a:t>: Donner de la visibilité aux filières locales et se faire accompagner par des experts locaux</a:t>
            </a:r>
          </a:p>
        </p:txBody>
      </p:sp>
      <p:pic>
        <p:nvPicPr>
          <p:cNvPr id="17" name="Picture 2" descr="france grande région Icon - Free PNG &amp; SVG 2441940 - Noun Project">
            <a:extLst>
              <a:ext uri="{FF2B5EF4-FFF2-40B4-BE49-F238E27FC236}">
                <a16:creationId xmlns:a16="http://schemas.microsoft.com/office/drawing/2014/main" id="{2B0EE43E-62C0-7368-79B8-977C63DC3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857" y="2466668"/>
            <a:ext cx="2620786" cy="2620786"/>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que 17" descr="Mille avec un remplissage uni">
            <a:extLst>
              <a:ext uri="{FF2B5EF4-FFF2-40B4-BE49-F238E27FC236}">
                <a16:creationId xmlns:a16="http://schemas.microsoft.com/office/drawing/2014/main" id="{A83C1965-7C8F-EA6F-2D4C-A87E809D5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1056" y="3713612"/>
            <a:ext cx="507335" cy="507335"/>
          </a:xfrm>
          <a:prstGeom prst="rect">
            <a:avLst/>
          </a:prstGeom>
        </p:spPr>
      </p:pic>
      <p:pic>
        <p:nvPicPr>
          <p:cNvPr id="23" name="Graphique 22" descr="Mille avec un remplissage uni">
            <a:extLst>
              <a:ext uri="{FF2B5EF4-FFF2-40B4-BE49-F238E27FC236}">
                <a16:creationId xmlns:a16="http://schemas.microsoft.com/office/drawing/2014/main" id="{2147E4B1-D357-5EC1-DF2D-B270875B04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0407" y="2564475"/>
            <a:ext cx="507335" cy="507335"/>
          </a:xfrm>
          <a:prstGeom prst="rect">
            <a:avLst/>
          </a:prstGeom>
        </p:spPr>
      </p:pic>
      <p:sp>
        <p:nvSpPr>
          <p:cNvPr id="24" name="Rectangle 23">
            <a:extLst>
              <a:ext uri="{FF2B5EF4-FFF2-40B4-BE49-F238E27FC236}">
                <a16:creationId xmlns:a16="http://schemas.microsoft.com/office/drawing/2014/main" id="{E62D3375-6391-77A2-769B-534ECB8CE422}"/>
              </a:ext>
            </a:extLst>
          </p:cNvPr>
          <p:cNvSpPr/>
          <p:nvPr/>
        </p:nvSpPr>
        <p:spPr>
          <a:xfrm rot="5400000">
            <a:off x="4469050" y="-1319914"/>
            <a:ext cx="682462" cy="722476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625519" rtl="0" eaLnBrk="1" fontAlgn="auto" latinLnBrk="0" hangingPunct="1">
              <a:lnSpc>
                <a:spcPct val="100000"/>
              </a:lnSpc>
              <a:spcBef>
                <a:spcPts val="0"/>
              </a:spcBef>
              <a:spcAft>
                <a:spcPts val="0"/>
              </a:spcAft>
              <a:buClr>
                <a:srgbClr val="000000"/>
              </a:buClr>
              <a:buSzTx/>
              <a:buFontTx/>
              <a:buNone/>
              <a:tabLst/>
              <a:defRPr/>
            </a:pPr>
            <a:endParaRPr kumimoji="0" lang="fr-FR" sz="2489"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5" name="ZoneTexte 24">
            <a:extLst>
              <a:ext uri="{FF2B5EF4-FFF2-40B4-BE49-F238E27FC236}">
                <a16:creationId xmlns:a16="http://schemas.microsoft.com/office/drawing/2014/main" id="{7005494B-495C-5F7A-F7AF-907085AA4BBE}"/>
              </a:ext>
            </a:extLst>
          </p:cNvPr>
          <p:cNvSpPr txBox="1"/>
          <p:nvPr/>
        </p:nvSpPr>
        <p:spPr>
          <a:xfrm>
            <a:off x="1197899" y="2061635"/>
            <a:ext cx="7237538" cy="461665"/>
          </a:xfrm>
          <a:prstGeom prst="rect">
            <a:avLst/>
          </a:prstGeom>
          <a:noFill/>
        </p:spPr>
        <p:txBody>
          <a:bodyPr wrap="square" rtlCol="0">
            <a:spAutoFit/>
          </a:bodyPr>
          <a:lstStyle/>
          <a:p>
            <a:pPr algn="ctr"/>
            <a:r>
              <a:rPr lang="fr-FR" sz="2400" b="1" dirty="0">
                <a:solidFill>
                  <a:schemeClr val="bg1"/>
                </a:solidFill>
              </a:rPr>
              <a:t>Objectifs du déploiement dans les territoires</a:t>
            </a:r>
            <a:endParaRPr lang="fr-FR" sz="2400" dirty="0">
              <a:solidFill>
                <a:schemeClr val="bg1"/>
              </a:solidFill>
            </a:endParaRPr>
          </a:p>
        </p:txBody>
      </p:sp>
    </p:spTree>
    <p:extLst>
      <p:ext uri="{BB962C8B-B14F-4D97-AF65-F5344CB8AC3E}">
        <p14:creationId xmlns:p14="http://schemas.microsoft.com/office/powerpoint/2010/main" val="710275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9C518-8E49-EC3E-AB8F-E66A4BE4C7AE}"/>
              </a:ext>
            </a:extLst>
          </p:cNvPr>
          <p:cNvSpPr>
            <a:spLocks noGrp="1"/>
          </p:cNvSpPr>
          <p:nvPr>
            <p:ph type="title"/>
          </p:nvPr>
        </p:nvSpPr>
        <p:spPr/>
        <p:txBody>
          <a:bodyPr/>
          <a:lstStyle/>
          <a:p>
            <a:r>
              <a:rPr lang="fr-FR" dirty="0"/>
              <a:t>Témoignages</a:t>
            </a:r>
          </a:p>
        </p:txBody>
      </p:sp>
      <p:sp>
        <p:nvSpPr>
          <p:cNvPr id="3" name="Espace réservé du texte 2">
            <a:extLst>
              <a:ext uri="{FF2B5EF4-FFF2-40B4-BE49-F238E27FC236}">
                <a16:creationId xmlns:a16="http://schemas.microsoft.com/office/drawing/2014/main" id="{E0B9BF8D-F5DF-01BA-4986-A42AA9A08E77}"/>
              </a:ext>
            </a:extLst>
          </p:cNvPr>
          <p:cNvSpPr>
            <a:spLocks noGrp="1"/>
          </p:cNvSpPr>
          <p:nvPr>
            <p:ph type="body" idx="1"/>
          </p:nvPr>
        </p:nvSpPr>
        <p:spPr>
          <a:xfrm>
            <a:off x="8385569" y="4686551"/>
            <a:ext cx="3566654" cy="1169499"/>
          </a:xfrm>
        </p:spPr>
        <p:txBody>
          <a:bodyPr>
            <a:normAutofit lnSpcReduction="10000"/>
          </a:bodyPr>
          <a:lstStyle/>
          <a:p>
            <a:r>
              <a:rPr lang="fr-FR" sz="1400" b="1" dirty="0"/>
              <a:t>Florian VENANT</a:t>
            </a:r>
          </a:p>
          <a:p>
            <a:r>
              <a:rPr lang="fr-FR" sz="1400" dirty="0"/>
              <a:t>Union Régionale pour l’Habitat – Hauts-de-France</a:t>
            </a:r>
          </a:p>
          <a:p>
            <a:r>
              <a:rPr lang="fr-FR" sz="1050" b="1" i="0" dirty="0">
                <a:solidFill>
                  <a:srgbClr val="40585E"/>
                </a:solidFill>
                <a:effectLst/>
                <a:latin typeface="Arial" panose="020B0604020202020204" pitchFamily="34" charset="0"/>
              </a:rPr>
              <a:t>Chef de projet industrialisation et développement des nouvelles filières économiques</a:t>
            </a:r>
          </a:p>
          <a:p>
            <a:endParaRPr lang="fr-FR" sz="1400" dirty="0"/>
          </a:p>
        </p:txBody>
      </p:sp>
      <p:sp>
        <p:nvSpPr>
          <p:cNvPr id="4" name="Espace réservé du numéro de diapositive 3">
            <a:extLst>
              <a:ext uri="{FF2B5EF4-FFF2-40B4-BE49-F238E27FC236}">
                <a16:creationId xmlns:a16="http://schemas.microsoft.com/office/drawing/2014/main" id="{512C03D4-53C3-AD61-0A0C-02A1483EF934}"/>
              </a:ext>
            </a:extLst>
          </p:cNvPr>
          <p:cNvSpPr>
            <a:spLocks noGrp="1"/>
          </p:cNvSpPr>
          <p:nvPr>
            <p:ph type="sldNum" sz="quarter" idx="12"/>
          </p:nvPr>
        </p:nvSpPr>
        <p:spPr/>
        <p:txBody>
          <a:bodyPr/>
          <a:lstStyle/>
          <a:p>
            <a:fld id="{E11C3B12-AB67-4FA6-A46D-8415232B9398}" type="slidenum">
              <a:rPr lang="fr-FR" smtClean="0"/>
              <a:pPr/>
              <a:t>34</a:t>
            </a:fld>
            <a:endParaRPr lang="fr-FR"/>
          </a:p>
        </p:txBody>
      </p:sp>
      <p:sp>
        <p:nvSpPr>
          <p:cNvPr id="5" name="Espace réservé du texte 2">
            <a:extLst>
              <a:ext uri="{FF2B5EF4-FFF2-40B4-BE49-F238E27FC236}">
                <a16:creationId xmlns:a16="http://schemas.microsoft.com/office/drawing/2014/main" id="{F12BD96F-5CBD-8BD7-1393-09988FAB8478}"/>
              </a:ext>
            </a:extLst>
          </p:cNvPr>
          <p:cNvSpPr txBox="1">
            <a:spLocks/>
          </p:cNvSpPr>
          <p:nvPr/>
        </p:nvSpPr>
        <p:spPr>
          <a:xfrm>
            <a:off x="2475206" y="2338414"/>
            <a:ext cx="3566654" cy="940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2E58"/>
                </a:solidFill>
                <a:latin typeface="Gadugi" panose="020B0502040204020203" pitchFamily="34" charset="0"/>
                <a:ea typeface="Gadugi" panose="020B0502040204020203"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b="1" dirty="0"/>
              <a:t>Rodolphe DEBORRE</a:t>
            </a:r>
          </a:p>
          <a:p>
            <a:r>
              <a:rPr lang="fr-FR" sz="1400" dirty="0"/>
              <a:t>Rabot Dutilleul</a:t>
            </a:r>
          </a:p>
          <a:p>
            <a:r>
              <a:rPr lang="fr-FR" sz="1050" b="1" dirty="0">
                <a:solidFill>
                  <a:srgbClr val="40585E"/>
                </a:solidFill>
                <a:latin typeface="Arial" panose="020B0604020202020204" pitchFamily="34" charset="0"/>
              </a:rPr>
              <a:t>Directeur Innovation et Développement Durable</a:t>
            </a:r>
          </a:p>
          <a:p>
            <a:endParaRPr lang="fr-FR" sz="1400" dirty="0"/>
          </a:p>
        </p:txBody>
      </p:sp>
      <p:sp>
        <p:nvSpPr>
          <p:cNvPr id="6" name="Espace réservé du texte 2">
            <a:extLst>
              <a:ext uri="{FF2B5EF4-FFF2-40B4-BE49-F238E27FC236}">
                <a16:creationId xmlns:a16="http://schemas.microsoft.com/office/drawing/2014/main" id="{F65E5113-1A76-B9F8-0519-4995D38ECC2C}"/>
              </a:ext>
            </a:extLst>
          </p:cNvPr>
          <p:cNvSpPr txBox="1">
            <a:spLocks/>
          </p:cNvSpPr>
          <p:nvPr/>
        </p:nvSpPr>
        <p:spPr>
          <a:xfrm>
            <a:off x="2529346" y="4686552"/>
            <a:ext cx="3566654" cy="940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2E58"/>
                </a:solidFill>
                <a:latin typeface="Gadugi" panose="020B0502040204020203" pitchFamily="34" charset="0"/>
                <a:ea typeface="Gadugi" panose="020B0502040204020203"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b="1" dirty="0"/>
              <a:t>Bertrand BOUSQUET</a:t>
            </a:r>
          </a:p>
          <a:p>
            <a:r>
              <a:rPr lang="fr-FR" sz="1400" dirty="0"/>
              <a:t>Bouygues Immobilier</a:t>
            </a:r>
          </a:p>
          <a:p>
            <a:r>
              <a:rPr lang="fr-FR" sz="1050" b="1" dirty="0">
                <a:solidFill>
                  <a:srgbClr val="40585E"/>
                </a:solidFill>
                <a:latin typeface="Arial" panose="020B0604020202020204" pitchFamily="34" charset="0"/>
              </a:rPr>
              <a:t>Responsable Economie Circulaire</a:t>
            </a:r>
          </a:p>
          <a:p>
            <a:endParaRPr lang="fr-FR" sz="1400" dirty="0"/>
          </a:p>
        </p:txBody>
      </p:sp>
      <p:sp>
        <p:nvSpPr>
          <p:cNvPr id="7" name="Espace réservé du texte 2">
            <a:extLst>
              <a:ext uri="{FF2B5EF4-FFF2-40B4-BE49-F238E27FC236}">
                <a16:creationId xmlns:a16="http://schemas.microsoft.com/office/drawing/2014/main" id="{A487B0B8-8895-12BA-C2B6-726858FDD55A}"/>
              </a:ext>
            </a:extLst>
          </p:cNvPr>
          <p:cNvSpPr txBox="1">
            <a:spLocks/>
          </p:cNvSpPr>
          <p:nvPr/>
        </p:nvSpPr>
        <p:spPr>
          <a:xfrm>
            <a:off x="8385569" y="2338414"/>
            <a:ext cx="3566654" cy="940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2E58"/>
                </a:solidFill>
                <a:latin typeface="Gadugi" panose="020B0502040204020203" pitchFamily="34" charset="0"/>
                <a:ea typeface="Gadugi" panose="020B0502040204020203"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b="1" dirty="0"/>
              <a:t>Anthony PONTHIEUX</a:t>
            </a:r>
          </a:p>
          <a:p>
            <a:r>
              <a:rPr lang="fr-FR" sz="1400" dirty="0"/>
              <a:t>NACARAT</a:t>
            </a:r>
          </a:p>
          <a:p>
            <a:r>
              <a:rPr lang="fr-FR" sz="1050" b="1" dirty="0">
                <a:solidFill>
                  <a:srgbClr val="40585E"/>
                </a:solidFill>
                <a:latin typeface="Arial" panose="020B0604020202020204" pitchFamily="34" charset="0"/>
              </a:rPr>
              <a:t>Direction Développement Durable et Innovation</a:t>
            </a:r>
          </a:p>
          <a:p>
            <a:endParaRPr lang="fr-FR" sz="1400" dirty="0"/>
          </a:p>
        </p:txBody>
      </p:sp>
      <p:pic>
        <p:nvPicPr>
          <p:cNvPr id="1028" name="Picture 4" descr="Photo de profil de Anthony PONTHIEUX">
            <a:extLst>
              <a:ext uri="{FF2B5EF4-FFF2-40B4-BE49-F238E27FC236}">
                <a16:creationId xmlns:a16="http://schemas.microsoft.com/office/drawing/2014/main" id="{D6B02FC6-3BCA-CF5E-C6E3-97CB5EDB3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203" y="1917373"/>
            <a:ext cx="1620456" cy="16204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0" name="Picture 6" descr="Photo de profil de Bertrand BOUSQUET">
            <a:extLst>
              <a:ext uri="{FF2B5EF4-FFF2-40B4-BE49-F238E27FC236}">
                <a16:creationId xmlns:a16="http://schemas.microsoft.com/office/drawing/2014/main" id="{432F4CC2-F7DD-1519-7AA4-8AEFE7389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50" y="4346534"/>
            <a:ext cx="1620456" cy="16204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2" name="Picture 8" descr="Rodolphe Deborre">
            <a:extLst>
              <a:ext uri="{FF2B5EF4-FFF2-40B4-BE49-F238E27FC236}">
                <a16:creationId xmlns:a16="http://schemas.microsoft.com/office/drawing/2014/main" id="{745E1273-15EE-720A-BC5C-7C02B5A58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90" y="1917373"/>
            <a:ext cx="1620456" cy="16204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4" name="Picture 10" descr="Photo de profil de Florian VENANT">
            <a:extLst>
              <a:ext uri="{FF2B5EF4-FFF2-40B4-BE49-F238E27FC236}">
                <a16:creationId xmlns:a16="http://schemas.microsoft.com/office/drawing/2014/main" id="{796A66B7-2A47-34D6-7993-1732C7A9C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203" y="4346534"/>
            <a:ext cx="1620456" cy="16204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9" name="Espace réservé du contenu 5">
            <a:extLst>
              <a:ext uri="{FF2B5EF4-FFF2-40B4-BE49-F238E27FC236}">
                <a16:creationId xmlns:a16="http://schemas.microsoft.com/office/drawing/2014/main" id="{48FDCCA4-917F-C965-CE1F-2C9242190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78" y="0"/>
            <a:ext cx="2538843" cy="1224098"/>
          </a:xfrm>
          <a:prstGeom prst="rect">
            <a:avLst/>
          </a:prstGeom>
        </p:spPr>
      </p:pic>
    </p:spTree>
    <p:extLst>
      <p:ext uri="{BB962C8B-B14F-4D97-AF65-F5344CB8AC3E}">
        <p14:creationId xmlns:p14="http://schemas.microsoft.com/office/powerpoint/2010/main" val="362182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0E5B6-581F-8C20-CBD7-C837BA81FF86}"/>
              </a:ext>
            </a:extLst>
          </p:cNvPr>
          <p:cNvSpPr>
            <a:spLocks noGrp="1"/>
          </p:cNvSpPr>
          <p:nvPr>
            <p:ph type="title"/>
          </p:nvPr>
        </p:nvSpPr>
        <p:spPr/>
        <p:txBody>
          <a:bodyPr/>
          <a:lstStyle/>
          <a:p>
            <a:r>
              <a:rPr lang="fr-FR" dirty="0"/>
              <a:t>Les dates à retenir</a:t>
            </a:r>
          </a:p>
        </p:txBody>
      </p:sp>
      <p:sp>
        <p:nvSpPr>
          <p:cNvPr id="3" name="Espace réservé du texte 2">
            <a:extLst>
              <a:ext uri="{FF2B5EF4-FFF2-40B4-BE49-F238E27FC236}">
                <a16:creationId xmlns:a16="http://schemas.microsoft.com/office/drawing/2014/main" id="{2CA3E83E-6B1E-EEF5-FFE7-112710F5AEA9}"/>
              </a:ext>
            </a:extLst>
          </p:cNvPr>
          <p:cNvSpPr>
            <a:spLocks noGrp="1"/>
          </p:cNvSpPr>
          <p:nvPr>
            <p:ph type="body" idx="1"/>
          </p:nvPr>
        </p:nvSpPr>
        <p:spPr>
          <a:xfrm>
            <a:off x="2770700" y="1926924"/>
            <a:ext cx="8820867" cy="2858207"/>
          </a:xfrm>
        </p:spPr>
        <p:txBody>
          <a:bodyPr>
            <a:normAutofit/>
          </a:bodyPr>
          <a:lstStyle/>
          <a:p>
            <a:pPr algn="just"/>
            <a:r>
              <a:rPr lang="fr-FR" dirty="0"/>
              <a:t>Lancement du Booster du réemploi en Hauts-de-France, avec la signature officielle du partenariat entre A4MT et le CD2E lors des Rencontres de l’Eco-transition au CD2E</a:t>
            </a:r>
          </a:p>
          <a:p>
            <a:pPr algn="just"/>
            <a:endParaRPr lang="fr-FR" dirty="0"/>
          </a:p>
          <a:p>
            <a:pPr algn="just"/>
            <a:endParaRPr lang="fr-FR" b="1" u="sng" dirty="0"/>
          </a:p>
          <a:p>
            <a:pPr algn="just"/>
            <a:r>
              <a:rPr lang="fr-FR" dirty="0"/>
              <a:t>1</a:t>
            </a:r>
            <a:r>
              <a:rPr lang="fr-FR" baseline="30000" dirty="0"/>
              <a:t>ère</a:t>
            </a:r>
            <a:r>
              <a:rPr lang="fr-FR" dirty="0"/>
              <a:t> session d’accompagnement des MOA (« Booster session ») au CD2E</a:t>
            </a:r>
          </a:p>
          <a:p>
            <a:pPr algn="just"/>
            <a:endParaRPr lang="fr-FR" dirty="0"/>
          </a:p>
          <a:p>
            <a:pPr algn="just"/>
            <a:endParaRPr lang="fr-FR" dirty="0"/>
          </a:p>
          <a:p>
            <a:endParaRPr lang="fr-FR" dirty="0"/>
          </a:p>
        </p:txBody>
      </p:sp>
      <p:sp>
        <p:nvSpPr>
          <p:cNvPr id="4" name="Espace réservé du numéro de diapositive 3">
            <a:extLst>
              <a:ext uri="{FF2B5EF4-FFF2-40B4-BE49-F238E27FC236}">
                <a16:creationId xmlns:a16="http://schemas.microsoft.com/office/drawing/2014/main" id="{0062995F-548B-8300-1740-9383A2407423}"/>
              </a:ext>
            </a:extLst>
          </p:cNvPr>
          <p:cNvSpPr>
            <a:spLocks noGrp="1"/>
          </p:cNvSpPr>
          <p:nvPr>
            <p:ph type="sldNum" sz="quarter" idx="12"/>
          </p:nvPr>
        </p:nvSpPr>
        <p:spPr/>
        <p:txBody>
          <a:bodyPr/>
          <a:lstStyle/>
          <a:p>
            <a:fld id="{E11C3B12-AB67-4FA6-A46D-8415232B9398}" type="slidenum">
              <a:rPr lang="fr-FR" smtClean="0"/>
              <a:pPr/>
              <a:t>35</a:t>
            </a:fld>
            <a:endParaRPr lang="fr-FR"/>
          </a:p>
        </p:txBody>
      </p:sp>
      <p:pic>
        <p:nvPicPr>
          <p:cNvPr id="22" name="Image 21">
            <a:extLst>
              <a:ext uri="{FF2B5EF4-FFF2-40B4-BE49-F238E27FC236}">
                <a16:creationId xmlns:a16="http://schemas.microsoft.com/office/drawing/2014/main" id="{2007BBDD-DC55-B87B-C7D4-454D897CE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671" y="3586935"/>
            <a:ext cx="1287773" cy="1408865"/>
          </a:xfrm>
          <a:prstGeom prst="rect">
            <a:avLst/>
          </a:prstGeom>
        </p:spPr>
      </p:pic>
      <p:pic>
        <p:nvPicPr>
          <p:cNvPr id="24" name="Image 23">
            <a:extLst>
              <a:ext uri="{FF2B5EF4-FFF2-40B4-BE49-F238E27FC236}">
                <a16:creationId xmlns:a16="http://schemas.microsoft.com/office/drawing/2014/main" id="{FF4ED95C-44FD-F87F-13F2-0B4CFA481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72" y="1738269"/>
            <a:ext cx="1287772" cy="1406321"/>
          </a:xfrm>
          <a:prstGeom prst="rect">
            <a:avLst/>
          </a:prstGeom>
        </p:spPr>
      </p:pic>
      <p:pic>
        <p:nvPicPr>
          <p:cNvPr id="25" name="Espace réservé du contenu 5">
            <a:extLst>
              <a:ext uri="{FF2B5EF4-FFF2-40B4-BE49-F238E27FC236}">
                <a16:creationId xmlns:a16="http://schemas.microsoft.com/office/drawing/2014/main" id="{ECE6B87A-4513-6A32-ED8E-41ABEED07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178" y="0"/>
            <a:ext cx="2538843" cy="1224098"/>
          </a:xfrm>
          <a:prstGeom prst="rect">
            <a:avLst/>
          </a:prstGeom>
        </p:spPr>
      </p:pic>
    </p:spTree>
    <p:extLst>
      <p:ext uri="{BB962C8B-B14F-4D97-AF65-F5344CB8AC3E}">
        <p14:creationId xmlns:p14="http://schemas.microsoft.com/office/powerpoint/2010/main" val="1434904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45601-EFC0-4DDF-5F5A-D54B45D143CC}"/>
              </a:ext>
            </a:extLst>
          </p:cNvPr>
          <p:cNvSpPr>
            <a:spLocks noGrp="1"/>
          </p:cNvSpPr>
          <p:nvPr>
            <p:ph type="title"/>
          </p:nvPr>
        </p:nvSpPr>
        <p:spPr/>
        <p:txBody>
          <a:bodyPr/>
          <a:lstStyle/>
          <a:p>
            <a:r>
              <a:rPr lang="fr-FR" dirty="0"/>
              <a:t>Intervenants</a:t>
            </a:r>
          </a:p>
        </p:txBody>
      </p:sp>
      <p:sp>
        <p:nvSpPr>
          <p:cNvPr id="3" name="Espace réservé du contenu 2">
            <a:extLst>
              <a:ext uri="{FF2B5EF4-FFF2-40B4-BE49-F238E27FC236}">
                <a16:creationId xmlns:a16="http://schemas.microsoft.com/office/drawing/2014/main" id="{B2CDCBBE-F65E-D165-75CC-D82BD7281E0D}"/>
              </a:ext>
            </a:extLst>
          </p:cNvPr>
          <p:cNvSpPr>
            <a:spLocks noGrp="1"/>
          </p:cNvSpPr>
          <p:nvPr>
            <p:ph idx="1"/>
          </p:nvPr>
        </p:nvSpPr>
        <p:spPr>
          <a:xfrm>
            <a:off x="2743200" y="1847849"/>
            <a:ext cx="6241897" cy="4731853"/>
          </a:xfrm>
        </p:spPr>
        <p:txBody>
          <a:bodyPr>
            <a:normAutofit/>
          </a:bodyPr>
          <a:lstStyle/>
          <a:p>
            <a:r>
              <a:rPr lang="fr-FR" dirty="0"/>
              <a:t>ADEME, François Humbert – </a:t>
            </a:r>
            <a:r>
              <a:rPr lang="fr-FR" dirty="0">
                <a:hlinkClick r:id="rId2"/>
              </a:rPr>
              <a:t>francois.humbert@ademe.fr</a:t>
            </a:r>
            <a:r>
              <a:rPr lang="fr-FR" dirty="0"/>
              <a:t> </a:t>
            </a:r>
          </a:p>
          <a:p>
            <a:endParaRPr lang="fr-FR" dirty="0"/>
          </a:p>
          <a:p>
            <a:r>
              <a:rPr lang="fr-FR" dirty="0"/>
              <a:t>A4MT, Cécilia Darçot &amp; Zélie Perrin – </a:t>
            </a:r>
            <a:r>
              <a:rPr lang="fr-FR" dirty="0">
                <a:hlinkClick r:id="rId3"/>
              </a:rPr>
              <a:t>cecilia.darcot@a4mt.com</a:t>
            </a:r>
            <a:r>
              <a:rPr lang="fr-FR" dirty="0"/>
              <a:t>  </a:t>
            </a:r>
            <a:r>
              <a:rPr lang="fr-FR" dirty="0">
                <a:hlinkClick r:id="rId4"/>
              </a:rPr>
              <a:t>zelie.perrin@a4mt.com</a:t>
            </a:r>
            <a:r>
              <a:rPr lang="fr-FR" dirty="0"/>
              <a:t> </a:t>
            </a:r>
          </a:p>
          <a:p>
            <a:endParaRPr lang="fr-FR" dirty="0"/>
          </a:p>
          <a:p>
            <a:r>
              <a:rPr lang="fr-FR" dirty="0"/>
              <a:t>INEC, Juliette </a:t>
            </a:r>
            <a:r>
              <a:rPr lang="fr-FR" dirty="0" err="1"/>
              <a:t>Simonnetto</a:t>
            </a:r>
            <a:r>
              <a:rPr lang="fr-FR" dirty="0"/>
              <a:t> – </a:t>
            </a:r>
            <a:r>
              <a:rPr lang="fr-FR" dirty="0">
                <a:hlinkClick r:id="rId5"/>
              </a:rPr>
              <a:t>j.simonnetto@institut-economie-circulaire.fr</a:t>
            </a:r>
            <a:r>
              <a:rPr lang="fr-FR" dirty="0"/>
              <a:t> </a:t>
            </a:r>
          </a:p>
        </p:txBody>
      </p:sp>
      <p:sp>
        <p:nvSpPr>
          <p:cNvPr id="5" name="Espace réservé du numéro de diapositive 4">
            <a:extLst>
              <a:ext uri="{FF2B5EF4-FFF2-40B4-BE49-F238E27FC236}">
                <a16:creationId xmlns:a16="http://schemas.microsoft.com/office/drawing/2014/main" id="{8C70B0B0-632B-F9AA-622B-CD13D0D1779D}"/>
              </a:ext>
            </a:extLst>
          </p:cNvPr>
          <p:cNvSpPr>
            <a:spLocks noGrp="1"/>
          </p:cNvSpPr>
          <p:nvPr>
            <p:ph type="sldNum" sz="quarter" idx="12"/>
          </p:nvPr>
        </p:nvSpPr>
        <p:spPr/>
        <p:txBody>
          <a:bodyPr/>
          <a:lstStyle/>
          <a:p>
            <a:fld id="{E11C3B12-AB67-4FA6-A46D-8415232B9398}" type="slidenum">
              <a:rPr lang="fr-FR" smtClean="0"/>
              <a:t>36</a:t>
            </a:fld>
            <a:endParaRPr lang="fr-FR"/>
          </a:p>
        </p:txBody>
      </p:sp>
      <p:pic>
        <p:nvPicPr>
          <p:cNvPr id="1028" name="Image 4" descr="Une image contenant Police, Graphique, texte, logo&#10;&#10;Description générée automatiquement">
            <a:extLst>
              <a:ext uri="{FF2B5EF4-FFF2-40B4-BE49-F238E27FC236}">
                <a16:creationId xmlns:a16="http://schemas.microsoft.com/office/drawing/2014/main" id="{63864F21-07E8-EEC9-E0C0-41678F40A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8697" y="5566127"/>
            <a:ext cx="3094530" cy="8187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ne image contenant texte, Police, logo, capture d’écran&#10;&#10;Description générée automatiquement">
            <a:extLst>
              <a:ext uri="{FF2B5EF4-FFF2-40B4-BE49-F238E27FC236}">
                <a16:creationId xmlns:a16="http://schemas.microsoft.com/office/drawing/2014/main" id="{5E443650-8DDB-E1BD-D9B2-AEAB7B215C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7321" y="1455737"/>
            <a:ext cx="2863389" cy="1377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1" descr="A4MT">
            <a:extLst>
              <a:ext uri="{FF2B5EF4-FFF2-40B4-BE49-F238E27FC236}">
                <a16:creationId xmlns:a16="http://schemas.microsoft.com/office/drawing/2014/main" id="{B7F766AB-FD5F-F7E2-6BB4-A6E6634589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5098" y="3048031"/>
            <a:ext cx="2848127" cy="555594"/>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 descr="Booster du Réemploi">
            <a:extLst>
              <a:ext uri="{FF2B5EF4-FFF2-40B4-BE49-F238E27FC236}">
                <a16:creationId xmlns:a16="http://schemas.microsoft.com/office/drawing/2014/main" id="{A053448A-55EB-55DA-9B31-80725ECD9D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1017" y="3688264"/>
            <a:ext cx="1839267" cy="17992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431E9860-96BC-CD98-1C5D-006B67758A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6">
            <a:extLst>
              <a:ext uri="{FF2B5EF4-FFF2-40B4-BE49-F238E27FC236}">
                <a16:creationId xmlns:a16="http://schemas.microsoft.com/office/drawing/2014/main" id="{CBA5C338-E645-A409-BDBB-24970692888A}"/>
              </a:ext>
            </a:extLst>
          </p:cNvPr>
          <p:cNvSpPr>
            <a:spLocks noChangeArrowheads="1"/>
          </p:cNvSpPr>
          <p:nvPr/>
        </p:nvSpPr>
        <p:spPr bwMode="auto">
          <a:xfrm>
            <a:off x="0" y="124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7">
            <a:extLst>
              <a:ext uri="{FF2B5EF4-FFF2-40B4-BE49-F238E27FC236}">
                <a16:creationId xmlns:a16="http://schemas.microsoft.com/office/drawing/2014/main" id="{75DBDF70-DDED-1731-491F-0931EAC2F52B}"/>
              </a:ext>
            </a:extLst>
          </p:cNvPr>
          <p:cNvSpPr>
            <a:spLocks noChangeArrowheads="1"/>
          </p:cNvSpPr>
          <p:nvPr/>
        </p:nvSpPr>
        <p:spPr bwMode="auto">
          <a:xfrm>
            <a:off x="0" y="2422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8">
            <a:extLst>
              <a:ext uri="{FF2B5EF4-FFF2-40B4-BE49-F238E27FC236}">
                <a16:creationId xmlns:a16="http://schemas.microsoft.com/office/drawing/2014/main" id="{9674A43A-AEA5-BBAB-2837-68D3FAADA4FC}"/>
              </a:ext>
            </a:extLst>
          </p:cNvPr>
          <p:cNvSpPr>
            <a:spLocks noChangeArrowheads="1"/>
          </p:cNvSpPr>
          <p:nvPr/>
        </p:nvSpPr>
        <p:spPr bwMode="auto">
          <a:xfrm>
            <a:off x="0" y="2887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9">
            <a:extLst>
              <a:ext uri="{FF2B5EF4-FFF2-40B4-BE49-F238E27FC236}">
                <a16:creationId xmlns:a16="http://schemas.microsoft.com/office/drawing/2014/main" id="{B4D90929-2583-BBA9-281B-B9CEDCA2CE7C}"/>
              </a:ext>
            </a:extLst>
          </p:cNvPr>
          <p:cNvSpPr>
            <a:spLocks noChangeArrowheads="1"/>
          </p:cNvSpPr>
          <p:nvPr/>
        </p:nvSpPr>
        <p:spPr bwMode="auto">
          <a:xfrm>
            <a:off x="0" y="4602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5357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ACE70-52D6-C448-1C3B-E00A3D8B7D32}"/>
              </a:ext>
            </a:extLst>
          </p:cNvPr>
          <p:cNvSpPr>
            <a:spLocks noGrp="1"/>
          </p:cNvSpPr>
          <p:nvPr>
            <p:ph type="ctrTitle"/>
          </p:nvPr>
        </p:nvSpPr>
        <p:spPr>
          <a:xfrm>
            <a:off x="400280" y="2818879"/>
            <a:ext cx="11977113" cy="865958"/>
          </a:xfrm>
        </p:spPr>
        <p:txBody>
          <a:bodyPr>
            <a:normAutofit/>
          </a:bodyPr>
          <a:lstStyle/>
          <a:p>
            <a:r>
              <a:rPr lang="fr-FR" b="0" dirty="0"/>
              <a:t>Merci beaucoup pour votre participation !</a:t>
            </a:r>
          </a:p>
        </p:txBody>
      </p:sp>
      <p:sp>
        <p:nvSpPr>
          <p:cNvPr id="3" name="Sous-titre 2">
            <a:extLst>
              <a:ext uri="{FF2B5EF4-FFF2-40B4-BE49-F238E27FC236}">
                <a16:creationId xmlns:a16="http://schemas.microsoft.com/office/drawing/2014/main" id="{F54F0CF6-D31B-006C-D73A-C1581C3E6787}"/>
              </a:ext>
            </a:extLst>
          </p:cNvPr>
          <p:cNvSpPr>
            <a:spLocks noGrp="1"/>
          </p:cNvSpPr>
          <p:nvPr>
            <p:ph type="subTitle" idx="1"/>
          </p:nvPr>
        </p:nvSpPr>
        <p:spPr/>
        <p:txBody>
          <a:bodyPr/>
          <a:lstStyle/>
          <a:p>
            <a:r>
              <a:rPr lang="fr-FR" dirty="0"/>
              <a:t>14/09/2023</a:t>
            </a:r>
          </a:p>
        </p:txBody>
      </p:sp>
      <p:sp>
        <p:nvSpPr>
          <p:cNvPr id="4" name="Rectangle 3">
            <a:extLst>
              <a:ext uri="{FF2B5EF4-FFF2-40B4-BE49-F238E27FC236}">
                <a16:creationId xmlns:a16="http://schemas.microsoft.com/office/drawing/2014/main" id="{CCB41084-2FB3-424A-A45A-5E9B95CD7A60}"/>
              </a:ext>
            </a:extLst>
          </p:cNvPr>
          <p:cNvSpPr/>
          <p:nvPr/>
        </p:nvSpPr>
        <p:spPr>
          <a:xfrm>
            <a:off x="918755" y="4212658"/>
            <a:ext cx="863392" cy="62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71193F0-C296-5673-7753-B097990E14F8}"/>
              </a:ext>
            </a:extLst>
          </p:cNvPr>
          <p:cNvSpPr txBox="1"/>
          <p:nvPr/>
        </p:nvSpPr>
        <p:spPr>
          <a:xfrm>
            <a:off x="6808304" y="4651513"/>
            <a:ext cx="4323522" cy="865958"/>
          </a:xfrm>
          <a:prstGeom prst="rect">
            <a:avLst/>
          </a:prstGeom>
          <a:noFill/>
        </p:spPr>
        <p:txBody>
          <a:bodyPr wrap="square" rtlCol="0">
            <a:spAutoFit/>
          </a:bodyPr>
          <a:lstStyle/>
          <a:p>
            <a:endParaRPr lang="fr-FR" dirty="0"/>
          </a:p>
        </p:txBody>
      </p:sp>
      <p:sp>
        <p:nvSpPr>
          <p:cNvPr id="6" name="Sous-titre 2">
            <a:extLst>
              <a:ext uri="{FF2B5EF4-FFF2-40B4-BE49-F238E27FC236}">
                <a16:creationId xmlns:a16="http://schemas.microsoft.com/office/drawing/2014/main" id="{D5EB37E1-6CFD-56A6-8098-7B39A0E4B47B}"/>
              </a:ext>
            </a:extLst>
          </p:cNvPr>
          <p:cNvSpPr txBox="1">
            <a:spLocks/>
          </p:cNvSpPr>
          <p:nvPr/>
        </p:nvSpPr>
        <p:spPr>
          <a:xfrm>
            <a:off x="4949687" y="4428126"/>
            <a:ext cx="7030141" cy="21786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1D2E58"/>
                </a:solidFill>
                <a:latin typeface="Gadugi" panose="020B0502040204020203" pitchFamily="34" charset="0"/>
                <a:ea typeface="Gadugi" panose="020B0502040204020203"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u="sng" dirty="0"/>
              <a:t>Pour toute question :</a:t>
            </a:r>
          </a:p>
          <a:p>
            <a:r>
              <a:rPr lang="fr-FR" sz="2400" b="1" dirty="0"/>
              <a:t>Lucien LUTHON</a:t>
            </a:r>
          </a:p>
          <a:p>
            <a:r>
              <a:rPr lang="fr-FR" sz="2400" dirty="0"/>
              <a:t>Consultant Réemploi recyclage Bâtiment durable</a:t>
            </a:r>
          </a:p>
          <a:p>
            <a:r>
              <a:rPr lang="fr-FR" sz="2400" dirty="0"/>
              <a:t>+33 7 57 48 11 27</a:t>
            </a:r>
          </a:p>
          <a:p>
            <a:r>
              <a:rPr lang="fr-FR" sz="2400" dirty="0">
                <a:hlinkClick r:id="rId2"/>
              </a:rPr>
              <a:t>l.luthon@cd2e.com</a:t>
            </a:r>
            <a:r>
              <a:rPr lang="fr-FR" sz="2400" dirty="0"/>
              <a:t> </a:t>
            </a:r>
          </a:p>
        </p:txBody>
      </p:sp>
    </p:spTree>
    <p:extLst>
      <p:ext uri="{BB962C8B-B14F-4D97-AF65-F5344CB8AC3E}">
        <p14:creationId xmlns:p14="http://schemas.microsoft.com/office/powerpoint/2010/main" val="1903871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 name="CustomShape 1"/>
          <p:cNvSpPr/>
          <p:nvPr/>
        </p:nvSpPr>
        <p:spPr>
          <a:xfrm>
            <a:off x="401400" y="770400"/>
            <a:ext cx="1138824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a:solidFill>
                  <a:srgbClr val="000000"/>
                </a:solidFill>
                <a:latin typeface="Arial"/>
              </a:rPr>
              <a:t>Des actions inspirantes pour intégrer l’Economie circulaire dans l’urbanisme</a:t>
            </a:r>
            <a:endParaRPr lang="fr-FR" sz="3200" b="0" strike="noStrike" spc="-1">
              <a:latin typeface="Arial"/>
            </a:endParaRPr>
          </a:p>
        </p:txBody>
      </p:sp>
      <p:sp>
        <p:nvSpPr>
          <p:cNvPr id="431" name="CustomShape 2"/>
          <p:cNvSpPr/>
          <p:nvPr/>
        </p:nvSpPr>
        <p:spPr>
          <a:xfrm>
            <a:off x="10645560" y="6370560"/>
            <a:ext cx="11444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1D81571-CE44-4A6A-929E-8184FF3B5910}" type="datetime1">
              <a:rPr lang="fr-FR" sz="1200" b="0" strike="noStrike" spc="-1">
                <a:solidFill>
                  <a:srgbClr val="000000"/>
                </a:solidFill>
                <a:latin typeface="Arial"/>
              </a:rPr>
              <a:t>27/09/2023</a:t>
            </a:fld>
            <a:endParaRPr lang="fr-FR" sz="1200" b="0" strike="noStrike" spc="-1">
              <a:latin typeface="Arial"/>
            </a:endParaRPr>
          </a:p>
        </p:txBody>
      </p:sp>
      <p:sp>
        <p:nvSpPr>
          <p:cNvPr id="432" name="CustomShape 3"/>
          <p:cNvSpPr/>
          <p:nvPr/>
        </p:nvSpPr>
        <p:spPr>
          <a:xfrm>
            <a:off x="9550440" y="6370560"/>
            <a:ext cx="714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320A826-ABA3-47F9-9550-CFE351F50F70}" type="slidenum">
              <a:rPr lang="fr-FR" sz="1200" b="0" strike="noStrike" spc="-1">
                <a:solidFill>
                  <a:srgbClr val="000000"/>
                </a:solidFill>
                <a:latin typeface="Arial"/>
              </a:rPr>
              <a:t>38</a:t>
            </a:fld>
            <a:endParaRPr lang="fr-FR" sz="1200" b="0" strike="noStrike" spc="-1">
              <a:latin typeface="Arial"/>
            </a:endParaRPr>
          </a:p>
        </p:txBody>
      </p:sp>
      <p:sp>
        <p:nvSpPr>
          <p:cNvPr id="434" name="CustomShape 5"/>
          <p:cNvSpPr/>
          <p:nvPr/>
        </p:nvSpPr>
        <p:spPr>
          <a:xfrm>
            <a:off x="401400" y="6370560"/>
            <a:ext cx="40849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fr-FR" sz="1200" b="0" strike="noStrike" spc="-1">
                <a:solidFill>
                  <a:srgbClr val="000000"/>
                </a:solidFill>
                <a:latin typeface="Arial"/>
              </a:rPr>
              <a:t>Direction Régionale….., Nom du Présentateur</a:t>
            </a:r>
            <a:endParaRPr lang="fr-FR" sz="1200" b="0" strike="noStrike" spc="-1">
              <a:latin typeface="Arial"/>
            </a:endParaRPr>
          </a:p>
        </p:txBody>
      </p:sp>
      <p:sp>
        <p:nvSpPr>
          <p:cNvPr id="435" name="CustomShape 6"/>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sp>
        <p:nvSpPr>
          <p:cNvPr id="436" name="CustomShape 7"/>
          <p:cNvSpPr/>
          <p:nvPr/>
        </p:nvSpPr>
        <p:spPr>
          <a:xfrm>
            <a:off x="1146600" y="3168000"/>
            <a:ext cx="1614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7030A0"/>
                </a:solidFill>
                <a:latin typeface="Arial"/>
                <a:ea typeface="DejaVu Sans"/>
              </a:rPr>
              <a:t>RECYCLAGE</a:t>
            </a:r>
            <a:endParaRPr lang="fr-FR" sz="1800" b="0" strike="noStrike" spc="-1" dirty="0">
              <a:latin typeface="Arial"/>
            </a:endParaRPr>
          </a:p>
        </p:txBody>
      </p:sp>
      <p:pic>
        <p:nvPicPr>
          <p:cNvPr id="437" name="Image 20"/>
          <p:cNvPicPr/>
          <p:nvPr/>
        </p:nvPicPr>
        <p:blipFill>
          <a:blip r:embed="rId3"/>
          <a:stretch/>
        </p:blipFill>
        <p:spPr>
          <a:xfrm>
            <a:off x="401400" y="3029760"/>
            <a:ext cx="633240" cy="645120"/>
          </a:xfrm>
          <a:prstGeom prst="rect">
            <a:avLst/>
          </a:prstGeom>
          <a:ln>
            <a:noFill/>
          </a:ln>
        </p:spPr>
      </p:pic>
      <p:sp>
        <p:nvSpPr>
          <p:cNvPr id="438" name="CustomShape 8"/>
          <p:cNvSpPr/>
          <p:nvPr/>
        </p:nvSpPr>
        <p:spPr>
          <a:xfrm>
            <a:off x="3097800" y="2934720"/>
            <a:ext cx="3363480" cy="132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360">
              <a:lnSpc>
                <a:spcPct val="100000"/>
              </a:lnSpc>
              <a:spcAft>
                <a:spcPts val="201"/>
              </a:spcAft>
              <a:buClr>
                <a:srgbClr val="000000"/>
              </a:buClr>
              <a:buFont typeface="Arial"/>
              <a:buChar char="•"/>
            </a:pPr>
            <a:r>
              <a:rPr lang="fr-FR" sz="1300" b="0" strike="noStrike" spc="-1" dirty="0">
                <a:solidFill>
                  <a:srgbClr val="000000"/>
                </a:solidFill>
                <a:latin typeface="Arial"/>
                <a:ea typeface="DejaVu Sans"/>
              </a:rPr>
              <a:t>Identifier les sites et sols pollués, notamment dans les documents de planification urbaine.</a:t>
            </a:r>
            <a:endParaRPr lang="fr-FR" sz="1300" b="0" strike="noStrike" spc="-1" dirty="0">
              <a:latin typeface="Arial"/>
            </a:endParaRPr>
          </a:p>
          <a:p>
            <a:pPr marL="343080" indent="-342360">
              <a:lnSpc>
                <a:spcPct val="100000"/>
              </a:lnSpc>
              <a:spcAft>
                <a:spcPts val="201"/>
              </a:spcAft>
              <a:buClr>
                <a:srgbClr val="000000"/>
              </a:buClr>
              <a:buFont typeface="Arial"/>
              <a:buChar char="•"/>
            </a:pPr>
            <a:r>
              <a:rPr lang="fr-FR" sz="1300" b="0" strike="noStrike" spc="-1" dirty="0">
                <a:solidFill>
                  <a:srgbClr val="000000"/>
                </a:solidFill>
                <a:latin typeface="Arial"/>
                <a:ea typeface="DejaVu Sans"/>
              </a:rPr>
              <a:t>Déployer des filières de valorisation </a:t>
            </a:r>
            <a:br>
              <a:rPr dirty="0"/>
            </a:br>
            <a:r>
              <a:rPr lang="fr-FR" sz="1300" b="0" strike="noStrike" spc="-1" dirty="0">
                <a:solidFill>
                  <a:srgbClr val="000000"/>
                </a:solidFill>
                <a:latin typeface="Arial"/>
                <a:ea typeface="DejaVu Sans"/>
              </a:rPr>
              <a:t>des matériaux et des déchets verts.</a:t>
            </a:r>
            <a:endParaRPr lang="fr-FR" sz="1300" b="0" strike="noStrike" spc="-1" dirty="0">
              <a:latin typeface="Arial"/>
            </a:endParaRPr>
          </a:p>
          <a:p>
            <a:pPr marL="343080" indent="-342360">
              <a:lnSpc>
                <a:spcPct val="100000"/>
              </a:lnSpc>
              <a:spcAft>
                <a:spcPts val="201"/>
              </a:spcAft>
              <a:buClr>
                <a:srgbClr val="000000"/>
              </a:buClr>
              <a:buFont typeface="Arial"/>
              <a:buChar char="•"/>
            </a:pPr>
            <a:r>
              <a:rPr lang="fr-FR" sz="1300" b="0" strike="noStrike" spc="-1" dirty="0">
                <a:solidFill>
                  <a:srgbClr val="000000"/>
                </a:solidFill>
                <a:latin typeface="Arial"/>
                <a:ea typeface="DejaVu Sans"/>
              </a:rPr>
              <a:t>Sensibiliser au tri.</a:t>
            </a:r>
            <a:endParaRPr lang="fr-FR" sz="1300" b="0" strike="noStrike" spc="-1" dirty="0">
              <a:latin typeface="Arial"/>
            </a:endParaRPr>
          </a:p>
        </p:txBody>
      </p:sp>
      <p:sp>
        <p:nvSpPr>
          <p:cNvPr id="439" name="CustomShape 9"/>
          <p:cNvSpPr/>
          <p:nvPr/>
        </p:nvSpPr>
        <p:spPr>
          <a:xfrm>
            <a:off x="6839280" y="2886840"/>
            <a:ext cx="5091840" cy="132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Utiliser des matières recyclées dans les projets d’aménagement.</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Réutiliser des matériaux de démolition et des terres excavées.</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Réutiliser des déchets verts en compost ou en paillage Sensibiliser au tri et créer des points de collecte adaptés Implanter des équipements structurant de gestion des déchets.</a:t>
            </a:r>
            <a:endParaRPr lang="fr-FR" sz="1300" b="0" strike="noStrike" spc="-1">
              <a:latin typeface="Arial"/>
            </a:endParaRPr>
          </a:p>
        </p:txBody>
      </p:sp>
      <p:sp>
        <p:nvSpPr>
          <p:cNvPr id="440" name="CustomShape 10"/>
          <p:cNvSpPr/>
          <p:nvPr/>
        </p:nvSpPr>
        <p:spPr>
          <a:xfrm>
            <a:off x="1144440" y="5047920"/>
            <a:ext cx="1375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a:solidFill>
                  <a:srgbClr val="2771A4"/>
                </a:solidFill>
                <a:latin typeface="Arial"/>
                <a:ea typeface="DejaVu Sans"/>
              </a:rPr>
              <a:t>RÉEMPLOI</a:t>
            </a:r>
            <a:endParaRPr lang="fr-FR" sz="1800" b="0" strike="noStrike" spc="-1">
              <a:latin typeface="Arial"/>
            </a:endParaRPr>
          </a:p>
        </p:txBody>
      </p:sp>
      <p:pic>
        <p:nvPicPr>
          <p:cNvPr id="441" name="Image 25"/>
          <p:cNvPicPr/>
          <p:nvPr/>
        </p:nvPicPr>
        <p:blipFill>
          <a:blip r:embed="rId4"/>
          <a:stretch/>
        </p:blipFill>
        <p:spPr>
          <a:xfrm>
            <a:off x="401400" y="4915800"/>
            <a:ext cx="633240" cy="633240"/>
          </a:xfrm>
          <a:prstGeom prst="rect">
            <a:avLst/>
          </a:prstGeom>
          <a:ln>
            <a:noFill/>
          </a:ln>
        </p:spPr>
      </p:pic>
      <p:sp>
        <p:nvSpPr>
          <p:cNvPr id="442" name="CustomShape 11"/>
          <p:cNvSpPr/>
          <p:nvPr/>
        </p:nvSpPr>
        <p:spPr>
          <a:xfrm>
            <a:off x="2898360" y="4757040"/>
            <a:ext cx="3562920" cy="111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b="0" strike="noStrike" spc="-1" dirty="0">
                <a:solidFill>
                  <a:srgbClr val="000000"/>
                </a:solidFill>
                <a:latin typeface="Arial"/>
                <a:ea typeface="DejaVu Sans"/>
              </a:rPr>
              <a:t>Elaborer des stratégies pour maximiser l’usage du foncier (recyclage du foncier) et du bâti non occupé et éviter l’utilisation des terrains naturels ou agricoles. </a:t>
            </a:r>
            <a:endParaRPr lang="fr-FR" sz="1300" b="0" strike="noStrike" spc="-1" dirty="0">
              <a:latin typeface="Arial"/>
            </a:endParaRPr>
          </a:p>
          <a:p>
            <a:pPr marL="285840" indent="-285120">
              <a:lnSpc>
                <a:spcPct val="100000"/>
              </a:lnSpc>
              <a:spcAft>
                <a:spcPts val="300"/>
              </a:spcAft>
              <a:buClr>
                <a:srgbClr val="000000"/>
              </a:buClr>
              <a:buFont typeface="Arial"/>
              <a:buChar char="•"/>
            </a:pPr>
            <a:r>
              <a:rPr lang="fr-FR" sz="1300" b="0" strike="noStrike" spc="-1" dirty="0">
                <a:solidFill>
                  <a:srgbClr val="000000"/>
                </a:solidFill>
                <a:latin typeface="Arial"/>
                <a:ea typeface="DejaVu Sans"/>
              </a:rPr>
              <a:t>Promouvoir l’urbanisme transitoire.</a:t>
            </a:r>
            <a:endParaRPr lang="fr-FR" sz="1300" b="0" strike="noStrike" spc="-1" dirty="0">
              <a:latin typeface="Arial"/>
            </a:endParaRPr>
          </a:p>
        </p:txBody>
      </p:sp>
      <p:sp>
        <p:nvSpPr>
          <p:cNvPr id="443" name="CustomShape 12"/>
          <p:cNvSpPr/>
          <p:nvPr/>
        </p:nvSpPr>
        <p:spPr>
          <a:xfrm>
            <a:off x="6832440" y="4677480"/>
            <a:ext cx="4361760" cy="132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Prolonger la durée de vie d’un bâtiment (nouvelles fonctions). </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Anticiper l’évolution des espaces et des usages : architecture évolutive/modulable/mutable.</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Développer des structures de type recyclerie / ressourcerie pour les habitants. </a:t>
            </a:r>
            <a:endParaRPr lang="fr-FR" sz="1300" b="0" strike="noStrike" spc="-1">
              <a:latin typeface="Arial"/>
            </a:endParaRPr>
          </a:p>
        </p:txBody>
      </p:sp>
      <p:sp>
        <p:nvSpPr>
          <p:cNvPr id="444" name="CustomShape 13"/>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sp>
        <p:nvSpPr>
          <p:cNvPr id="445" name="Line 14"/>
          <p:cNvSpPr/>
          <p:nvPr/>
        </p:nvSpPr>
        <p:spPr>
          <a:xfrm>
            <a:off x="401400" y="4505400"/>
            <a:ext cx="11388960" cy="360"/>
          </a:xfrm>
          <a:prstGeom prst="line">
            <a:avLst/>
          </a:prstGeom>
          <a:ln>
            <a:solidFill>
              <a:srgbClr val="FD6946"/>
            </a:solidFill>
            <a:round/>
          </a:ln>
        </p:spPr>
        <p:style>
          <a:lnRef idx="1">
            <a:schemeClr val="accent6"/>
          </a:lnRef>
          <a:fillRef idx="0">
            <a:schemeClr val="accent6"/>
          </a:fillRef>
          <a:effectRef idx="0">
            <a:schemeClr val="accent6"/>
          </a:effectRef>
          <a:fontRef idx="minor"/>
        </p:style>
        <p:txBody>
          <a:bodyPr/>
          <a:lstStyle/>
          <a:p>
            <a:endParaRPr lang="fr-FR"/>
          </a:p>
        </p:txBody>
      </p:sp>
      <p:sp>
        <p:nvSpPr>
          <p:cNvPr id="2" name="Espace réservé du numéro de diapositive 1">
            <a:extLst>
              <a:ext uri="{FF2B5EF4-FFF2-40B4-BE49-F238E27FC236}">
                <a16:creationId xmlns:a16="http://schemas.microsoft.com/office/drawing/2014/main" id="{61FEFB7C-2866-AEF4-0E33-C4475ACE8F69}"/>
              </a:ext>
            </a:extLst>
          </p:cNvPr>
          <p:cNvSpPr>
            <a:spLocks noGrp="1"/>
          </p:cNvSpPr>
          <p:nvPr>
            <p:ph type="sldNum" sz="quarter" idx="12"/>
          </p:nvPr>
        </p:nvSpPr>
        <p:spPr/>
        <p:txBody>
          <a:bodyPr/>
          <a:lstStyle/>
          <a:p>
            <a:fld id="{07C99ADF-20A6-40EF-AAB9-F326D6E12C60}" type="slidenum">
              <a:rPr lang="fr-FR" smtClean="0"/>
              <a:pPr/>
              <a:t>38</a:t>
            </a:fld>
            <a:endParaRPr lang="fr-F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37"/>
                                        </p:tgtEl>
                                        <p:attrNameLst>
                                          <p:attrName>style.visibility</p:attrName>
                                        </p:attrNameLst>
                                      </p:cBhvr>
                                      <p:to>
                                        <p:strVal val="visible"/>
                                      </p:to>
                                    </p:set>
                                    <p:animEffect transition="in" filter="fade">
                                      <p:cBhvr additive="repl">
                                        <p:cTn id="7" dur="1250"/>
                                        <p:tgtEl>
                                          <p:spTgt spid="437"/>
                                        </p:tgtEl>
                                      </p:cBhvr>
                                    </p:animEffect>
                                  </p:childTnLst>
                                </p:cTn>
                              </p:par>
                              <p:par>
                                <p:cTn id="8" presetID="10" presetClass="entr" fill="hold" nodeType="withEffect">
                                  <p:stCondLst>
                                    <p:cond delay="250"/>
                                  </p:stCondLst>
                                  <p:childTnLst>
                                    <p:set>
                                      <p:cBhvr>
                                        <p:cTn id="9" dur="1" fill="hold">
                                          <p:stCondLst>
                                            <p:cond delay="0"/>
                                          </p:stCondLst>
                                        </p:cTn>
                                        <p:tgtEl>
                                          <p:spTgt spid="436"/>
                                        </p:tgtEl>
                                        <p:attrNameLst>
                                          <p:attrName>style.visibility</p:attrName>
                                        </p:attrNameLst>
                                      </p:cBhvr>
                                      <p:to>
                                        <p:strVal val="visible"/>
                                      </p:to>
                                    </p:set>
                                    <p:animEffect transition="in" filter="fade">
                                      <p:cBhvr additive="repl">
                                        <p:cTn id="10" dur="1250"/>
                                        <p:tgtEl>
                                          <p:spTgt spid="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250"/>
                                  </p:stCondLst>
                                  <p:childTnLst>
                                    <p:set>
                                      <p:cBhvr>
                                        <p:cTn id="14" dur="1" fill="hold">
                                          <p:stCondLst>
                                            <p:cond delay="0"/>
                                          </p:stCondLst>
                                        </p:cTn>
                                        <p:tgtEl>
                                          <p:spTgt spid="438"/>
                                        </p:tgtEl>
                                        <p:attrNameLst>
                                          <p:attrName>style.visibility</p:attrName>
                                        </p:attrNameLst>
                                      </p:cBhvr>
                                      <p:to>
                                        <p:strVal val="visible"/>
                                      </p:to>
                                    </p:set>
                                    <p:animEffect transition="in" filter="fade">
                                      <p:cBhvr additive="repl">
                                        <p:cTn id="15" dur="1250"/>
                                        <p:tgtEl>
                                          <p:spTgt spid="4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250"/>
                                  </p:stCondLst>
                                  <p:childTnLst>
                                    <p:set>
                                      <p:cBhvr>
                                        <p:cTn id="19" dur="1" fill="hold">
                                          <p:stCondLst>
                                            <p:cond delay="0"/>
                                          </p:stCondLst>
                                        </p:cTn>
                                        <p:tgtEl>
                                          <p:spTgt spid="439"/>
                                        </p:tgtEl>
                                        <p:attrNameLst>
                                          <p:attrName>style.visibility</p:attrName>
                                        </p:attrNameLst>
                                      </p:cBhvr>
                                      <p:to>
                                        <p:strVal val="visible"/>
                                      </p:to>
                                    </p:set>
                                    <p:animEffect transition="in" filter="fade">
                                      <p:cBhvr additive="repl">
                                        <p:cTn id="20" dur="1250"/>
                                        <p:tgtEl>
                                          <p:spTgt spid="4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250"/>
                                  </p:stCondLst>
                                  <p:childTnLst>
                                    <p:set>
                                      <p:cBhvr>
                                        <p:cTn id="24" dur="1" fill="hold">
                                          <p:stCondLst>
                                            <p:cond delay="0"/>
                                          </p:stCondLst>
                                        </p:cTn>
                                        <p:tgtEl>
                                          <p:spTgt spid="441"/>
                                        </p:tgtEl>
                                        <p:attrNameLst>
                                          <p:attrName>style.visibility</p:attrName>
                                        </p:attrNameLst>
                                      </p:cBhvr>
                                      <p:to>
                                        <p:strVal val="visible"/>
                                      </p:to>
                                    </p:set>
                                    <p:animEffect transition="in" filter="fade">
                                      <p:cBhvr additive="repl">
                                        <p:cTn id="25" dur="1250"/>
                                        <p:tgtEl>
                                          <p:spTgt spid="441"/>
                                        </p:tgtEl>
                                      </p:cBhvr>
                                    </p:animEffect>
                                  </p:childTnLst>
                                </p:cTn>
                              </p:par>
                              <p:par>
                                <p:cTn id="26" presetID="10" presetClass="entr" fill="hold" nodeType="withEffect">
                                  <p:stCondLst>
                                    <p:cond delay="250"/>
                                  </p:stCondLst>
                                  <p:childTnLst>
                                    <p:set>
                                      <p:cBhvr>
                                        <p:cTn id="27" dur="1" fill="hold">
                                          <p:stCondLst>
                                            <p:cond delay="0"/>
                                          </p:stCondLst>
                                        </p:cTn>
                                        <p:tgtEl>
                                          <p:spTgt spid="440"/>
                                        </p:tgtEl>
                                        <p:attrNameLst>
                                          <p:attrName>style.visibility</p:attrName>
                                        </p:attrNameLst>
                                      </p:cBhvr>
                                      <p:to>
                                        <p:strVal val="visible"/>
                                      </p:to>
                                    </p:set>
                                    <p:animEffect transition="in" filter="fade">
                                      <p:cBhvr additive="repl">
                                        <p:cTn id="28" dur="1250"/>
                                        <p:tgtEl>
                                          <p:spTgt spid="4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nodeType="clickEffect">
                                  <p:stCondLst>
                                    <p:cond delay="250"/>
                                  </p:stCondLst>
                                  <p:childTnLst>
                                    <p:set>
                                      <p:cBhvr>
                                        <p:cTn id="32" dur="1" fill="hold">
                                          <p:stCondLst>
                                            <p:cond delay="0"/>
                                          </p:stCondLst>
                                        </p:cTn>
                                        <p:tgtEl>
                                          <p:spTgt spid="442"/>
                                        </p:tgtEl>
                                        <p:attrNameLst>
                                          <p:attrName>style.visibility</p:attrName>
                                        </p:attrNameLst>
                                      </p:cBhvr>
                                      <p:to>
                                        <p:strVal val="visible"/>
                                      </p:to>
                                    </p:set>
                                    <p:animEffect transition="in" filter="fade">
                                      <p:cBhvr additive="repl">
                                        <p:cTn id="33" dur="1250"/>
                                        <p:tgtEl>
                                          <p:spTgt spid="4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nodeType="clickEffect">
                                  <p:stCondLst>
                                    <p:cond delay="250"/>
                                  </p:stCondLst>
                                  <p:childTnLst>
                                    <p:set>
                                      <p:cBhvr>
                                        <p:cTn id="37" dur="1" fill="hold">
                                          <p:stCondLst>
                                            <p:cond delay="0"/>
                                          </p:stCondLst>
                                        </p:cTn>
                                        <p:tgtEl>
                                          <p:spTgt spid="443"/>
                                        </p:tgtEl>
                                        <p:attrNameLst>
                                          <p:attrName>style.visibility</p:attrName>
                                        </p:attrNameLst>
                                      </p:cBhvr>
                                      <p:to>
                                        <p:strVal val="visible"/>
                                      </p:to>
                                    </p:set>
                                    <p:animEffect transition="in" filter="fade">
                                      <p:cBhvr additive="repl">
                                        <p:cTn id="38" dur="125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6" name="CustomShape 1"/>
          <p:cNvSpPr/>
          <p:nvPr/>
        </p:nvSpPr>
        <p:spPr>
          <a:xfrm>
            <a:off x="10645560" y="6370560"/>
            <a:ext cx="11444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840426D-FA85-4D37-BA91-B5019D814CB7}" type="datetime1">
              <a:rPr lang="fr-FR" sz="1200" b="0" strike="noStrike" spc="-1">
                <a:solidFill>
                  <a:srgbClr val="000000"/>
                </a:solidFill>
                <a:latin typeface="Arial"/>
              </a:rPr>
              <a:t>27/09/2023</a:t>
            </a:fld>
            <a:endParaRPr lang="fr-FR" sz="1200" b="0" strike="noStrike" spc="-1">
              <a:latin typeface="Arial"/>
            </a:endParaRPr>
          </a:p>
        </p:txBody>
      </p:sp>
      <p:sp>
        <p:nvSpPr>
          <p:cNvPr id="447" name="CustomShape 2"/>
          <p:cNvSpPr/>
          <p:nvPr/>
        </p:nvSpPr>
        <p:spPr>
          <a:xfrm>
            <a:off x="9550440" y="6370560"/>
            <a:ext cx="714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85C1AE3-9EEE-47A2-AF88-FC703A08E849}" type="slidenum">
              <a:rPr lang="fr-FR" sz="1200" b="0" strike="noStrike" spc="-1">
                <a:solidFill>
                  <a:srgbClr val="000000"/>
                </a:solidFill>
                <a:latin typeface="Arial"/>
              </a:rPr>
              <a:t>39</a:t>
            </a:fld>
            <a:endParaRPr lang="fr-FR" sz="1200" b="0" strike="noStrike" spc="-1">
              <a:latin typeface="Arial"/>
            </a:endParaRPr>
          </a:p>
        </p:txBody>
      </p:sp>
      <p:sp>
        <p:nvSpPr>
          <p:cNvPr id="449" name="CustomShape 4"/>
          <p:cNvSpPr/>
          <p:nvPr/>
        </p:nvSpPr>
        <p:spPr>
          <a:xfrm>
            <a:off x="401400" y="6370560"/>
            <a:ext cx="40849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fr-FR" sz="1200" b="0" strike="noStrike" spc="-1">
                <a:solidFill>
                  <a:srgbClr val="000000"/>
                </a:solidFill>
                <a:latin typeface="Arial"/>
              </a:rPr>
              <a:t>Direction Régionale….., Nom du Présentateur</a:t>
            </a:r>
            <a:endParaRPr lang="fr-FR" sz="1200" b="0" strike="noStrike" spc="-1">
              <a:latin typeface="Arial"/>
            </a:endParaRPr>
          </a:p>
        </p:txBody>
      </p:sp>
      <p:sp>
        <p:nvSpPr>
          <p:cNvPr id="450" name="CustomShape 5"/>
          <p:cNvSpPr/>
          <p:nvPr/>
        </p:nvSpPr>
        <p:spPr>
          <a:xfrm>
            <a:off x="3092040" y="2896200"/>
            <a:ext cx="3541680" cy="13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b="0" strike="noStrike" spc="-1" dirty="0">
                <a:solidFill>
                  <a:srgbClr val="000000"/>
                </a:solidFill>
                <a:latin typeface="Arial"/>
                <a:ea typeface="DejaVu Sans"/>
              </a:rPr>
              <a:t>Déployer des stratégies pour considérer la fin de vie des matériaux (étude des stocks de matières disponibles).</a:t>
            </a:r>
            <a:endParaRPr lang="fr-FR" sz="1300" b="0" strike="noStrike" spc="-1" dirty="0">
              <a:latin typeface="Arial"/>
            </a:endParaRPr>
          </a:p>
          <a:p>
            <a:pPr marL="285840" indent="-285120">
              <a:lnSpc>
                <a:spcPct val="100000"/>
              </a:lnSpc>
              <a:spcAft>
                <a:spcPts val="300"/>
              </a:spcAft>
              <a:buClr>
                <a:srgbClr val="000000"/>
              </a:buClr>
              <a:buFont typeface="Arial"/>
              <a:buChar char="•"/>
            </a:pPr>
            <a:r>
              <a:rPr lang="fr-FR" sz="1300" b="0" strike="noStrike" spc="-1" dirty="0">
                <a:solidFill>
                  <a:srgbClr val="000000"/>
                </a:solidFill>
                <a:latin typeface="Arial"/>
                <a:ea typeface="DejaVu Sans"/>
              </a:rPr>
              <a:t>Identifier les potentiels d'espaces vacants à rénover/gestion responsable du foncier.</a:t>
            </a:r>
            <a:endParaRPr lang="fr-FR" sz="1300" b="0" strike="noStrike" spc="-1" dirty="0">
              <a:latin typeface="Arial"/>
            </a:endParaRPr>
          </a:p>
          <a:p>
            <a:pPr marL="285840" indent="-285120">
              <a:lnSpc>
                <a:spcPct val="100000"/>
              </a:lnSpc>
              <a:spcAft>
                <a:spcPts val="300"/>
              </a:spcAft>
              <a:buClr>
                <a:srgbClr val="000000"/>
              </a:buClr>
              <a:buFont typeface="Arial"/>
              <a:buChar char="•"/>
            </a:pPr>
            <a:r>
              <a:rPr lang="fr-FR" sz="1300" b="0" strike="noStrike" spc="-1" dirty="0">
                <a:solidFill>
                  <a:srgbClr val="000000"/>
                </a:solidFill>
                <a:latin typeface="Arial"/>
                <a:ea typeface="DejaVu Sans"/>
              </a:rPr>
              <a:t>Inciter à l’urbanisme modulaire</a:t>
            </a:r>
            <a:endParaRPr lang="fr-FR" sz="1300" b="0" strike="noStrike" spc="-1" dirty="0">
              <a:latin typeface="Arial"/>
            </a:endParaRPr>
          </a:p>
        </p:txBody>
      </p:sp>
      <p:sp>
        <p:nvSpPr>
          <p:cNvPr id="451" name="CustomShape 6"/>
          <p:cNvSpPr/>
          <p:nvPr/>
        </p:nvSpPr>
        <p:spPr>
          <a:xfrm>
            <a:off x="7023240" y="2891880"/>
            <a:ext cx="4579920" cy="199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Engager une analyse du cycle de vie à l’échelle du bâtiment et/ou de l’espace public.</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Utiliser des matériaux issus de l’approvisionnement durable, de la gestion et valorisation des déchets et du réemploi dans les bâtiments et l’espace public.</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Transformer/surélever les bâtiments existants.</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Limiter l’artificialisation des sols. </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Prendre en compte de l’eau et de la biodiversité.</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Concerter autour des futurs usages du bâtiment.</a:t>
            </a:r>
            <a:endParaRPr lang="fr-FR" sz="1300" b="0" strike="noStrike" spc="-1">
              <a:latin typeface="Arial"/>
            </a:endParaRPr>
          </a:p>
        </p:txBody>
      </p:sp>
      <p:sp>
        <p:nvSpPr>
          <p:cNvPr id="452" name="CustomShape 7"/>
          <p:cNvSpPr/>
          <p:nvPr/>
        </p:nvSpPr>
        <p:spPr>
          <a:xfrm>
            <a:off x="1047600" y="5353560"/>
            <a:ext cx="192852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52C8F5"/>
                </a:solidFill>
                <a:latin typeface="Arial"/>
                <a:ea typeface="DejaVu Sans"/>
              </a:rPr>
              <a:t>CONSOMMATION RESPONSABLE</a:t>
            </a:r>
            <a:endParaRPr lang="fr-FR" sz="1600" b="0" strike="noStrike" spc="-1">
              <a:latin typeface="Arial"/>
            </a:endParaRPr>
          </a:p>
        </p:txBody>
      </p:sp>
      <p:sp>
        <p:nvSpPr>
          <p:cNvPr id="453" name="CustomShape 8"/>
          <p:cNvSpPr/>
          <p:nvPr/>
        </p:nvSpPr>
        <p:spPr>
          <a:xfrm>
            <a:off x="3213720" y="5292000"/>
            <a:ext cx="3173400" cy="72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Développer les circuits courts</a:t>
            </a:r>
            <a:endParaRPr lang="fr-FR" sz="1300" b="0" strike="noStrike" spc="-1">
              <a:latin typeface="Arial"/>
            </a:endParaRPr>
          </a:p>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Créer du lien social entre producteurs et citoyens </a:t>
            </a:r>
            <a:endParaRPr lang="fr-FR" sz="1300" b="0" strike="noStrike" spc="-1">
              <a:latin typeface="Arial"/>
            </a:endParaRPr>
          </a:p>
        </p:txBody>
      </p:sp>
      <p:sp>
        <p:nvSpPr>
          <p:cNvPr id="454" name="CustomShape 9"/>
          <p:cNvSpPr/>
          <p:nvPr/>
        </p:nvSpPr>
        <p:spPr>
          <a:xfrm>
            <a:off x="7023240" y="5272920"/>
            <a:ext cx="466020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Inciter à la consommation de produits de proximité</a:t>
            </a:r>
            <a:endParaRPr lang="fr-FR" sz="1300" b="0" strike="noStrike" spc="-1">
              <a:latin typeface="Arial"/>
            </a:endParaRPr>
          </a:p>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Animer des ateliers de sensibilisation ou d’exposition</a:t>
            </a:r>
            <a:endParaRPr lang="fr-FR" sz="1300" b="0" strike="noStrike" spc="-1">
              <a:latin typeface="Arial"/>
            </a:endParaRPr>
          </a:p>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Installer des lieux de vente direct</a:t>
            </a:r>
            <a:endParaRPr lang="fr-FR" sz="1300" b="0" strike="noStrike" spc="-1">
              <a:latin typeface="Arial"/>
            </a:endParaRPr>
          </a:p>
        </p:txBody>
      </p:sp>
      <p:sp>
        <p:nvSpPr>
          <p:cNvPr id="455" name="CustomShape 10"/>
          <p:cNvSpPr/>
          <p:nvPr/>
        </p:nvSpPr>
        <p:spPr>
          <a:xfrm>
            <a:off x="1059480" y="3317760"/>
            <a:ext cx="196992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600" b="1" strike="noStrike" spc="-1">
                <a:solidFill>
                  <a:srgbClr val="F4953D"/>
                </a:solidFill>
                <a:latin typeface="Arial"/>
                <a:ea typeface="DejaVu Sans"/>
              </a:rPr>
              <a:t>ÉCOCONCEPTION</a:t>
            </a:r>
            <a:endParaRPr lang="fr-FR" sz="1600" b="0" strike="noStrike" spc="-1">
              <a:latin typeface="Arial"/>
            </a:endParaRPr>
          </a:p>
        </p:txBody>
      </p:sp>
      <p:pic>
        <p:nvPicPr>
          <p:cNvPr id="456" name="Image 18"/>
          <p:cNvPicPr/>
          <p:nvPr/>
        </p:nvPicPr>
        <p:blipFill>
          <a:blip r:embed="rId3"/>
          <a:stretch/>
        </p:blipFill>
        <p:spPr>
          <a:xfrm>
            <a:off x="349560" y="3245760"/>
            <a:ext cx="645480" cy="657720"/>
          </a:xfrm>
          <a:prstGeom prst="rect">
            <a:avLst/>
          </a:prstGeom>
          <a:ln>
            <a:noFill/>
          </a:ln>
        </p:spPr>
      </p:pic>
      <p:pic>
        <p:nvPicPr>
          <p:cNvPr id="457" name="Image 21"/>
          <p:cNvPicPr/>
          <p:nvPr/>
        </p:nvPicPr>
        <p:blipFill>
          <a:blip r:embed="rId4"/>
          <a:stretch/>
        </p:blipFill>
        <p:spPr>
          <a:xfrm>
            <a:off x="349560" y="5319360"/>
            <a:ext cx="652320" cy="652320"/>
          </a:xfrm>
          <a:prstGeom prst="rect">
            <a:avLst/>
          </a:prstGeom>
          <a:ln>
            <a:noFill/>
          </a:ln>
        </p:spPr>
      </p:pic>
      <p:sp>
        <p:nvSpPr>
          <p:cNvPr id="458" name="CustomShape 11"/>
          <p:cNvSpPr/>
          <p:nvPr/>
        </p:nvSpPr>
        <p:spPr>
          <a:xfrm>
            <a:off x="401400" y="770400"/>
            <a:ext cx="1138824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a:solidFill>
                  <a:srgbClr val="000000"/>
                </a:solidFill>
                <a:latin typeface="Arial"/>
              </a:rPr>
              <a:t>Des actions inspirantes pour intégrer l’Economie circulaire dans l’urbanisme</a:t>
            </a:r>
            <a:endParaRPr lang="fr-FR" sz="3200" b="0" strike="noStrike" spc="-1">
              <a:latin typeface="Arial"/>
            </a:endParaRPr>
          </a:p>
        </p:txBody>
      </p:sp>
      <p:sp>
        <p:nvSpPr>
          <p:cNvPr id="459" name="Line 12"/>
          <p:cNvSpPr/>
          <p:nvPr/>
        </p:nvSpPr>
        <p:spPr>
          <a:xfrm>
            <a:off x="401400" y="5073120"/>
            <a:ext cx="11388960" cy="360"/>
          </a:xfrm>
          <a:prstGeom prst="line">
            <a:avLst/>
          </a:prstGeom>
          <a:ln>
            <a:solidFill>
              <a:srgbClr val="FD6946"/>
            </a:solidFill>
            <a:round/>
          </a:ln>
        </p:spPr>
        <p:style>
          <a:lnRef idx="1">
            <a:schemeClr val="accent6"/>
          </a:lnRef>
          <a:fillRef idx="0">
            <a:schemeClr val="accent6"/>
          </a:fillRef>
          <a:effectRef idx="0">
            <a:schemeClr val="accent6"/>
          </a:effectRef>
          <a:fontRef idx="minor"/>
        </p:style>
        <p:txBody>
          <a:bodyPr/>
          <a:lstStyle/>
          <a:p>
            <a:endParaRPr lang="fr-FR"/>
          </a:p>
        </p:txBody>
      </p:sp>
      <p:sp>
        <p:nvSpPr>
          <p:cNvPr id="460" name="CustomShape 13"/>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sp>
        <p:nvSpPr>
          <p:cNvPr id="461" name="CustomShape 14"/>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sp>
        <p:nvSpPr>
          <p:cNvPr id="2" name="Espace réservé du numéro de diapositive 1">
            <a:extLst>
              <a:ext uri="{FF2B5EF4-FFF2-40B4-BE49-F238E27FC236}">
                <a16:creationId xmlns:a16="http://schemas.microsoft.com/office/drawing/2014/main" id="{8D48285F-E850-4CCB-593C-4751CB579714}"/>
              </a:ext>
            </a:extLst>
          </p:cNvPr>
          <p:cNvSpPr>
            <a:spLocks noGrp="1"/>
          </p:cNvSpPr>
          <p:nvPr>
            <p:ph type="sldNum" sz="quarter" idx="12"/>
          </p:nvPr>
        </p:nvSpPr>
        <p:spPr/>
        <p:txBody>
          <a:bodyPr/>
          <a:lstStyle/>
          <a:p>
            <a:fld id="{07C99ADF-20A6-40EF-AAB9-F326D6E12C60}" type="slidenum">
              <a:rPr lang="fr-FR" smtClean="0"/>
              <a:pPr/>
              <a:t>39</a:t>
            </a:fld>
            <a:endParaRPr lang="fr-F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56"/>
                                        </p:tgtEl>
                                        <p:attrNameLst>
                                          <p:attrName>style.visibility</p:attrName>
                                        </p:attrNameLst>
                                      </p:cBhvr>
                                      <p:to>
                                        <p:strVal val="visible"/>
                                      </p:to>
                                    </p:set>
                                    <p:animEffect transition="in" filter="fade">
                                      <p:cBhvr additive="repl">
                                        <p:cTn id="7" dur="1250"/>
                                        <p:tgtEl>
                                          <p:spTgt spid="456"/>
                                        </p:tgtEl>
                                      </p:cBhvr>
                                    </p:animEffect>
                                  </p:childTnLst>
                                </p:cTn>
                              </p:par>
                              <p:par>
                                <p:cTn id="8" presetID="10" presetClass="entr" fill="hold" nodeType="withEffect">
                                  <p:stCondLst>
                                    <p:cond delay="250"/>
                                  </p:stCondLst>
                                  <p:childTnLst>
                                    <p:set>
                                      <p:cBhvr>
                                        <p:cTn id="9" dur="1" fill="hold">
                                          <p:stCondLst>
                                            <p:cond delay="0"/>
                                          </p:stCondLst>
                                        </p:cTn>
                                        <p:tgtEl>
                                          <p:spTgt spid="455"/>
                                        </p:tgtEl>
                                        <p:attrNameLst>
                                          <p:attrName>style.visibility</p:attrName>
                                        </p:attrNameLst>
                                      </p:cBhvr>
                                      <p:to>
                                        <p:strVal val="visible"/>
                                      </p:to>
                                    </p:set>
                                    <p:animEffect transition="in" filter="fade">
                                      <p:cBhvr additive="repl">
                                        <p:cTn id="10" dur="1250"/>
                                        <p:tgtEl>
                                          <p:spTgt spid="4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250"/>
                                  </p:stCondLst>
                                  <p:childTnLst>
                                    <p:set>
                                      <p:cBhvr>
                                        <p:cTn id="14" dur="1" fill="hold">
                                          <p:stCondLst>
                                            <p:cond delay="0"/>
                                          </p:stCondLst>
                                        </p:cTn>
                                        <p:tgtEl>
                                          <p:spTgt spid="450"/>
                                        </p:tgtEl>
                                        <p:attrNameLst>
                                          <p:attrName>style.visibility</p:attrName>
                                        </p:attrNameLst>
                                      </p:cBhvr>
                                      <p:to>
                                        <p:strVal val="visible"/>
                                      </p:to>
                                    </p:set>
                                    <p:animEffect transition="in" filter="fade">
                                      <p:cBhvr additive="repl">
                                        <p:cTn id="15" dur="1250"/>
                                        <p:tgtEl>
                                          <p:spTgt spid="4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250"/>
                                  </p:stCondLst>
                                  <p:childTnLst>
                                    <p:set>
                                      <p:cBhvr>
                                        <p:cTn id="19" dur="1" fill="hold">
                                          <p:stCondLst>
                                            <p:cond delay="0"/>
                                          </p:stCondLst>
                                        </p:cTn>
                                        <p:tgtEl>
                                          <p:spTgt spid="451"/>
                                        </p:tgtEl>
                                        <p:attrNameLst>
                                          <p:attrName>style.visibility</p:attrName>
                                        </p:attrNameLst>
                                      </p:cBhvr>
                                      <p:to>
                                        <p:strVal val="visible"/>
                                      </p:to>
                                    </p:set>
                                    <p:animEffect transition="in" filter="fade">
                                      <p:cBhvr additive="repl">
                                        <p:cTn id="20" dur="1250"/>
                                        <p:tgtEl>
                                          <p:spTgt spid="4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250"/>
                                  </p:stCondLst>
                                  <p:childTnLst>
                                    <p:set>
                                      <p:cBhvr>
                                        <p:cTn id="24" dur="1" fill="hold">
                                          <p:stCondLst>
                                            <p:cond delay="0"/>
                                          </p:stCondLst>
                                        </p:cTn>
                                        <p:tgtEl>
                                          <p:spTgt spid="457"/>
                                        </p:tgtEl>
                                        <p:attrNameLst>
                                          <p:attrName>style.visibility</p:attrName>
                                        </p:attrNameLst>
                                      </p:cBhvr>
                                      <p:to>
                                        <p:strVal val="visible"/>
                                      </p:to>
                                    </p:set>
                                    <p:animEffect transition="in" filter="fade">
                                      <p:cBhvr additive="repl">
                                        <p:cTn id="25" dur="1250"/>
                                        <p:tgtEl>
                                          <p:spTgt spid="457"/>
                                        </p:tgtEl>
                                      </p:cBhvr>
                                    </p:animEffect>
                                  </p:childTnLst>
                                </p:cTn>
                              </p:par>
                              <p:par>
                                <p:cTn id="26" presetID="10" presetClass="entr" fill="hold" nodeType="withEffect">
                                  <p:stCondLst>
                                    <p:cond delay="250"/>
                                  </p:stCondLst>
                                  <p:childTnLst>
                                    <p:set>
                                      <p:cBhvr>
                                        <p:cTn id="27" dur="1" fill="hold">
                                          <p:stCondLst>
                                            <p:cond delay="0"/>
                                          </p:stCondLst>
                                        </p:cTn>
                                        <p:tgtEl>
                                          <p:spTgt spid="452"/>
                                        </p:tgtEl>
                                        <p:attrNameLst>
                                          <p:attrName>style.visibility</p:attrName>
                                        </p:attrNameLst>
                                      </p:cBhvr>
                                      <p:to>
                                        <p:strVal val="visible"/>
                                      </p:to>
                                    </p:set>
                                    <p:animEffect transition="in" filter="fade">
                                      <p:cBhvr additive="repl">
                                        <p:cTn id="28" dur="1250"/>
                                        <p:tgtEl>
                                          <p:spTgt spid="4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nodeType="clickEffect">
                                  <p:stCondLst>
                                    <p:cond delay="250"/>
                                  </p:stCondLst>
                                  <p:childTnLst>
                                    <p:set>
                                      <p:cBhvr>
                                        <p:cTn id="32" dur="1" fill="hold">
                                          <p:stCondLst>
                                            <p:cond delay="0"/>
                                          </p:stCondLst>
                                        </p:cTn>
                                        <p:tgtEl>
                                          <p:spTgt spid="453"/>
                                        </p:tgtEl>
                                        <p:attrNameLst>
                                          <p:attrName>style.visibility</p:attrName>
                                        </p:attrNameLst>
                                      </p:cBhvr>
                                      <p:to>
                                        <p:strVal val="visible"/>
                                      </p:to>
                                    </p:set>
                                    <p:animEffect transition="in" filter="fade">
                                      <p:cBhvr additive="repl">
                                        <p:cTn id="33" dur="1250"/>
                                        <p:tgtEl>
                                          <p:spTgt spid="4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nodeType="clickEffect">
                                  <p:stCondLst>
                                    <p:cond delay="250"/>
                                  </p:stCondLst>
                                  <p:childTnLst>
                                    <p:set>
                                      <p:cBhvr>
                                        <p:cTn id="37" dur="1" fill="hold">
                                          <p:stCondLst>
                                            <p:cond delay="0"/>
                                          </p:stCondLst>
                                        </p:cTn>
                                        <p:tgtEl>
                                          <p:spTgt spid="454"/>
                                        </p:tgtEl>
                                        <p:attrNameLst>
                                          <p:attrName>style.visibility</p:attrName>
                                        </p:attrNameLst>
                                      </p:cBhvr>
                                      <p:to>
                                        <p:strVal val="visible"/>
                                      </p:to>
                                    </p:set>
                                    <p:animEffect transition="in" filter="fade">
                                      <p:cBhvr additive="repl">
                                        <p:cTn id="38" dur="125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45601-EFC0-4DDF-5F5A-D54B45D143CC}"/>
              </a:ext>
            </a:extLst>
          </p:cNvPr>
          <p:cNvSpPr>
            <a:spLocks noGrp="1"/>
          </p:cNvSpPr>
          <p:nvPr>
            <p:ph type="title"/>
          </p:nvPr>
        </p:nvSpPr>
        <p:spPr/>
        <p:txBody>
          <a:bodyPr/>
          <a:lstStyle/>
          <a:p>
            <a:r>
              <a:rPr lang="fr-FR" dirty="0"/>
              <a:t>Intervenants</a:t>
            </a:r>
          </a:p>
        </p:txBody>
      </p:sp>
      <p:sp>
        <p:nvSpPr>
          <p:cNvPr id="3" name="Espace réservé du contenu 2">
            <a:extLst>
              <a:ext uri="{FF2B5EF4-FFF2-40B4-BE49-F238E27FC236}">
                <a16:creationId xmlns:a16="http://schemas.microsoft.com/office/drawing/2014/main" id="{B2CDCBBE-F65E-D165-75CC-D82BD7281E0D}"/>
              </a:ext>
            </a:extLst>
          </p:cNvPr>
          <p:cNvSpPr>
            <a:spLocks noGrp="1"/>
          </p:cNvSpPr>
          <p:nvPr>
            <p:ph idx="1"/>
          </p:nvPr>
        </p:nvSpPr>
        <p:spPr>
          <a:xfrm>
            <a:off x="2743200" y="1847849"/>
            <a:ext cx="6241897" cy="4731853"/>
          </a:xfrm>
        </p:spPr>
        <p:txBody>
          <a:bodyPr>
            <a:normAutofit/>
          </a:bodyPr>
          <a:lstStyle/>
          <a:p>
            <a:r>
              <a:rPr lang="fr-FR" dirty="0"/>
              <a:t>ADEME, François Humbert – </a:t>
            </a:r>
            <a:r>
              <a:rPr lang="fr-FR" dirty="0">
                <a:hlinkClick r:id="rId2"/>
              </a:rPr>
              <a:t>francois.humbert@ademe.fr</a:t>
            </a:r>
            <a:r>
              <a:rPr lang="fr-FR" dirty="0"/>
              <a:t> </a:t>
            </a:r>
          </a:p>
          <a:p>
            <a:endParaRPr lang="fr-FR" dirty="0"/>
          </a:p>
          <a:p>
            <a:r>
              <a:rPr lang="fr-FR" dirty="0"/>
              <a:t>A4MT, Cécilia Darçot &amp; Zélie Perrin – </a:t>
            </a:r>
            <a:r>
              <a:rPr lang="fr-FR" dirty="0">
                <a:hlinkClick r:id="rId3"/>
              </a:rPr>
              <a:t>cecilia.darcot@a4mt.com</a:t>
            </a:r>
            <a:r>
              <a:rPr lang="fr-FR" dirty="0"/>
              <a:t>  </a:t>
            </a:r>
            <a:r>
              <a:rPr lang="fr-FR" dirty="0">
                <a:hlinkClick r:id="rId4"/>
              </a:rPr>
              <a:t>zelie.perrin@a4mt.com</a:t>
            </a:r>
            <a:r>
              <a:rPr lang="fr-FR" dirty="0"/>
              <a:t> </a:t>
            </a:r>
          </a:p>
          <a:p>
            <a:endParaRPr lang="fr-FR" dirty="0"/>
          </a:p>
          <a:p>
            <a:r>
              <a:rPr lang="fr-FR" dirty="0"/>
              <a:t>INEC, Juliette </a:t>
            </a:r>
            <a:r>
              <a:rPr lang="fr-FR" dirty="0" err="1"/>
              <a:t>Simonnetto</a:t>
            </a:r>
            <a:r>
              <a:rPr lang="fr-FR" dirty="0"/>
              <a:t> – </a:t>
            </a:r>
            <a:r>
              <a:rPr lang="fr-FR" dirty="0">
                <a:hlinkClick r:id="rId5"/>
              </a:rPr>
              <a:t>j.simonnetto@institut-economie-circulaire.fr</a:t>
            </a:r>
            <a:r>
              <a:rPr lang="fr-FR" dirty="0"/>
              <a:t> </a:t>
            </a:r>
          </a:p>
        </p:txBody>
      </p:sp>
      <p:sp>
        <p:nvSpPr>
          <p:cNvPr id="5" name="Espace réservé du numéro de diapositive 4">
            <a:extLst>
              <a:ext uri="{FF2B5EF4-FFF2-40B4-BE49-F238E27FC236}">
                <a16:creationId xmlns:a16="http://schemas.microsoft.com/office/drawing/2014/main" id="{8C70B0B0-632B-F9AA-622B-CD13D0D1779D}"/>
              </a:ext>
            </a:extLst>
          </p:cNvPr>
          <p:cNvSpPr>
            <a:spLocks noGrp="1"/>
          </p:cNvSpPr>
          <p:nvPr>
            <p:ph type="sldNum" sz="quarter" idx="12"/>
          </p:nvPr>
        </p:nvSpPr>
        <p:spPr/>
        <p:txBody>
          <a:bodyPr/>
          <a:lstStyle/>
          <a:p>
            <a:fld id="{E11C3B12-AB67-4FA6-A46D-8415232B9398}" type="slidenum">
              <a:rPr lang="fr-FR" smtClean="0"/>
              <a:t>4</a:t>
            </a:fld>
            <a:endParaRPr lang="fr-FR"/>
          </a:p>
        </p:txBody>
      </p:sp>
      <p:pic>
        <p:nvPicPr>
          <p:cNvPr id="1028" name="Image 4" descr="Une image contenant Police, Graphique, texte, logo&#10;&#10;Description générée automatiquement">
            <a:extLst>
              <a:ext uri="{FF2B5EF4-FFF2-40B4-BE49-F238E27FC236}">
                <a16:creationId xmlns:a16="http://schemas.microsoft.com/office/drawing/2014/main" id="{63864F21-07E8-EEC9-E0C0-41678F40A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8697" y="5566127"/>
            <a:ext cx="3094530" cy="8187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ne image contenant texte, Police, logo, capture d’écran&#10;&#10;Description générée automatiquement">
            <a:extLst>
              <a:ext uri="{FF2B5EF4-FFF2-40B4-BE49-F238E27FC236}">
                <a16:creationId xmlns:a16="http://schemas.microsoft.com/office/drawing/2014/main" id="{5E443650-8DDB-E1BD-D9B2-AEAB7B215C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7321" y="1455737"/>
            <a:ext cx="2863389" cy="1377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1" descr="A4MT">
            <a:extLst>
              <a:ext uri="{FF2B5EF4-FFF2-40B4-BE49-F238E27FC236}">
                <a16:creationId xmlns:a16="http://schemas.microsoft.com/office/drawing/2014/main" id="{B7F766AB-FD5F-F7E2-6BB4-A6E6634589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5098" y="3048031"/>
            <a:ext cx="2848127" cy="555594"/>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 descr="Booster du Réemploi">
            <a:extLst>
              <a:ext uri="{FF2B5EF4-FFF2-40B4-BE49-F238E27FC236}">
                <a16:creationId xmlns:a16="http://schemas.microsoft.com/office/drawing/2014/main" id="{A053448A-55EB-55DA-9B31-80725ECD9D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1017" y="3688264"/>
            <a:ext cx="1839267" cy="17992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431E9860-96BC-CD98-1C5D-006B67758A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6">
            <a:extLst>
              <a:ext uri="{FF2B5EF4-FFF2-40B4-BE49-F238E27FC236}">
                <a16:creationId xmlns:a16="http://schemas.microsoft.com/office/drawing/2014/main" id="{CBA5C338-E645-A409-BDBB-24970692888A}"/>
              </a:ext>
            </a:extLst>
          </p:cNvPr>
          <p:cNvSpPr>
            <a:spLocks noChangeArrowheads="1"/>
          </p:cNvSpPr>
          <p:nvPr/>
        </p:nvSpPr>
        <p:spPr bwMode="auto">
          <a:xfrm>
            <a:off x="0" y="124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7">
            <a:extLst>
              <a:ext uri="{FF2B5EF4-FFF2-40B4-BE49-F238E27FC236}">
                <a16:creationId xmlns:a16="http://schemas.microsoft.com/office/drawing/2014/main" id="{75DBDF70-DDED-1731-491F-0931EAC2F52B}"/>
              </a:ext>
            </a:extLst>
          </p:cNvPr>
          <p:cNvSpPr>
            <a:spLocks noChangeArrowheads="1"/>
          </p:cNvSpPr>
          <p:nvPr/>
        </p:nvSpPr>
        <p:spPr bwMode="auto">
          <a:xfrm>
            <a:off x="0" y="2422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8">
            <a:extLst>
              <a:ext uri="{FF2B5EF4-FFF2-40B4-BE49-F238E27FC236}">
                <a16:creationId xmlns:a16="http://schemas.microsoft.com/office/drawing/2014/main" id="{9674A43A-AEA5-BBAB-2837-68D3FAADA4FC}"/>
              </a:ext>
            </a:extLst>
          </p:cNvPr>
          <p:cNvSpPr>
            <a:spLocks noChangeArrowheads="1"/>
          </p:cNvSpPr>
          <p:nvPr/>
        </p:nvSpPr>
        <p:spPr bwMode="auto">
          <a:xfrm>
            <a:off x="0" y="2887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9">
            <a:extLst>
              <a:ext uri="{FF2B5EF4-FFF2-40B4-BE49-F238E27FC236}">
                <a16:creationId xmlns:a16="http://schemas.microsoft.com/office/drawing/2014/main" id="{B4D90929-2583-BBA9-281B-B9CEDCA2CE7C}"/>
              </a:ext>
            </a:extLst>
          </p:cNvPr>
          <p:cNvSpPr>
            <a:spLocks noChangeArrowheads="1"/>
          </p:cNvSpPr>
          <p:nvPr/>
        </p:nvSpPr>
        <p:spPr bwMode="auto">
          <a:xfrm>
            <a:off x="0" y="4602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632053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2" name="CustomShape 1"/>
          <p:cNvSpPr/>
          <p:nvPr/>
        </p:nvSpPr>
        <p:spPr>
          <a:xfrm>
            <a:off x="10645560" y="6370560"/>
            <a:ext cx="11444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470D785-A40E-451D-8521-24D337552B7F}" type="datetime1">
              <a:rPr lang="fr-FR" sz="1200" b="0" strike="noStrike" spc="-1">
                <a:solidFill>
                  <a:srgbClr val="000000"/>
                </a:solidFill>
                <a:latin typeface="Arial"/>
              </a:rPr>
              <a:t>27/09/2023</a:t>
            </a:fld>
            <a:endParaRPr lang="fr-FR" sz="1200" b="0" strike="noStrike" spc="-1">
              <a:latin typeface="Arial"/>
            </a:endParaRPr>
          </a:p>
        </p:txBody>
      </p:sp>
      <p:sp>
        <p:nvSpPr>
          <p:cNvPr id="463" name="CustomShape 2"/>
          <p:cNvSpPr/>
          <p:nvPr/>
        </p:nvSpPr>
        <p:spPr>
          <a:xfrm>
            <a:off x="9550440" y="6370560"/>
            <a:ext cx="714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76AC40C-3C6A-41BA-AE93-75049A97E5E6}" type="slidenum">
              <a:rPr lang="fr-FR" sz="1200" b="0" strike="noStrike" spc="-1">
                <a:solidFill>
                  <a:srgbClr val="000000"/>
                </a:solidFill>
                <a:latin typeface="Arial"/>
              </a:rPr>
              <a:t>40</a:t>
            </a:fld>
            <a:endParaRPr lang="fr-FR" sz="1200" b="0" strike="noStrike" spc="-1">
              <a:latin typeface="Arial"/>
            </a:endParaRPr>
          </a:p>
        </p:txBody>
      </p:sp>
      <p:sp>
        <p:nvSpPr>
          <p:cNvPr id="465" name="CustomShape 4"/>
          <p:cNvSpPr/>
          <p:nvPr/>
        </p:nvSpPr>
        <p:spPr>
          <a:xfrm>
            <a:off x="401400" y="6370560"/>
            <a:ext cx="40849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fr-FR" sz="1200" b="0" strike="noStrike" spc="-1">
                <a:solidFill>
                  <a:srgbClr val="000000"/>
                </a:solidFill>
                <a:latin typeface="Arial"/>
              </a:rPr>
              <a:t>Direction Régionale….., Nom du Présentateur</a:t>
            </a:r>
            <a:endParaRPr lang="fr-FR" sz="1200" b="0" strike="noStrike" spc="-1">
              <a:latin typeface="Arial"/>
            </a:endParaRPr>
          </a:p>
        </p:txBody>
      </p:sp>
      <p:sp>
        <p:nvSpPr>
          <p:cNvPr id="466" name="CustomShape 5"/>
          <p:cNvSpPr/>
          <p:nvPr/>
        </p:nvSpPr>
        <p:spPr>
          <a:xfrm>
            <a:off x="3140640" y="2913840"/>
            <a:ext cx="3677400" cy="131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Déployer des stratégies visant à développer des filières pour les matériaux biosourcés (ex : chanvre, miscanthus…).</a:t>
            </a:r>
            <a:endParaRPr lang="fr-FR" sz="1300" b="0" strike="noStrike" spc="-1">
              <a:latin typeface="Arial"/>
            </a:endParaRPr>
          </a:p>
          <a:p>
            <a:pPr marL="285840" indent="-285120">
              <a:lnSpc>
                <a:spcPct val="100000"/>
              </a:lnSpc>
              <a:spcAft>
                <a:spcPts val="300"/>
              </a:spcAft>
              <a:buClr>
                <a:srgbClr val="000000"/>
              </a:buClr>
              <a:buFont typeface="Arial"/>
              <a:buChar char="•"/>
            </a:pPr>
            <a:r>
              <a:rPr lang="fr-FR" sz="1300" b="0" strike="noStrike" spc="-1">
                <a:solidFill>
                  <a:srgbClr val="000000"/>
                </a:solidFill>
                <a:latin typeface="Arial"/>
                <a:ea typeface="DejaVu Sans"/>
              </a:rPr>
              <a:t>Déployer des sources d’énergie locales (énergies renouvelables et de récupération, biomasse, géothermie, solaire….)</a:t>
            </a:r>
            <a:endParaRPr lang="fr-FR" sz="1300" b="0" strike="noStrike" spc="-1">
              <a:latin typeface="Arial"/>
            </a:endParaRPr>
          </a:p>
        </p:txBody>
      </p:sp>
      <p:sp>
        <p:nvSpPr>
          <p:cNvPr id="467" name="CustomShape 6"/>
          <p:cNvSpPr/>
          <p:nvPr/>
        </p:nvSpPr>
        <p:spPr>
          <a:xfrm>
            <a:off x="7023240" y="2859840"/>
            <a:ext cx="4776480" cy="9167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dirty="0">
                <a:solidFill>
                  <a:srgbClr val="000000"/>
                </a:solidFill>
                <a:latin typeface="Arial"/>
                <a:ea typeface="DejaVu Sans"/>
              </a:rPr>
              <a:t>Utiliser des matériaux biosourcés issus de production locale. </a:t>
            </a:r>
            <a:endParaRPr lang="fr-FR" sz="1300" b="0" strike="noStrike" spc="-1" dirty="0">
              <a:latin typeface="Arial"/>
            </a:endParaRPr>
          </a:p>
          <a:p>
            <a:pPr marL="285840" indent="-285120">
              <a:lnSpc>
                <a:spcPct val="100000"/>
              </a:lnSpc>
              <a:spcAft>
                <a:spcPts val="201"/>
              </a:spcAft>
              <a:buClr>
                <a:srgbClr val="000000"/>
              </a:buClr>
              <a:buFont typeface="Arial"/>
              <a:buChar char="•"/>
            </a:pPr>
            <a:r>
              <a:rPr lang="fr-FR" sz="1300" b="0" strike="noStrike" spc="-1" dirty="0">
                <a:solidFill>
                  <a:srgbClr val="000000"/>
                </a:solidFill>
                <a:latin typeface="Arial"/>
                <a:ea typeface="DejaVu Sans"/>
              </a:rPr>
              <a:t>Mobiliser de la ressource locale pour les matériaux de travaux publics.</a:t>
            </a:r>
            <a:endParaRPr lang="fr-FR" sz="1300" b="0" strike="noStrike" spc="-1" dirty="0">
              <a:latin typeface="Arial"/>
            </a:endParaRPr>
          </a:p>
        </p:txBody>
      </p:sp>
      <p:sp>
        <p:nvSpPr>
          <p:cNvPr id="468" name="CustomShape 7"/>
          <p:cNvSpPr/>
          <p:nvPr/>
        </p:nvSpPr>
        <p:spPr>
          <a:xfrm>
            <a:off x="3140640" y="4721400"/>
            <a:ext cx="3677400" cy="13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Engager une réflexion sur la connaissance des flux entrants et sortants. </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Mettre en place des réseaux de chaleur alimentés par une chaleur fatale industrielle, ou synergie entre quartiers avec un réseau de chaleur existant.</a:t>
            </a:r>
            <a:endParaRPr lang="fr-FR" sz="1300" b="0" strike="noStrike" spc="-1">
              <a:latin typeface="Arial"/>
            </a:endParaRPr>
          </a:p>
        </p:txBody>
      </p:sp>
      <p:pic>
        <p:nvPicPr>
          <p:cNvPr id="469" name="Image 1"/>
          <p:cNvPicPr/>
          <p:nvPr/>
        </p:nvPicPr>
        <p:blipFill>
          <a:blip r:embed="rId3" cstate="email">
            <a:extLst>
              <a:ext uri="{28A0092B-C50C-407E-A947-70E740481C1C}">
                <a14:useLocalDpi xmlns:a14="http://schemas.microsoft.com/office/drawing/2010/main"/>
              </a:ext>
            </a:extLst>
          </a:blip>
          <a:stretch/>
        </p:blipFill>
        <p:spPr>
          <a:xfrm>
            <a:off x="451080" y="3305520"/>
            <a:ext cx="641160" cy="592200"/>
          </a:xfrm>
          <a:prstGeom prst="rect">
            <a:avLst/>
          </a:prstGeom>
          <a:ln>
            <a:noFill/>
          </a:ln>
        </p:spPr>
      </p:pic>
      <p:pic>
        <p:nvPicPr>
          <p:cNvPr id="470" name="Image 19"/>
          <p:cNvPicPr/>
          <p:nvPr/>
        </p:nvPicPr>
        <p:blipFill>
          <a:blip r:embed="rId4" cstate="email">
            <a:extLst>
              <a:ext uri="{28A0092B-C50C-407E-A947-70E740481C1C}">
                <a14:useLocalDpi xmlns:a14="http://schemas.microsoft.com/office/drawing/2010/main"/>
              </a:ext>
            </a:extLst>
          </a:blip>
          <a:stretch/>
        </p:blipFill>
        <p:spPr>
          <a:xfrm>
            <a:off x="401400" y="5018400"/>
            <a:ext cx="652320" cy="657360"/>
          </a:xfrm>
          <a:prstGeom prst="rect">
            <a:avLst/>
          </a:prstGeom>
          <a:ln>
            <a:noFill/>
          </a:ln>
        </p:spPr>
      </p:pic>
      <p:sp>
        <p:nvSpPr>
          <p:cNvPr id="471" name="CustomShape 8"/>
          <p:cNvSpPr/>
          <p:nvPr/>
        </p:nvSpPr>
        <p:spPr>
          <a:xfrm>
            <a:off x="7023240" y="4739400"/>
            <a:ext cx="5167800" cy="118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Mettre en place de synergies entre entreprises et secteur public.</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Mutualiser des équipements et des activités.</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Instaurer un couplage énergétique bâtiment-véhicule électrique.</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Installer des stations d’autopartage ou aires de co-voiturage.</a:t>
            </a:r>
            <a:endParaRPr lang="fr-FR" sz="1300" b="0" strike="noStrike" spc="-1">
              <a:latin typeface="Arial"/>
            </a:endParaRPr>
          </a:p>
          <a:p>
            <a:pPr marL="285840" indent="-285120">
              <a:lnSpc>
                <a:spcPct val="100000"/>
              </a:lnSpc>
              <a:spcAft>
                <a:spcPts val="201"/>
              </a:spcAft>
              <a:buClr>
                <a:srgbClr val="000000"/>
              </a:buClr>
              <a:buFont typeface="Arial"/>
              <a:buChar char="•"/>
            </a:pPr>
            <a:r>
              <a:rPr lang="fr-FR" sz="1300" b="0" strike="noStrike" spc="-1">
                <a:solidFill>
                  <a:srgbClr val="000000"/>
                </a:solidFill>
                <a:latin typeface="Arial"/>
                <a:ea typeface="DejaVu Sans"/>
              </a:rPr>
              <a:t>Mettre en place des locaux aux usages variés (tiers lieux). </a:t>
            </a:r>
            <a:endParaRPr lang="fr-FR" sz="1300" b="0" strike="noStrike" spc="-1">
              <a:latin typeface="Arial"/>
            </a:endParaRPr>
          </a:p>
        </p:txBody>
      </p:sp>
      <p:sp>
        <p:nvSpPr>
          <p:cNvPr id="472" name="CustomShape 9"/>
          <p:cNvSpPr/>
          <p:nvPr/>
        </p:nvSpPr>
        <p:spPr>
          <a:xfrm>
            <a:off x="401400" y="770400"/>
            <a:ext cx="1138824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a:solidFill>
                  <a:srgbClr val="000000"/>
                </a:solidFill>
                <a:latin typeface="Arial"/>
              </a:rPr>
              <a:t>Des actions inspirantes pour intégrer l’Economie circulaire dans l’urbanisme</a:t>
            </a:r>
            <a:endParaRPr lang="fr-FR" sz="3200" b="0" strike="noStrike" spc="-1">
              <a:latin typeface="Arial"/>
            </a:endParaRPr>
          </a:p>
        </p:txBody>
      </p:sp>
      <p:sp>
        <p:nvSpPr>
          <p:cNvPr id="473" name="CustomShape 10"/>
          <p:cNvSpPr/>
          <p:nvPr/>
        </p:nvSpPr>
        <p:spPr>
          <a:xfrm>
            <a:off x="1093320" y="4978800"/>
            <a:ext cx="237420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strike="noStrike" spc="-1">
                <a:solidFill>
                  <a:srgbClr val="F17939"/>
                </a:solidFill>
                <a:latin typeface="Arial"/>
                <a:ea typeface="DejaVu Sans"/>
              </a:rPr>
              <a:t>ÉCOLOGIE INDUSTRIELLE ET TERRITORIALE</a:t>
            </a:r>
            <a:endParaRPr lang="fr-FR" sz="1400" b="0" strike="noStrike" spc="-1">
              <a:latin typeface="Arial"/>
            </a:endParaRPr>
          </a:p>
        </p:txBody>
      </p:sp>
      <p:sp>
        <p:nvSpPr>
          <p:cNvPr id="474" name="CustomShape 11"/>
          <p:cNvSpPr/>
          <p:nvPr/>
        </p:nvSpPr>
        <p:spPr>
          <a:xfrm>
            <a:off x="1138320" y="3362040"/>
            <a:ext cx="35276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strike="noStrike" spc="-1">
                <a:solidFill>
                  <a:srgbClr val="F6AF43"/>
                </a:solidFill>
                <a:latin typeface="Arial"/>
                <a:ea typeface="DejaVu Sans"/>
              </a:rPr>
              <a:t>APPROVISION-</a:t>
            </a:r>
            <a:endParaRPr lang="fr-FR" sz="1400" b="0" strike="noStrike" spc="-1">
              <a:latin typeface="Arial"/>
            </a:endParaRPr>
          </a:p>
          <a:p>
            <a:pPr>
              <a:lnSpc>
                <a:spcPct val="100000"/>
              </a:lnSpc>
            </a:pPr>
            <a:r>
              <a:rPr lang="fr-FR" sz="1400" b="1" strike="noStrike" spc="-1">
                <a:solidFill>
                  <a:srgbClr val="F6AF43"/>
                </a:solidFill>
                <a:latin typeface="Arial"/>
                <a:ea typeface="DejaVu Sans"/>
              </a:rPr>
              <a:t>-NEMENT DURABLE</a:t>
            </a:r>
            <a:endParaRPr lang="fr-FR" sz="1400" b="0" strike="noStrike" spc="-1">
              <a:latin typeface="Arial"/>
            </a:endParaRPr>
          </a:p>
        </p:txBody>
      </p:sp>
      <p:sp>
        <p:nvSpPr>
          <p:cNvPr id="475" name="CustomShape 12"/>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sp>
        <p:nvSpPr>
          <p:cNvPr id="476" name="CustomShape 13"/>
          <p:cNvSpPr/>
          <p:nvPr/>
        </p:nvSpPr>
        <p:spPr>
          <a:xfrm>
            <a:off x="3213720" y="2387160"/>
            <a:ext cx="350028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sp>
        <p:nvSpPr>
          <p:cNvPr id="477" name="Line 14"/>
          <p:cNvSpPr/>
          <p:nvPr/>
        </p:nvSpPr>
        <p:spPr>
          <a:xfrm>
            <a:off x="451080" y="4493160"/>
            <a:ext cx="11388960" cy="360"/>
          </a:xfrm>
          <a:prstGeom prst="line">
            <a:avLst/>
          </a:prstGeom>
          <a:ln>
            <a:solidFill>
              <a:srgbClr val="FD6946"/>
            </a:solidFill>
            <a:round/>
          </a:ln>
        </p:spPr>
        <p:style>
          <a:lnRef idx="1">
            <a:schemeClr val="accent6"/>
          </a:lnRef>
          <a:fillRef idx="0">
            <a:schemeClr val="accent6"/>
          </a:fillRef>
          <a:effectRef idx="0">
            <a:schemeClr val="accent6"/>
          </a:effectRef>
          <a:fontRef idx="minor"/>
        </p:style>
        <p:txBody>
          <a:bodyPr/>
          <a:lstStyle/>
          <a:p>
            <a:endParaRPr lang="fr-FR"/>
          </a:p>
        </p:txBody>
      </p:sp>
      <p:sp>
        <p:nvSpPr>
          <p:cNvPr id="2" name="Espace réservé du numéro de diapositive 1">
            <a:extLst>
              <a:ext uri="{FF2B5EF4-FFF2-40B4-BE49-F238E27FC236}">
                <a16:creationId xmlns:a16="http://schemas.microsoft.com/office/drawing/2014/main" id="{ADAEEDFC-8385-34C0-1CA3-C0188D3485B0}"/>
              </a:ext>
            </a:extLst>
          </p:cNvPr>
          <p:cNvSpPr>
            <a:spLocks noGrp="1"/>
          </p:cNvSpPr>
          <p:nvPr>
            <p:ph type="sldNum" sz="quarter" idx="12"/>
          </p:nvPr>
        </p:nvSpPr>
        <p:spPr/>
        <p:txBody>
          <a:bodyPr/>
          <a:lstStyle/>
          <a:p>
            <a:fld id="{07C99ADF-20A6-40EF-AAB9-F326D6E12C60}" type="slidenum">
              <a:rPr lang="fr-FR" smtClean="0"/>
              <a:pPr/>
              <a:t>40</a:t>
            </a:fld>
            <a:endParaRPr lang="fr-F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250"/>
                                  </p:stCondLst>
                                  <p:childTnLst>
                                    <p:set>
                                      <p:cBhvr>
                                        <p:cTn id="6" dur="1" fill="hold">
                                          <p:stCondLst>
                                            <p:cond delay="0"/>
                                          </p:stCondLst>
                                        </p:cTn>
                                        <p:tgtEl>
                                          <p:spTgt spid="469"/>
                                        </p:tgtEl>
                                        <p:attrNameLst>
                                          <p:attrName>style.visibility</p:attrName>
                                        </p:attrNameLst>
                                      </p:cBhvr>
                                      <p:to>
                                        <p:strVal val="visible"/>
                                      </p:to>
                                    </p:set>
                                    <p:animEffect transition="in" filter="fade">
                                      <p:cBhvr additive="repl">
                                        <p:cTn id="7" dur="125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250"/>
                                  </p:stCondLst>
                                  <p:childTnLst>
                                    <p:set>
                                      <p:cBhvr>
                                        <p:cTn id="11" dur="1" fill="hold">
                                          <p:stCondLst>
                                            <p:cond delay="0"/>
                                          </p:stCondLst>
                                        </p:cTn>
                                        <p:tgtEl>
                                          <p:spTgt spid="466"/>
                                        </p:tgtEl>
                                        <p:attrNameLst>
                                          <p:attrName>style.visibility</p:attrName>
                                        </p:attrNameLst>
                                      </p:cBhvr>
                                      <p:to>
                                        <p:strVal val="visible"/>
                                      </p:to>
                                    </p:set>
                                    <p:animEffect transition="in" filter="fade">
                                      <p:cBhvr additive="repl">
                                        <p:cTn id="12" dur="1250"/>
                                        <p:tgtEl>
                                          <p:spTgt spid="4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250"/>
                                  </p:stCondLst>
                                  <p:childTnLst>
                                    <p:set>
                                      <p:cBhvr>
                                        <p:cTn id="16" dur="1" fill="hold">
                                          <p:stCondLst>
                                            <p:cond delay="0"/>
                                          </p:stCondLst>
                                        </p:cTn>
                                        <p:tgtEl>
                                          <p:spTgt spid="467"/>
                                        </p:tgtEl>
                                        <p:attrNameLst>
                                          <p:attrName>style.visibility</p:attrName>
                                        </p:attrNameLst>
                                      </p:cBhvr>
                                      <p:to>
                                        <p:strVal val="visible"/>
                                      </p:to>
                                    </p:set>
                                    <p:animEffect transition="in" filter="fade">
                                      <p:cBhvr additive="repl">
                                        <p:cTn id="17" dur="1250"/>
                                        <p:tgtEl>
                                          <p:spTgt spid="467"/>
                                        </p:tgtEl>
                                      </p:cBhvr>
                                    </p:animEffect>
                                  </p:childTnLst>
                                </p:cTn>
                              </p:par>
                              <p:par>
                                <p:cTn id="18" presetID="10" presetClass="entr" fill="hold" nodeType="withEffect">
                                  <p:stCondLst>
                                    <p:cond delay="250"/>
                                  </p:stCondLst>
                                  <p:childTnLst>
                                    <p:set>
                                      <p:cBhvr>
                                        <p:cTn id="19" dur="1" fill="hold">
                                          <p:stCondLst>
                                            <p:cond delay="0"/>
                                          </p:stCondLst>
                                        </p:cTn>
                                        <p:tgtEl>
                                          <p:spTgt spid="470"/>
                                        </p:tgtEl>
                                        <p:attrNameLst>
                                          <p:attrName>style.visibility</p:attrName>
                                        </p:attrNameLst>
                                      </p:cBhvr>
                                      <p:to>
                                        <p:strVal val="visible"/>
                                      </p:to>
                                    </p:set>
                                    <p:animEffect transition="in" filter="fade">
                                      <p:cBhvr additive="repl">
                                        <p:cTn id="20" dur="1250"/>
                                        <p:tgtEl>
                                          <p:spTgt spid="4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250"/>
                                  </p:stCondLst>
                                  <p:childTnLst>
                                    <p:set>
                                      <p:cBhvr>
                                        <p:cTn id="24" dur="1" fill="hold">
                                          <p:stCondLst>
                                            <p:cond delay="0"/>
                                          </p:stCondLst>
                                        </p:cTn>
                                        <p:tgtEl>
                                          <p:spTgt spid="468"/>
                                        </p:tgtEl>
                                        <p:attrNameLst>
                                          <p:attrName>style.visibility</p:attrName>
                                        </p:attrNameLst>
                                      </p:cBhvr>
                                      <p:to>
                                        <p:strVal val="visible"/>
                                      </p:to>
                                    </p:set>
                                    <p:animEffect transition="in" filter="fade">
                                      <p:cBhvr additive="repl">
                                        <p:cTn id="25" dur="1250"/>
                                        <p:tgtEl>
                                          <p:spTgt spid="46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nodeType="clickEffect">
                                  <p:stCondLst>
                                    <p:cond delay="250"/>
                                  </p:stCondLst>
                                  <p:childTnLst>
                                    <p:set>
                                      <p:cBhvr>
                                        <p:cTn id="29" dur="1" fill="hold">
                                          <p:stCondLst>
                                            <p:cond delay="0"/>
                                          </p:stCondLst>
                                        </p:cTn>
                                        <p:tgtEl>
                                          <p:spTgt spid="471"/>
                                        </p:tgtEl>
                                        <p:attrNameLst>
                                          <p:attrName>style.visibility</p:attrName>
                                        </p:attrNameLst>
                                      </p:cBhvr>
                                      <p:to>
                                        <p:strVal val="visible"/>
                                      </p:to>
                                    </p:set>
                                    <p:animEffect transition="in" filter="fade">
                                      <p:cBhvr additive="repl">
                                        <p:cTn id="30" dur="1250"/>
                                        <p:tgtEl>
                                          <p:spTgt spid="471"/>
                                        </p:tgtEl>
                                      </p:cBhvr>
                                    </p:animEffect>
                                  </p:childTnLst>
                                </p:cTn>
                              </p:par>
                              <p:par>
                                <p:cTn id="31" presetID="10" presetClass="entr" fill="hold" nodeType="withEffect">
                                  <p:stCondLst>
                                    <p:cond delay="250"/>
                                  </p:stCondLst>
                                  <p:childTnLst>
                                    <p:set>
                                      <p:cBhvr>
                                        <p:cTn id="32" dur="1" fill="hold">
                                          <p:stCondLst>
                                            <p:cond delay="0"/>
                                          </p:stCondLst>
                                        </p:cTn>
                                        <p:tgtEl>
                                          <p:spTgt spid="474"/>
                                        </p:tgtEl>
                                        <p:attrNameLst>
                                          <p:attrName>style.visibility</p:attrName>
                                        </p:attrNameLst>
                                      </p:cBhvr>
                                      <p:to>
                                        <p:strVal val="visible"/>
                                      </p:to>
                                    </p:set>
                                    <p:animEffect transition="in" filter="fade">
                                      <p:cBhvr additive="repl">
                                        <p:cTn id="33" dur="1250"/>
                                        <p:tgtEl>
                                          <p:spTgt spid="474"/>
                                        </p:tgtEl>
                                      </p:cBhvr>
                                    </p:animEffect>
                                  </p:childTnLst>
                                </p:cTn>
                              </p:par>
                              <p:par>
                                <p:cTn id="34" presetID="10" presetClass="entr" fill="hold" nodeType="withEffect">
                                  <p:stCondLst>
                                    <p:cond delay="250"/>
                                  </p:stCondLst>
                                  <p:childTnLst>
                                    <p:set>
                                      <p:cBhvr>
                                        <p:cTn id="35" dur="1" fill="hold">
                                          <p:stCondLst>
                                            <p:cond delay="0"/>
                                          </p:stCondLst>
                                        </p:cTn>
                                        <p:tgtEl>
                                          <p:spTgt spid="473"/>
                                        </p:tgtEl>
                                        <p:attrNameLst>
                                          <p:attrName>style.visibility</p:attrName>
                                        </p:attrNameLst>
                                      </p:cBhvr>
                                      <p:to>
                                        <p:strVal val="visible"/>
                                      </p:to>
                                    </p:set>
                                    <p:animEffect transition="in" filter="fade">
                                      <p:cBhvr additive="repl">
                                        <p:cTn id="36" dur="125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8" name="CustomShape 1"/>
          <p:cNvSpPr/>
          <p:nvPr/>
        </p:nvSpPr>
        <p:spPr>
          <a:xfrm>
            <a:off x="10645560" y="6370560"/>
            <a:ext cx="11444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A2F20F5-5751-400C-9982-28C9C7CD60D6}" type="datetime1">
              <a:rPr lang="fr-FR" sz="1200" b="0" strike="noStrike" spc="-1">
                <a:solidFill>
                  <a:srgbClr val="000000"/>
                </a:solidFill>
                <a:latin typeface="Arial"/>
              </a:rPr>
              <a:t>27/09/2023</a:t>
            </a:fld>
            <a:endParaRPr lang="fr-FR" sz="1200" b="0" strike="noStrike" spc="-1">
              <a:latin typeface="Arial"/>
            </a:endParaRPr>
          </a:p>
        </p:txBody>
      </p:sp>
      <p:sp>
        <p:nvSpPr>
          <p:cNvPr id="479" name="CustomShape 2"/>
          <p:cNvSpPr/>
          <p:nvPr/>
        </p:nvSpPr>
        <p:spPr>
          <a:xfrm>
            <a:off x="9550440" y="6370560"/>
            <a:ext cx="714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BBD88EA-FFDC-46E4-9E35-7751D9D83A9B}" type="slidenum">
              <a:rPr lang="fr-FR" sz="1200" b="0" strike="noStrike" spc="-1">
                <a:solidFill>
                  <a:srgbClr val="000000"/>
                </a:solidFill>
                <a:latin typeface="Arial"/>
              </a:rPr>
              <a:t>41</a:t>
            </a:fld>
            <a:endParaRPr lang="fr-FR" sz="1200" b="0" strike="noStrike" spc="-1">
              <a:latin typeface="Arial"/>
            </a:endParaRPr>
          </a:p>
        </p:txBody>
      </p:sp>
      <p:sp>
        <p:nvSpPr>
          <p:cNvPr id="481" name="CustomShape 4"/>
          <p:cNvSpPr/>
          <p:nvPr/>
        </p:nvSpPr>
        <p:spPr>
          <a:xfrm>
            <a:off x="401400" y="6370560"/>
            <a:ext cx="40849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fr-FR" sz="1200" b="0" strike="noStrike" spc="-1">
                <a:solidFill>
                  <a:srgbClr val="000000"/>
                </a:solidFill>
                <a:latin typeface="Arial"/>
              </a:rPr>
              <a:t>Direction Régionale….., Nom du Présentateur</a:t>
            </a:r>
            <a:endParaRPr lang="fr-FR" sz="1200" b="0" strike="noStrike" spc="-1">
              <a:latin typeface="Arial"/>
            </a:endParaRPr>
          </a:p>
        </p:txBody>
      </p:sp>
      <p:pic>
        <p:nvPicPr>
          <p:cNvPr id="482" name="Image 5"/>
          <p:cNvPicPr/>
          <p:nvPr/>
        </p:nvPicPr>
        <p:blipFill>
          <a:blip r:embed="rId3" cstate="email">
            <a:extLst>
              <a:ext uri="{28A0092B-C50C-407E-A947-70E740481C1C}">
                <a14:useLocalDpi xmlns:a14="http://schemas.microsoft.com/office/drawing/2010/main"/>
              </a:ext>
            </a:extLst>
          </a:blip>
          <a:stretch/>
        </p:blipFill>
        <p:spPr>
          <a:xfrm>
            <a:off x="477720" y="3691440"/>
            <a:ext cx="652320" cy="658080"/>
          </a:xfrm>
          <a:prstGeom prst="rect">
            <a:avLst/>
          </a:prstGeom>
          <a:ln>
            <a:noFill/>
          </a:ln>
        </p:spPr>
      </p:pic>
      <p:sp>
        <p:nvSpPr>
          <p:cNvPr id="483" name="CustomShape 5"/>
          <p:cNvSpPr/>
          <p:nvPr/>
        </p:nvSpPr>
        <p:spPr>
          <a:xfrm>
            <a:off x="401400" y="770400"/>
            <a:ext cx="1138824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3200" b="1" strike="noStrike" spc="-1">
                <a:solidFill>
                  <a:srgbClr val="000000"/>
                </a:solidFill>
                <a:latin typeface="Arial"/>
              </a:rPr>
              <a:t>Des actions inspirantes </a:t>
            </a:r>
            <a:br/>
            <a:r>
              <a:rPr lang="fr-FR" sz="3200" b="1" strike="noStrike" spc="-1">
                <a:solidFill>
                  <a:srgbClr val="000000"/>
                </a:solidFill>
                <a:latin typeface="Arial"/>
              </a:rPr>
              <a:t>pour intégrer l’Économie circulaire dans l’urbanisme</a:t>
            </a:r>
            <a:endParaRPr lang="fr-FR" sz="3200" b="0" strike="noStrike" spc="-1">
              <a:latin typeface="Arial"/>
            </a:endParaRPr>
          </a:p>
        </p:txBody>
      </p:sp>
      <p:grpSp>
        <p:nvGrpSpPr>
          <p:cNvPr id="484" name="Group 6"/>
          <p:cNvGrpSpPr/>
          <p:nvPr/>
        </p:nvGrpSpPr>
        <p:grpSpPr>
          <a:xfrm>
            <a:off x="7023240" y="2376360"/>
            <a:ext cx="4361760" cy="2697120"/>
            <a:chOff x="7023240" y="2376360"/>
            <a:chExt cx="4361760" cy="2697120"/>
          </a:xfrm>
        </p:grpSpPr>
        <p:sp>
          <p:nvSpPr>
            <p:cNvPr id="485" name="CustomShape 7"/>
            <p:cNvSpPr/>
            <p:nvPr/>
          </p:nvSpPr>
          <p:spPr>
            <a:xfrm>
              <a:off x="7023240" y="3065400"/>
              <a:ext cx="4361760" cy="200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Arial"/>
                <a:buChar char="•"/>
              </a:pPr>
              <a:r>
                <a:rPr lang="fr-FR" sz="1400" b="0" strike="noStrike" spc="-1">
                  <a:solidFill>
                    <a:srgbClr val="000000"/>
                  </a:solidFill>
                  <a:latin typeface="Arial"/>
                  <a:ea typeface="DejaVu Sans"/>
                </a:rPr>
                <a:t>Développer des services aux usagers tels que des salles communes ou lieux de réunions,  conciergerie ou autre structure favorisant le prêt de matériel.</a:t>
              </a:r>
              <a:br/>
              <a:r>
                <a:rPr lang="fr-FR" sz="1400" b="0" strike="noStrike" spc="-1">
                  <a:solidFill>
                    <a:srgbClr val="000000"/>
                  </a:solidFill>
                  <a:latin typeface="Arial"/>
                  <a:ea typeface="DejaVu Sans"/>
                </a:rPr>
                <a:t> </a:t>
              </a:r>
              <a:endParaRPr lang="fr-FR" sz="1400" b="0" strike="noStrike" spc="-1">
                <a:latin typeface="Arial"/>
              </a:endParaRPr>
            </a:p>
            <a:p>
              <a:pPr marL="285840" indent="-285120">
                <a:lnSpc>
                  <a:spcPct val="100000"/>
                </a:lnSpc>
                <a:buClr>
                  <a:srgbClr val="000000"/>
                </a:buClr>
                <a:buFont typeface="Arial"/>
                <a:buChar char="•"/>
              </a:pPr>
              <a:r>
                <a:rPr lang="fr-FR" sz="1400" b="0" strike="noStrike" spc="-1">
                  <a:solidFill>
                    <a:srgbClr val="000000"/>
                  </a:solidFill>
                  <a:latin typeface="Arial"/>
                  <a:ea typeface="DejaVu Sans"/>
                </a:rPr>
                <a:t>Aménager des espaces publics multifonctionnels</a:t>
              </a:r>
              <a:br/>
              <a:r>
                <a:rPr lang="fr-FR" sz="1400" b="0" strike="noStrike" spc="-1">
                  <a:solidFill>
                    <a:srgbClr val="000000"/>
                  </a:solidFill>
                  <a:latin typeface="Arial"/>
                  <a:ea typeface="DejaVu Sans"/>
                </a:rPr>
                <a:t> </a:t>
              </a:r>
              <a:endParaRPr lang="fr-FR" sz="1400" b="0" strike="noStrike" spc="-1">
                <a:latin typeface="Arial"/>
              </a:endParaRPr>
            </a:p>
            <a:p>
              <a:pPr marL="285840" indent="-285120">
                <a:lnSpc>
                  <a:spcPct val="100000"/>
                </a:lnSpc>
                <a:buClr>
                  <a:srgbClr val="000000"/>
                </a:buClr>
                <a:buFont typeface="Arial"/>
                <a:buChar char="•"/>
              </a:pPr>
              <a:r>
                <a:rPr lang="fr-FR" sz="1400" b="0" strike="noStrike" spc="-1">
                  <a:solidFill>
                    <a:srgbClr val="000000"/>
                  </a:solidFill>
                  <a:latin typeface="Arial"/>
                  <a:ea typeface="DejaVu Sans"/>
                </a:rPr>
                <a:t>Favoriser l’hybridation et la mixité des usages des bâtiments.</a:t>
              </a:r>
              <a:endParaRPr lang="fr-FR" sz="1400" b="0" strike="noStrike" spc="-1">
                <a:latin typeface="Arial"/>
              </a:endParaRPr>
            </a:p>
          </p:txBody>
        </p:sp>
        <p:sp>
          <p:nvSpPr>
            <p:cNvPr id="486" name="CustomShape 8"/>
            <p:cNvSpPr/>
            <p:nvPr/>
          </p:nvSpPr>
          <p:spPr>
            <a:xfrm>
              <a:off x="7023240" y="2376360"/>
              <a:ext cx="408492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opérationnelle</a:t>
              </a:r>
              <a:endParaRPr lang="fr-FR" sz="1600" b="0" strike="noStrike" spc="-1">
                <a:latin typeface="Arial"/>
              </a:endParaRPr>
            </a:p>
          </p:txBody>
        </p:sp>
      </p:grpSp>
      <p:grpSp>
        <p:nvGrpSpPr>
          <p:cNvPr id="487" name="Group 9"/>
          <p:cNvGrpSpPr/>
          <p:nvPr/>
        </p:nvGrpSpPr>
        <p:grpSpPr>
          <a:xfrm>
            <a:off x="3213720" y="2387160"/>
            <a:ext cx="3247560" cy="3189240"/>
            <a:chOff x="3213720" y="2387160"/>
            <a:chExt cx="3247560" cy="3189240"/>
          </a:xfrm>
        </p:grpSpPr>
        <p:sp>
          <p:nvSpPr>
            <p:cNvPr id="488" name="CustomShape 10"/>
            <p:cNvSpPr/>
            <p:nvPr/>
          </p:nvSpPr>
          <p:spPr>
            <a:xfrm>
              <a:off x="3213720" y="3065400"/>
              <a:ext cx="3247560" cy="25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spcAft>
                  <a:spcPts val="300"/>
                </a:spcAft>
                <a:buClr>
                  <a:srgbClr val="000000"/>
                </a:buClr>
                <a:buFont typeface="Arial"/>
                <a:buChar char="•"/>
              </a:pPr>
              <a:r>
                <a:rPr lang="fr-FR" sz="1400" b="0" strike="noStrike" spc="-1">
                  <a:solidFill>
                    <a:srgbClr val="000000"/>
                  </a:solidFill>
                  <a:latin typeface="Arial"/>
                  <a:ea typeface="DejaVu Sans"/>
                </a:rPr>
                <a:t>Créer des coopérations entre acteurs pour repenser les offres de service de proximité  (tiers-lieux, recyclerie mobile dans les quartiers, etc.).</a:t>
              </a:r>
              <a:br/>
              <a:r>
                <a:rPr lang="fr-FR" sz="1400" b="0" strike="noStrike" spc="-1">
                  <a:solidFill>
                    <a:srgbClr val="000000"/>
                  </a:solidFill>
                  <a:latin typeface="Arial"/>
                  <a:ea typeface="DejaVu Sans"/>
                </a:rPr>
                <a:t> </a:t>
              </a:r>
              <a:endParaRPr lang="fr-FR" sz="1400" b="0" strike="noStrike" spc="-1">
                <a:latin typeface="Arial"/>
              </a:endParaRPr>
            </a:p>
            <a:p>
              <a:pPr marL="285840" indent="-285120">
                <a:lnSpc>
                  <a:spcPct val="100000"/>
                </a:lnSpc>
                <a:spcAft>
                  <a:spcPts val="300"/>
                </a:spcAft>
                <a:buClr>
                  <a:srgbClr val="000000"/>
                </a:buClr>
                <a:buFont typeface="Arial"/>
                <a:buChar char="•"/>
              </a:pPr>
              <a:r>
                <a:rPr lang="fr-FR" sz="1400" b="0" strike="noStrike" spc="-1">
                  <a:solidFill>
                    <a:srgbClr val="000000"/>
                  </a:solidFill>
                  <a:latin typeface="Arial"/>
                  <a:ea typeface="DejaVu Sans"/>
                </a:rPr>
                <a:t>Mettre en place des nouveaux services à la mobilité : station de véhicule en libre service, station de vélo en libre service.</a:t>
              </a:r>
              <a:endParaRPr lang="fr-FR" sz="1400" b="0" strike="noStrike" spc="-1">
                <a:latin typeface="Arial"/>
              </a:endParaRPr>
            </a:p>
            <a:p>
              <a:pPr algn="just">
                <a:lnSpc>
                  <a:spcPct val="100000"/>
                </a:lnSpc>
                <a:spcAft>
                  <a:spcPts val="201"/>
                </a:spcAft>
              </a:pPr>
              <a:endParaRPr lang="fr-FR" sz="1400" b="0" strike="noStrike" spc="-1">
                <a:latin typeface="Arial"/>
              </a:endParaRPr>
            </a:p>
          </p:txBody>
        </p:sp>
        <p:sp>
          <p:nvSpPr>
            <p:cNvPr id="489" name="CustomShape 11"/>
            <p:cNvSpPr/>
            <p:nvPr/>
          </p:nvSpPr>
          <p:spPr>
            <a:xfrm>
              <a:off x="3213720" y="2387160"/>
              <a:ext cx="3247560" cy="33336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À l’échelle stratégique</a:t>
              </a:r>
              <a:endParaRPr lang="fr-FR" sz="1600" b="0" strike="noStrike" spc="-1">
                <a:latin typeface="Arial"/>
              </a:endParaRPr>
            </a:p>
          </p:txBody>
        </p:sp>
      </p:grpSp>
      <p:sp>
        <p:nvSpPr>
          <p:cNvPr id="490" name="CustomShape 12"/>
          <p:cNvSpPr/>
          <p:nvPr/>
        </p:nvSpPr>
        <p:spPr>
          <a:xfrm>
            <a:off x="1131120" y="3736800"/>
            <a:ext cx="208368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79A348"/>
                </a:solidFill>
                <a:latin typeface="Arial"/>
                <a:ea typeface="DejaVu Sans"/>
              </a:rPr>
              <a:t>ÉCONOMIE DE LA FONCTIONNALITE</a:t>
            </a:r>
            <a:endParaRPr lang="fr-F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487"/>
                                        </p:tgtEl>
                                        <p:attrNameLst>
                                          <p:attrName>style.visibility</p:attrName>
                                        </p:attrNameLst>
                                      </p:cBhvr>
                                      <p:to>
                                        <p:strVal val="visible"/>
                                      </p:to>
                                    </p:set>
                                    <p:animEffect transition="in" filter="fade">
                                      <p:cBhvr additive="repl">
                                        <p:cTn id="7" dur="1250"/>
                                        <p:tgtEl>
                                          <p:spTgt spid="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250"/>
                                  </p:stCondLst>
                                  <p:childTnLst>
                                    <p:set>
                                      <p:cBhvr>
                                        <p:cTn id="11" dur="1" fill="hold">
                                          <p:stCondLst>
                                            <p:cond delay="0"/>
                                          </p:stCondLst>
                                        </p:cTn>
                                        <p:tgtEl>
                                          <p:spTgt spid="484"/>
                                        </p:tgtEl>
                                        <p:attrNameLst>
                                          <p:attrName>style.visibility</p:attrName>
                                        </p:attrNameLst>
                                      </p:cBhvr>
                                      <p:to>
                                        <p:strVal val="visible"/>
                                      </p:to>
                                    </p:set>
                                    <p:animEffect transition="in" filter="fade">
                                      <p:cBhvr additive="repl">
                                        <p:cTn id="12" dur="125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C3E36-B008-6266-DCF6-C27E958FA052}"/>
              </a:ext>
            </a:extLst>
          </p:cNvPr>
          <p:cNvSpPr>
            <a:spLocks noGrp="1"/>
          </p:cNvSpPr>
          <p:nvPr>
            <p:ph type="title"/>
          </p:nvPr>
        </p:nvSpPr>
        <p:spPr>
          <a:xfrm>
            <a:off x="2718101" y="443706"/>
            <a:ext cx="8958084" cy="1325563"/>
          </a:xfrm>
        </p:spPr>
        <p:txBody>
          <a:bodyPr>
            <a:normAutofit fontScale="90000"/>
          </a:bodyPr>
          <a:lstStyle/>
          <a:p>
            <a:r>
              <a:rPr lang="fr-FR" dirty="0"/>
              <a:t>Une nouvelle lecture de l’économie circulaire à l’échelle des territoires</a:t>
            </a:r>
          </a:p>
        </p:txBody>
      </p:sp>
      <p:sp>
        <p:nvSpPr>
          <p:cNvPr id="3" name="Espace réservé du contenu 2">
            <a:extLst>
              <a:ext uri="{FF2B5EF4-FFF2-40B4-BE49-F238E27FC236}">
                <a16:creationId xmlns:a16="http://schemas.microsoft.com/office/drawing/2014/main" id="{2A085092-FEF0-024F-2BE1-1C457FF472E7}"/>
              </a:ext>
            </a:extLst>
          </p:cNvPr>
          <p:cNvSpPr>
            <a:spLocks noGrp="1"/>
          </p:cNvSpPr>
          <p:nvPr>
            <p:ph idx="1"/>
          </p:nvPr>
        </p:nvSpPr>
        <p:spPr/>
        <p:txBody>
          <a:bodyPr/>
          <a:lstStyle/>
          <a:p>
            <a:r>
              <a:rPr lang="fr-FR" dirty="0"/>
              <a:t>Opportunités</a:t>
            </a:r>
          </a:p>
          <a:p>
            <a:r>
              <a:rPr lang="fr-FR" dirty="0"/>
              <a:t>Leviers d’action</a:t>
            </a:r>
          </a:p>
          <a:p>
            <a:r>
              <a:rPr lang="fr-FR" dirty="0"/>
              <a:t>L’économie circulaire, un impératif pour une économie bas carbone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AE6AA8C4-C1E5-1479-766D-E45A6287A6C8}"/>
              </a:ext>
            </a:extLst>
          </p:cNvPr>
          <p:cNvSpPr>
            <a:spLocks noGrp="1"/>
          </p:cNvSpPr>
          <p:nvPr>
            <p:ph type="sldNum" sz="quarter" idx="12"/>
          </p:nvPr>
        </p:nvSpPr>
        <p:spPr/>
        <p:txBody>
          <a:bodyPr/>
          <a:lstStyle/>
          <a:p>
            <a:fld id="{E11C3B12-AB67-4FA6-A46D-8415232B9398}" type="slidenum">
              <a:rPr lang="fr-FR" smtClean="0"/>
              <a:t>5</a:t>
            </a:fld>
            <a:endParaRPr lang="fr-FR"/>
          </a:p>
        </p:txBody>
      </p:sp>
      <p:pic>
        <p:nvPicPr>
          <p:cNvPr id="5" name="Image 4" descr="Une image contenant Police, Graphique, texte, logo&#10;&#10;Description générée automatiquement">
            <a:extLst>
              <a:ext uri="{FF2B5EF4-FFF2-40B4-BE49-F238E27FC236}">
                <a16:creationId xmlns:a16="http://schemas.microsoft.com/office/drawing/2014/main" id="{81428421-7B15-BEE0-F5DC-385A82BE3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340" y="4859958"/>
            <a:ext cx="4715260" cy="124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9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22D9-BEAF-626D-70FC-AC7D378B6C92}"/>
              </a:ext>
            </a:extLst>
          </p:cNvPr>
          <p:cNvSpPr>
            <a:spLocks noGrp="1"/>
          </p:cNvSpPr>
          <p:nvPr>
            <p:ph type="title"/>
          </p:nvPr>
        </p:nvSpPr>
        <p:spPr>
          <a:xfrm>
            <a:off x="1210672" y="431075"/>
            <a:ext cx="9394380" cy="995477"/>
          </a:xfrm>
        </p:spPr>
        <p:txBody>
          <a:bodyPr>
            <a:normAutofit fontScale="90000"/>
          </a:bodyPr>
          <a:lstStyle/>
          <a:p>
            <a:r>
              <a:rPr lang="fr-FR" dirty="0"/>
              <a:t>L’économie circulaire dans les territoires : opportunités</a:t>
            </a:r>
          </a:p>
        </p:txBody>
      </p:sp>
      <p:sp>
        <p:nvSpPr>
          <p:cNvPr id="3" name="Espace réservé du texte 2">
            <a:extLst>
              <a:ext uri="{FF2B5EF4-FFF2-40B4-BE49-F238E27FC236}">
                <a16:creationId xmlns:a16="http://schemas.microsoft.com/office/drawing/2014/main" id="{AC9F590A-47AB-92EA-A4F4-81D9E2A2A0D7}"/>
              </a:ext>
            </a:extLst>
          </p:cNvPr>
          <p:cNvSpPr>
            <a:spLocks noGrp="1"/>
          </p:cNvSpPr>
          <p:nvPr>
            <p:ph type="body" idx="1"/>
          </p:nvPr>
        </p:nvSpPr>
        <p:spPr>
          <a:xfrm>
            <a:off x="763410" y="1630016"/>
            <a:ext cx="11123790" cy="4805846"/>
          </a:xfrm>
        </p:spPr>
        <p:txBody>
          <a:bodyPr>
            <a:normAutofit/>
          </a:bodyPr>
          <a:lstStyle/>
          <a:p>
            <a:r>
              <a:rPr lang="fr-FR" sz="1600" b="1" dirty="0">
                <a:solidFill>
                  <a:srgbClr val="2C6E95"/>
                </a:solidFill>
                <a:latin typeface="Ubuntu" panose="020B0504030602030204" pitchFamily="34" charset="0"/>
                <a:ea typeface="MS PGothic" charset="-128"/>
                <a:cs typeface="MS PGothic" charset="-128"/>
              </a:rPr>
              <a:t>#1 RELOCALISATION DES ACTIVITES ET CREATIONS D’EMPLOIS</a:t>
            </a:r>
            <a:endParaRPr lang="fr-FR" sz="1600" dirty="0">
              <a:solidFill>
                <a:schemeClr val="accent5"/>
              </a:solidFill>
              <a:latin typeface="Ubuntu" panose="020B0504030602030204" pitchFamily="34" charset="0"/>
              <a:ea typeface="Calibri" charset="0"/>
              <a:cs typeface="Calibri" charset="0"/>
            </a:endParaRPr>
          </a:p>
          <a:p>
            <a:r>
              <a:rPr lang="fr-FR" sz="1600" dirty="0">
                <a:latin typeface="Ubuntu" panose="020B0504030602030204" pitchFamily="34" charset="0"/>
                <a:ea typeface="Calibri" charset="0"/>
                <a:cs typeface="Calibri" charset="0"/>
              </a:rPr>
              <a:t>L’intensification de l’usage des ressources locales permet de relocaliser des activités et de créer des emplois nouveaux.</a:t>
            </a:r>
          </a:p>
          <a:p>
            <a:endParaRPr lang="fr-FR" sz="900" dirty="0">
              <a:solidFill>
                <a:srgbClr val="2C6E95"/>
              </a:solidFill>
              <a:latin typeface="Ubuntu" panose="020B0504030602030204" pitchFamily="34" charset="0"/>
              <a:ea typeface="Calibri" charset="0"/>
              <a:cs typeface="Calibri" charset="0"/>
            </a:endParaRPr>
          </a:p>
          <a:p>
            <a:r>
              <a:rPr lang="fr-FR" sz="1600" b="1" dirty="0">
                <a:solidFill>
                  <a:srgbClr val="2C6E95"/>
                </a:solidFill>
                <a:latin typeface="Ubuntu" panose="020B0504030602030204" pitchFamily="34" charset="0"/>
                <a:ea typeface="MS PGothic" charset="-128"/>
                <a:cs typeface="MS PGothic" charset="-128"/>
              </a:rPr>
              <a:t>#2 MODERNISATION ET ATTRACTIVITE DES TERRITOIRES</a:t>
            </a:r>
            <a:endParaRPr lang="fr-FR" sz="1600" dirty="0">
              <a:solidFill>
                <a:schemeClr val="accent5"/>
              </a:solidFill>
              <a:latin typeface="Ubuntu" panose="020B0504030602030204" pitchFamily="34" charset="0"/>
              <a:ea typeface="Calibri" charset="0"/>
              <a:cs typeface="Calibri" charset="0"/>
            </a:endParaRPr>
          </a:p>
          <a:p>
            <a:r>
              <a:rPr lang="fr-FR" sz="1600" dirty="0">
                <a:latin typeface="Ubuntu" panose="020B0504030602030204" pitchFamily="34" charset="0"/>
                <a:ea typeface="Calibri" charset="0"/>
                <a:cs typeface="Calibri" charset="0"/>
              </a:rPr>
              <a:t>L’économie circulaire favorise la modernisation des territoires : cette dernière passe par le renouvellement des infrastructures, la mise en cohérence des activités, la mise en place d’outils numériques</a:t>
            </a:r>
            <a:r>
              <a:rPr lang="is-IS" sz="1600" dirty="0">
                <a:latin typeface="Ubuntu" panose="020B0504030602030204" pitchFamily="34" charset="0"/>
                <a:ea typeface="Calibri" charset="0"/>
                <a:cs typeface="Calibri" charset="0"/>
              </a:rPr>
              <a:t>… </a:t>
            </a:r>
            <a:endParaRPr lang="fr-FR" sz="1600" dirty="0">
              <a:latin typeface="Ubuntu" panose="020B0504030602030204" pitchFamily="34" charset="0"/>
              <a:ea typeface="Calibri" charset="0"/>
              <a:cs typeface="Calibri" charset="0"/>
            </a:endParaRPr>
          </a:p>
          <a:p>
            <a:endParaRPr lang="fr-FR" sz="1050" dirty="0">
              <a:solidFill>
                <a:schemeClr val="accent5"/>
              </a:solidFill>
              <a:latin typeface="Ubuntu" panose="020B0504030602030204" pitchFamily="34" charset="0"/>
              <a:ea typeface="Calibri" charset="0"/>
              <a:cs typeface="Calibri" charset="0"/>
            </a:endParaRPr>
          </a:p>
          <a:p>
            <a:r>
              <a:rPr lang="fr-FR" sz="1600" b="1" dirty="0">
                <a:solidFill>
                  <a:srgbClr val="2C6E95"/>
                </a:solidFill>
                <a:latin typeface="Ubuntu" panose="020B0504030602030204" pitchFamily="34" charset="0"/>
                <a:ea typeface="MS PGothic" charset="-128"/>
                <a:cs typeface="Arial" panose="020B0604020202020204" pitchFamily="34" charset="0"/>
              </a:rPr>
              <a:t>#3 RESILIENCE ET SECURISATION DES APPROVISIONNEMENTS</a:t>
            </a:r>
            <a:endParaRPr lang="fr-FR" sz="1600" b="1" dirty="0">
              <a:solidFill>
                <a:schemeClr val="accent5"/>
              </a:solidFill>
              <a:latin typeface="Ubuntu" panose="020B0504030602030204" pitchFamily="34" charset="0"/>
              <a:ea typeface="Calibri" charset="0"/>
              <a:cs typeface="Calibri" charset="0"/>
            </a:endParaRPr>
          </a:p>
          <a:p>
            <a:r>
              <a:rPr lang="fr-FR" sz="1600" dirty="0">
                <a:latin typeface="Ubuntu" panose="020B0504030602030204" pitchFamily="34" charset="0"/>
                <a:ea typeface="Calibri" charset="0"/>
                <a:cs typeface="Calibri" charset="0"/>
              </a:rPr>
              <a:t>La crise sanitaire a renforcé la prégnance de l’enjeu des « approvisionnements » : les territoires ont des ressources à disposition qu’il convient de valoriser pour ne plus dépendre de flux lointains, pour renforcer leur autosuffisance.</a:t>
            </a:r>
            <a:br>
              <a:rPr lang="fr-FR" sz="1600" dirty="0">
                <a:latin typeface="Ubuntu" panose="020B0504030602030204" pitchFamily="34" charset="0"/>
                <a:ea typeface="Calibri" charset="0"/>
                <a:cs typeface="Calibri" charset="0"/>
              </a:rPr>
            </a:br>
            <a:br>
              <a:rPr lang="fr-FR" sz="1600" dirty="0">
                <a:solidFill>
                  <a:srgbClr val="2C6E95"/>
                </a:solidFill>
                <a:latin typeface="Ubuntu" panose="020B0504030602030204" pitchFamily="34" charset="0"/>
                <a:ea typeface="Calibri" charset="0"/>
                <a:cs typeface="Calibri" charset="0"/>
              </a:rPr>
            </a:br>
            <a:r>
              <a:rPr lang="fr-FR" sz="1600" b="1" dirty="0">
                <a:solidFill>
                  <a:srgbClr val="2C6E95"/>
                </a:solidFill>
                <a:latin typeface="Ubuntu" panose="020B0504030602030204" pitchFamily="34" charset="0"/>
                <a:ea typeface="Trebuchet MS" charset="0"/>
                <a:cs typeface="Trebuchet MS" charset="0"/>
              </a:rPr>
              <a:t>#4 RENFORCEMENT DES LIENS SOCIAUX </a:t>
            </a:r>
          </a:p>
          <a:p>
            <a:r>
              <a:rPr lang="fr-FR" sz="1600" dirty="0">
                <a:solidFill>
                  <a:srgbClr val="1D2E58"/>
                </a:solidFill>
                <a:latin typeface="Ubuntu" panose="020B0504030602030204" pitchFamily="34" charset="0"/>
                <a:ea typeface="Calibri" charset="0"/>
                <a:cs typeface="Calibri" charset="0"/>
              </a:rPr>
              <a:t>L’économie circulaire s’appuie sur la coopération : entre acteurs d’un même territoire et entre territoires voisins. Elle est génératrice de nouvelles pratiques sociales d’entraide et de co-construction.</a:t>
            </a:r>
          </a:p>
          <a:p>
            <a:endParaRPr lang="fr-FR" sz="1200" dirty="0"/>
          </a:p>
          <a:p>
            <a:endParaRPr lang="fr-FR" sz="1600" dirty="0">
              <a:latin typeface="Ubuntu" panose="020B0504030602030204" pitchFamily="34" charset="0"/>
              <a:ea typeface="Calibri" charset="0"/>
              <a:cs typeface="Calibri" charset="0"/>
            </a:endParaRPr>
          </a:p>
        </p:txBody>
      </p:sp>
      <p:sp>
        <p:nvSpPr>
          <p:cNvPr id="4" name="Espace réservé du numéro de diapositive 3">
            <a:extLst>
              <a:ext uri="{FF2B5EF4-FFF2-40B4-BE49-F238E27FC236}">
                <a16:creationId xmlns:a16="http://schemas.microsoft.com/office/drawing/2014/main" id="{2788D6E2-66D1-EE0E-968E-7D3F547AEED5}"/>
              </a:ext>
            </a:extLst>
          </p:cNvPr>
          <p:cNvSpPr>
            <a:spLocks noGrp="1"/>
          </p:cNvSpPr>
          <p:nvPr>
            <p:ph type="sldNum" sz="quarter" idx="12"/>
          </p:nvPr>
        </p:nvSpPr>
        <p:spPr/>
        <p:txBody>
          <a:bodyPr/>
          <a:lstStyle/>
          <a:p>
            <a:fld id="{E11C3B12-AB67-4FA6-A46D-8415232B9398}" type="slidenum">
              <a:rPr lang="fr-FR" smtClean="0"/>
              <a:pPr/>
              <a:t>6</a:t>
            </a:fld>
            <a:endParaRPr lang="fr-FR" dirty="0"/>
          </a:p>
        </p:txBody>
      </p:sp>
      <p:pic>
        <p:nvPicPr>
          <p:cNvPr id="7" name="Image 6" descr="Une image contenant Police, Graphique, texte, logo&#10;&#10;Description générée automatiquement">
            <a:extLst>
              <a:ext uri="{FF2B5EF4-FFF2-40B4-BE49-F238E27FC236}">
                <a16:creationId xmlns:a16="http://schemas.microsoft.com/office/drawing/2014/main" id="{E3ECB3D1-964F-C348-09CF-2E492C94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273" y="5641767"/>
            <a:ext cx="2700657" cy="71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9EAC2-5E87-A30E-E8FD-7323157F4C61}"/>
              </a:ext>
            </a:extLst>
          </p:cNvPr>
          <p:cNvSpPr>
            <a:spLocks noGrp="1"/>
          </p:cNvSpPr>
          <p:nvPr>
            <p:ph type="title"/>
          </p:nvPr>
        </p:nvSpPr>
        <p:spPr>
          <a:xfrm>
            <a:off x="838200" y="160819"/>
            <a:ext cx="10515600" cy="995477"/>
          </a:xfrm>
        </p:spPr>
        <p:txBody>
          <a:bodyPr>
            <a:normAutofit/>
          </a:bodyPr>
          <a:lstStyle/>
          <a:p>
            <a:r>
              <a:rPr lang="fr-FR" sz="4400" dirty="0"/>
              <a:t>Les piliers appliqués aux territoires</a:t>
            </a:r>
          </a:p>
        </p:txBody>
      </p:sp>
      <p:sp>
        <p:nvSpPr>
          <p:cNvPr id="4" name="Espace réservé du numéro de diapositive 3">
            <a:extLst>
              <a:ext uri="{FF2B5EF4-FFF2-40B4-BE49-F238E27FC236}">
                <a16:creationId xmlns:a16="http://schemas.microsoft.com/office/drawing/2014/main" id="{EC57B12B-EF9A-EE66-C0A0-14944757BCF0}"/>
              </a:ext>
            </a:extLst>
          </p:cNvPr>
          <p:cNvSpPr>
            <a:spLocks noGrp="1"/>
          </p:cNvSpPr>
          <p:nvPr>
            <p:ph type="sldNum" sz="quarter" idx="12"/>
          </p:nvPr>
        </p:nvSpPr>
        <p:spPr/>
        <p:txBody>
          <a:bodyPr/>
          <a:lstStyle/>
          <a:p>
            <a:fld id="{E11C3B12-AB67-4FA6-A46D-8415232B9398}" type="slidenum">
              <a:rPr lang="fr-FR" smtClean="0"/>
              <a:pPr/>
              <a:t>7</a:t>
            </a:fld>
            <a:endParaRPr lang="fr-FR"/>
          </a:p>
        </p:txBody>
      </p:sp>
      <p:pic>
        <p:nvPicPr>
          <p:cNvPr id="5" name="Image 4">
            <a:extLst>
              <a:ext uri="{FF2B5EF4-FFF2-40B4-BE49-F238E27FC236}">
                <a16:creationId xmlns:a16="http://schemas.microsoft.com/office/drawing/2014/main" id="{8FAEBF4B-4583-F5C9-328C-553F99A5C06F}"/>
              </a:ext>
            </a:extLst>
          </p:cNvPr>
          <p:cNvPicPr>
            <a:picLocks noChangeAspect="1"/>
          </p:cNvPicPr>
          <p:nvPr/>
        </p:nvPicPr>
        <p:blipFill>
          <a:blip r:embed="rId2">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35D60207-D2D0-3640-9354-085C851A80B0}"/>
              </a:ext>
            </a:extLst>
          </a:blip>
          <a:stretch>
            <a:fillRect/>
          </a:stretch>
        </p:blipFill>
        <p:spPr>
          <a:xfrm>
            <a:off x="660829" y="1403241"/>
            <a:ext cx="5535849" cy="4796201"/>
          </a:xfrm>
          <a:prstGeom prst="rect">
            <a:avLst/>
          </a:prstGeom>
        </p:spPr>
      </p:pic>
      <p:sp>
        <p:nvSpPr>
          <p:cNvPr id="6" name="object 8">
            <a:extLst>
              <a:ext uri="{FF2B5EF4-FFF2-40B4-BE49-F238E27FC236}">
                <a16:creationId xmlns:a16="http://schemas.microsoft.com/office/drawing/2014/main" id="{36846481-CA90-E386-67ED-83CB2ED1CDEF}"/>
              </a:ext>
            </a:extLst>
          </p:cNvPr>
          <p:cNvSpPr/>
          <p:nvPr/>
        </p:nvSpPr>
        <p:spPr>
          <a:xfrm>
            <a:off x="6196678" y="1403241"/>
            <a:ext cx="4861785" cy="4514395"/>
          </a:xfrm>
          <a:prstGeom prst="rect">
            <a:avLst/>
          </a:prstGeom>
          <a:blipFill>
            <a:blip r:embed="rId3"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pic>
        <p:nvPicPr>
          <p:cNvPr id="7" name="Image 6" descr="Une image contenant Police, Graphique, texte, logo&#10;&#10;Description générée automatiquement">
            <a:extLst>
              <a:ext uri="{FF2B5EF4-FFF2-40B4-BE49-F238E27FC236}">
                <a16:creationId xmlns:a16="http://schemas.microsoft.com/office/drawing/2014/main" id="{34B4745E-7303-BCEA-8609-270514984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0979" y="5732895"/>
            <a:ext cx="2461450" cy="65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6226D-4FB4-B07E-10BE-D0D0C99856E7}"/>
              </a:ext>
            </a:extLst>
          </p:cNvPr>
          <p:cNvSpPr>
            <a:spLocks noGrp="1"/>
          </p:cNvSpPr>
          <p:nvPr>
            <p:ph type="title"/>
          </p:nvPr>
        </p:nvSpPr>
        <p:spPr>
          <a:xfrm>
            <a:off x="886239" y="56731"/>
            <a:ext cx="9896060" cy="889839"/>
          </a:xfrm>
        </p:spPr>
        <p:txBody>
          <a:bodyPr>
            <a:normAutofit/>
          </a:bodyPr>
          <a:lstStyle/>
          <a:p>
            <a:r>
              <a:rPr lang="fr-FR" sz="4000" dirty="0"/>
              <a:t>SNBC sous contrainte de ressources</a:t>
            </a:r>
          </a:p>
        </p:txBody>
      </p:sp>
      <p:sp>
        <p:nvSpPr>
          <p:cNvPr id="3" name="Espace réservé du texte 2">
            <a:extLst>
              <a:ext uri="{FF2B5EF4-FFF2-40B4-BE49-F238E27FC236}">
                <a16:creationId xmlns:a16="http://schemas.microsoft.com/office/drawing/2014/main" id="{0FB2C588-76BD-330C-490E-1F3A7E9CE3B5}"/>
              </a:ext>
            </a:extLst>
          </p:cNvPr>
          <p:cNvSpPr>
            <a:spLocks noGrp="1"/>
          </p:cNvSpPr>
          <p:nvPr>
            <p:ph type="body" idx="1"/>
          </p:nvPr>
        </p:nvSpPr>
        <p:spPr>
          <a:xfrm>
            <a:off x="5834269" y="1599208"/>
            <a:ext cx="5519531" cy="4085594"/>
          </a:xfrm>
        </p:spPr>
        <p:txBody>
          <a:bodyPr/>
          <a:lstStyle/>
          <a:p>
            <a:pPr algn="just"/>
            <a:r>
              <a:rPr lang="fr-FR" sz="2000" dirty="0">
                <a:latin typeface="Ubuntu" panose="020B0504030602030204" pitchFamily="34" charset="0"/>
              </a:rPr>
              <a:t>Etude publiée en mai 2022</a:t>
            </a:r>
          </a:p>
          <a:p>
            <a:pPr algn="just"/>
            <a:endParaRPr lang="fr-FR" sz="2000" dirty="0">
              <a:latin typeface="Ubuntu" panose="020B0504030602030204" pitchFamily="34" charset="0"/>
            </a:endParaRPr>
          </a:p>
          <a:p>
            <a:pPr algn="just"/>
            <a:r>
              <a:rPr lang="fr-FR" sz="2000" dirty="0">
                <a:latin typeface="Ubuntu" panose="020B0504030602030204" pitchFamily="34" charset="0"/>
              </a:rPr>
              <a:t>Dans un contexte de </a:t>
            </a:r>
            <a:r>
              <a:rPr lang="fr-FR" sz="2000" dirty="0">
                <a:solidFill>
                  <a:srgbClr val="F2A51D"/>
                </a:solidFill>
                <a:latin typeface="Ubuntu" panose="020B0504030602030204" pitchFamily="34" charset="0"/>
              </a:rPr>
              <a:t>révision de la stratégie climat et décarbonation de la France </a:t>
            </a:r>
          </a:p>
          <a:p>
            <a:pPr algn="just"/>
            <a:endParaRPr lang="fr-FR" sz="2000" dirty="0">
              <a:solidFill>
                <a:srgbClr val="F2A51D"/>
              </a:solidFill>
              <a:latin typeface="Ubuntu" panose="020B0504030602030204" pitchFamily="34" charset="0"/>
            </a:endParaRPr>
          </a:p>
          <a:p>
            <a:pPr algn="just"/>
            <a:r>
              <a:rPr lang="fr-FR" sz="2000" dirty="0">
                <a:latin typeface="Ubuntu" panose="020B0504030602030204" pitchFamily="34" charset="0"/>
              </a:rPr>
              <a:t>Afin de prendre en compte </a:t>
            </a:r>
            <a:r>
              <a:rPr lang="fr-FR" sz="2000" dirty="0">
                <a:solidFill>
                  <a:srgbClr val="F2A51D"/>
                </a:solidFill>
                <a:latin typeface="Ubuntu" panose="020B0504030602030204" pitchFamily="34" charset="0"/>
              </a:rPr>
              <a:t>conjointement les contraintes carbones et les contraintes matières</a:t>
            </a:r>
          </a:p>
          <a:p>
            <a:endParaRPr lang="fr-FR" dirty="0"/>
          </a:p>
        </p:txBody>
      </p:sp>
      <p:sp>
        <p:nvSpPr>
          <p:cNvPr id="4" name="Espace réservé du numéro de diapositive 3">
            <a:extLst>
              <a:ext uri="{FF2B5EF4-FFF2-40B4-BE49-F238E27FC236}">
                <a16:creationId xmlns:a16="http://schemas.microsoft.com/office/drawing/2014/main" id="{DDDBDDB7-5B60-37B8-5222-9FA17EBB16AD}"/>
              </a:ext>
            </a:extLst>
          </p:cNvPr>
          <p:cNvSpPr>
            <a:spLocks noGrp="1"/>
          </p:cNvSpPr>
          <p:nvPr>
            <p:ph type="sldNum" sz="quarter" idx="12"/>
          </p:nvPr>
        </p:nvSpPr>
        <p:spPr/>
        <p:txBody>
          <a:bodyPr/>
          <a:lstStyle/>
          <a:p>
            <a:fld id="{E11C3B12-AB67-4FA6-A46D-8415232B9398}" type="slidenum">
              <a:rPr lang="fr-FR" smtClean="0"/>
              <a:pPr/>
              <a:t>8</a:t>
            </a:fld>
            <a:endParaRPr lang="fr-FR"/>
          </a:p>
        </p:txBody>
      </p:sp>
      <p:pic>
        <p:nvPicPr>
          <p:cNvPr id="5" name="Image 4" descr="Une image contenant texte, capture d’écran, conception, graphisme&#10;&#10;Description générée automatiquement">
            <a:extLst>
              <a:ext uri="{FF2B5EF4-FFF2-40B4-BE49-F238E27FC236}">
                <a16:creationId xmlns:a16="http://schemas.microsoft.com/office/drawing/2014/main" id="{B1D90D47-0C1F-ACE1-8EDA-5A5C70BABC67}"/>
              </a:ext>
            </a:extLst>
          </p:cNvPr>
          <p:cNvPicPr>
            <a:picLocks noChangeAspect="1"/>
          </p:cNvPicPr>
          <p:nvPr/>
        </p:nvPicPr>
        <p:blipFill>
          <a:blip r:embed="rId2"/>
          <a:stretch>
            <a:fillRect/>
          </a:stretch>
        </p:blipFill>
        <p:spPr>
          <a:xfrm>
            <a:off x="1579743" y="1324183"/>
            <a:ext cx="3409700" cy="4834005"/>
          </a:xfrm>
          <a:prstGeom prst="rect">
            <a:avLst/>
          </a:prstGeom>
        </p:spPr>
      </p:pic>
      <p:pic>
        <p:nvPicPr>
          <p:cNvPr id="6" name="Image 5" descr="Une image contenant Police, Graphique, texte, logo&#10;&#10;Description générée automatiquement">
            <a:extLst>
              <a:ext uri="{FF2B5EF4-FFF2-40B4-BE49-F238E27FC236}">
                <a16:creationId xmlns:a16="http://schemas.microsoft.com/office/drawing/2014/main" id="{4A618F7D-4283-CCDF-A43F-766496121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273" y="5641767"/>
            <a:ext cx="2700657" cy="71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0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D86DD-9D4D-9435-1265-3BBC3CEE13EA}"/>
              </a:ext>
            </a:extLst>
          </p:cNvPr>
          <p:cNvSpPr>
            <a:spLocks noGrp="1"/>
          </p:cNvSpPr>
          <p:nvPr>
            <p:ph type="title"/>
          </p:nvPr>
        </p:nvSpPr>
        <p:spPr>
          <a:xfrm>
            <a:off x="738808" y="136524"/>
            <a:ext cx="10515600" cy="995477"/>
          </a:xfrm>
        </p:spPr>
        <p:txBody>
          <a:bodyPr>
            <a:normAutofit/>
          </a:bodyPr>
          <a:lstStyle/>
          <a:p>
            <a:r>
              <a:rPr lang="fr-FR" sz="4000" dirty="0"/>
              <a:t>Les leviers identifiés pour les territoires</a:t>
            </a:r>
          </a:p>
        </p:txBody>
      </p:sp>
      <p:sp>
        <p:nvSpPr>
          <p:cNvPr id="3" name="Espace réservé du texte 2">
            <a:extLst>
              <a:ext uri="{FF2B5EF4-FFF2-40B4-BE49-F238E27FC236}">
                <a16:creationId xmlns:a16="http://schemas.microsoft.com/office/drawing/2014/main" id="{ECD7AC7D-6090-5415-0A9B-52E4CD7A5F48}"/>
              </a:ext>
            </a:extLst>
          </p:cNvPr>
          <p:cNvSpPr>
            <a:spLocks noGrp="1"/>
          </p:cNvSpPr>
          <p:nvPr>
            <p:ph type="body" idx="1"/>
          </p:nvPr>
        </p:nvSpPr>
        <p:spPr>
          <a:xfrm>
            <a:off x="738808" y="1406674"/>
            <a:ext cx="11222122" cy="5314802"/>
          </a:xfrm>
        </p:spPr>
        <p:txBody>
          <a:bodyPr>
            <a:normAutofit fontScale="85000" lnSpcReduction="20000"/>
          </a:bodyPr>
          <a:lstStyle/>
          <a:p>
            <a:pPr algn="just"/>
            <a:r>
              <a:rPr lang="fr-FR" b="1" dirty="0"/>
              <a:t>Créer les conditions de l’indépendance en ressources en réorganisant l’économie sur le territoire</a:t>
            </a:r>
          </a:p>
          <a:p>
            <a:pPr algn="just"/>
            <a:endParaRPr lang="fr-FR" b="1" dirty="0">
              <a:solidFill>
                <a:srgbClr val="F2A51D"/>
              </a:solidFill>
            </a:endParaRPr>
          </a:p>
          <a:p>
            <a:pPr lvl="1" algn="just">
              <a:buFont typeface="Arial" panose="020B0604020202020204" pitchFamily="34" charset="0"/>
              <a:buChar char="•"/>
            </a:pPr>
            <a:r>
              <a:rPr lang="fr-FR" dirty="0">
                <a:solidFill>
                  <a:srgbClr val="F2A51D"/>
                </a:solidFill>
              </a:rPr>
              <a:t>En systématisant les démarches d’EIT</a:t>
            </a:r>
          </a:p>
          <a:p>
            <a:pPr algn="just">
              <a:lnSpc>
                <a:spcPct val="120000"/>
              </a:lnSpc>
              <a:buFontTx/>
              <a:buChar char="-"/>
            </a:pPr>
            <a:r>
              <a:rPr lang="fr-FR" sz="1867" dirty="0"/>
              <a:t>Développement des écosystèmes collaboratifs au sein desquels les ressources locales (énergétiques, matières, mais également savoir-faire) seraient valorisées en priorité.</a:t>
            </a:r>
          </a:p>
          <a:p>
            <a:pPr algn="just">
              <a:buFontTx/>
              <a:buChar char="-"/>
            </a:pPr>
            <a:r>
              <a:rPr lang="fr-FR" sz="1867" dirty="0"/>
              <a:t>Développement de partenariats publics/ privés (chaleur fatale, méthanisation…).</a:t>
            </a:r>
          </a:p>
          <a:p>
            <a:pPr algn="just">
              <a:buFontTx/>
              <a:buChar char="-"/>
            </a:pPr>
            <a:r>
              <a:rPr lang="fr-FR" sz="1867" dirty="0"/>
              <a:t>Multiplier les exutoires locaux et diminuer les coûts de gestion des déchets. </a:t>
            </a:r>
          </a:p>
          <a:p>
            <a:pPr algn="just">
              <a:buFontTx/>
              <a:buChar char="-"/>
            </a:pPr>
            <a:endParaRPr lang="fr-FR" sz="1867" dirty="0"/>
          </a:p>
          <a:p>
            <a:pPr lvl="1" algn="just">
              <a:buFont typeface="Arial" panose="020B0604020202020204" pitchFamily="34" charset="0"/>
              <a:buChar char="•"/>
            </a:pPr>
            <a:r>
              <a:rPr lang="fr-FR" dirty="0">
                <a:solidFill>
                  <a:srgbClr val="F2A51D"/>
                </a:solidFill>
              </a:rPr>
              <a:t>Mailler le territoire d’infrastructures de récupération, tri, stockage et valorisation</a:t>
            </a:r>
          </a:p>
          <a:p>
            <a:pPr algn="just">
              <a:buFontTx/>
              <a:buChar char="-"/>
            </a:pPr>
            <a:r>
              <a:rPr lang="fr-FR" sz="1867" dirty="0"/>
              <a:t>Réaliser au préalable des cartographies ou des études de métabolisme urbain. </a:t>
            </a:r>
          </a:p>
          <a:p>
            <a:pPr algn="just">
              <a:buFontTx/>
              <a:buChar char="-"/>
            </a:pPr>
            <a:r>
              <a:rPr lang="fr-FR" sz="1867" dirty="0"/>
              <a:t>Structurer les infrastructures en fonction des ressources et besoins du territoires.</a:t>
            </a:r>
          </a:p>
          <a:p>
            <a:pPr algn="just">
              <a:buFontTx/>
              <a:buChar char="-"/>
            </a:pPr>
            <a:r>
              <a:rPr lang="fr-FR" sz="1867" dirty="0"/>
              <a:t>Utiliser la réplication </a:t>
            </a:r>
            <a:r>
              <a:rPr lang="fr-FR" sz="1867" dirty="0" err="1"/>
              <a:t>multi-locale</a:t>
            </a:r>
            <a:r>
              <a:rPr lang="fr-FR" sz="1867" dirty="0"/>
              <a:t> des modèles. </a:t>
            </a:r>
          </a:p>
          <a:p>
            <a:pPr algn="just">
              <a:buFontTx/>
              <a:buChar char="-"/>
            </a:pPr>
            <a:endParaRPr lang="fr-FR" sz="1867" dirty="0"/>
          </a:p>
          <a:p>
            <a:pPr lvl="1" algn="just">
              <a:buFont typeface="Arial" panose="020B0604020202020204" pitchFamily="34" charset="0"/>
              <a:buChar char="•"/>
            </a:pPr>
            <a:r>
              <a:rPr lang="fr-FR" dirty="0">
                <a:solidFill>
                  <a:srgbClr val="F2A51D"/>
                </a:solidFill>
              </a:rPr>
              <a:t>Développer une économie du PIB local</a:t>
            </a:r>
          </a:p>
          <a:p>
            <a:pPr algn="just">
              <a:buFontTx/>
              <a:buChar char="-"/>
            </a:pPr>
            <a:r>
              <a:rPr lang="fr-FR" sz="1867" dirty="0"/>
              <a:t>Rendre l’économie locale plus résistante et indépendante. </a:t>
            </a:r>
          </a:p>
          <a:p>
            <a:pPr algn="just">
              <a:buFontTx/>
              <a:buChar char="-"/>
            </a:pPr>
            <a:r>
              <a:rPr lang="fr-FR" sz="1867" dirty="0"/>
              <a:t>Orienter la commande publique vers des offres locales. </a:t>
            </a:r>
          </a:p>
          <a:p>
            <a:pPr algn="just">
              <a:buFontTx/>
              <a:buChar char="-"/>
            </a:pPr>
            <a:r>
              <a:rPr lang="fr-FR" sz="1867" dirty="0"/>
              <a:t>Faciliter l’acceptabilité sociale des projets. </a:t>
            </a:r>
          </a:p>
        </p:txBody>
      </p:sp>
      <p:sp>
        <p:nvSpPr>
          <p:cNvPr id="4" name="Espace réservé du numéro de diapositive 3">
            <a:extLst>
              <a:ext uri="{FF2B5EF4-FFF2-40B4-BE49-F238E27FC236}">
                <a16:creationId xmlns:a16="http://schemas.microsoft.com/office/drawing/2014/main" id="{67ECF0B0-F28C-39FF-8B0E-94AD18661472}"/>
              </a:ext>
            </a:extLst>
          </p:cNvPr>
          <p:cNvSpPr>
            <a:spLocks noGrp="1"/>
          </p:cNvSpPr>
          <p:nvPr>
            <p:ph type="sldNum" sz="quarter" idx="12"/>
          </p:nvPr>
        </p:nvSpPr>
        <p:spPr/>
        <p:txBody>
          <a:bodyPr/>
          <a:lstStyle/>
          <a:p>
            <a:fld id="{E11C3B12-AB67-4FA6-A46D-8415232B9398}" type="slidenum">
              <a:rPr lang="fr-FR" smtClean="0"/>
              <a:pPr/>
              <a:t>9</a:t>
            </a:fld>
            <a:endParaRPr lang="fr-FR"/>
          </a:p>
        </p:txBody>
      </p:sp>
      <p:pic>
        <p:nvPicPr>
          <p:cNvPr id="5" name="Image 4" descr="Une image contenant Police, Graphique, texte, logo&#10;&#10;Description générée automatiquement">
            <a:extLst>
              <a:ext uri="{FF2B5EF4-FFF2-40B4-BE49-F238E27FC236}">
                <a16:creationId xmlns:a16="http://schemas.microsoft.com/office/drawing/2014/main" id="{6AFEFCE4-1796-2B12-58A9-A9173BCA5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273" y="5641767"/>
            <a:ext cx="2700657" cy="71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28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3140</Words>
  <Application>Microsoft Office PowerPoint</Application>
  <PresentationFormat>Grand écran</PresentationFormat>
  <Paragraphs>437</Paragraphs>
  <Slides>41</Slides>
  <Notes>16</Notes>
  <HiddenSlides>4</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41</vt:i4>
      </vt:variant>
    </vt:vector>
  </HeadingPairs>
  <TitlesOfParts>
    <vt:vector size="50" baseType="lpstr">
      <vt:lpstr>Arial</vt:lpstr>
      <vt:lpstr>Arial Narrow</vt:lpstr>
      <vt:lpstr>Calibri</vt:lpstr>
      <vt:lpstr>Calibri Light</vt:lpstr>
      <vt:lpstr>Gadugi</vt:lpstr>
      <vt:lpstr>Gotham Book</vt:lpstr>
      <vt:lpstr>Ubuntu</vt:lpstr>
      <vt:lpstr>Wingdings</vt:lpstr>
      <vt:lpstr>Thème Office</vt:lpstr>
      <vt:lpstr>Urbanisme Circulaire : de l’opération à la ville</vt:lpstr>
      <vt:lpstr>Déroulement</vt:lpstr>
      <vt:lpstr>Lancement du Booster du réemploi dans les Hauts-de-France</vt:lpstr>
      <vt:lpstr>Intervenants</vt:lpstr>
      <vt:lpstr>Une nouvelle lecture de l’économie circulaire à l’échelle des territoires</vt:lpstr>
      <vt:lpstr>L’économie circulaire dans les territoires : opportunités</vt:lpstr>
      <vt:lpstr>Les piliers appliqués aux territoires</vt:lpstr>
      <vt:lpstr>SNBC sous contrainte de ressources</vt:lpstr>
      <vt:lpstr>Les leviers identifiés pour les territoires</vt:lpstr>
      <vt:lpstr>40 propositions pour une industrie circulaire</vt:lpstr>
      <vt:lpstr>L’économie circulaire dans les opérations d’urbanisme</vt:lpstr>
      <vt:lpstr>Urbanisme circulaire : de quoi parle-t-on ? </vt:lpstr>
      <vt:lpstr>Une nouvelle approche de l’économie circulaire</vt:lpstr>
      <vt:lpstr>Eco-conception</vt:lpstr>
      <vt:lpstr>Ecologie industrielle et territoriale</vt:lpstr>
      <vt:lpstr>Economie de la fonctionnalité</vt:lpstr>
      <vt:lpstr>Recyclage</vt:lpstr>
      <vt:lpstr>Pourquoi s’engager dans une démarche d’urbanisme circulaire ?</vt:lpstr>
      <vt:lpstr>Appuyez-vous sur la démarche Urbanisme circulaire de l’ADEME</vt:lpstr>
      <vt:lpstr>4 grands principes socles pour mettre en œuvre un urbanisme circulaire</vt:lpstr>
      <vt:lpstr>4 principes socles pour l’urbanisme circulaire</vt:lpstr>
      <vt:lpstr>La démarche « ECU » Economie Circulaire et Urbanisme</vt:lpstr>
      <vt:lpstr>Ateliers participatifs</vt:lpstr>
      <vt:lpstr>Fonctionnement</vt:lpstr>
      <vt:lpstr>Présentation PowerPoint</vt:lpstr>
      <vt:lpstr>Présentation PowerPoint</vt:lpstr>
      <vt:lpstr>Présentation PowerPoint</vt:lpstr>
      <vt:lpstr>Présentation PowerPoint</vt:lpstr>
      <vt:lpstr>Présentation PowerPoint</vt:lpstr>
      <vt:lpstr>Regards croisés sur le lancement du Booster du réemploi dans les Hauts-de-France</vt:lpstr>
      <vt:lpstr>Le programme Booster du Réemploi</vt:lpstr>
      <vt:lpstr>Le programme Booster du Réemploi</vt:lpstr>
      <vt:lpstr>Le Booster du Réemploi en Hauts-de-France</vt:lpstr>
      <vt:lpstr>Témoignages</vt:lpstr>
      <vt:lpstr>Les dates à retenir</vt:lpstr>
      <vt:lpstr>Intervenants</vt:lpstr>
      <vt:lpstr>Merci beaucoup pour votre participation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 Daenens - cd2e</dc:creator>
  <cp:lastModifiedBy>Lucien Luthon - CD2E</cp:lastModifiedBy>
  <cp:revision>67</cp:revision>
  <dcterms:created xsi:type="dcterms:W3CDTF">2022-06-20T16:58:35Z</dcterms:created>
  <dcterms:modified xsi:type="dcterms:W3CDTF">2023-09-27T08:08:36Z</dcterms:modified>
</cp:coreProperties>
</file>