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18" r:id="rId5"/>
    <p:sldId id="1032" r:id="rId6"/>
    <p:sldId id="1036" r:id="rId7"/>
    <p:sldId id="1037" r:id="rId8"/>
    <p:sldId id="1039" r:id="rId9"/>
    <p:sldId id="1038"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1F4E79"/>
    <a:srgbClr val="F393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68" autoAdjust="0"/>
    <p:restoredTop sz="95033" autoAdjust="0"/>
  </p:normalViewPr>
  <p:slideViewPr>
    <p:cSldViewPr snapToGrid="0">
      <p:cViewPr varScale="1">
        <p:scale>
          <a:sx n="85" d="100"/>
          <a:sy n="85" d="100"/>
        </p:scale>
        <p:origin x="418" y="48"/>
      </p:cViewPr>
      <p:guideLst/>
    </p:cSldViewPr>
  </p:slideViewPr>
  <p:notesTextViewPr>
    <p:cViewPr>
      <p:scale>
        <a:sx n="1" d="1"/>
        <a:sy n="1" d="1"/>
      </p:scale>
      <p:origin x="0" y="0"/>
    </p:cViewPr>
  </p:notesTextViewPr>
  <p:notesViewPr>
    <p:cSldViewPr snapToGrid="0">
      <p:cViewPr varScale="1">
        <p:scale>
          <a:sx n="66" d="100"/>
          <a:sy n="66" d="100"/>
        </p:scale>
        <p:origin x="313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375C2F-251F-4F75-B862-BF5412F42A67}" type="datetimeFigureOut">
              <a:rPr lang="fr-FR" smtClean="0"/>
              <a:t>27/06/2024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0433C8-692D-46BE-99D7-A362016A4842}" type="slidenum">
              <a:rPr lang="fr-FR" smtClean="0"/>
              <a:t>‹N°›</a:t>
            </a:fld>
            <a:endParaRPr lang="fr-FR"/>
          </a:p>
        </p:txBody>
      </p:sp>
    </p:spTree>
    <p:extLst>
      <p:ext uri="{BB962C8B-B14F-4D97-AF65-F5344CB8AC3E}">
        <p14:creationId xmlns:p14="http://schemas.microsoft.com/office/powerpoint/2010/main" val="2051536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Bonjour à tous et bienvenue à ce premier webinaire sur le référentiel Rev3, qui est un outil conçu pour accompagner et massifier la rénovation des bâtiments tertiaires.</a:t>
            </a:r>
          </a:p>
          <a:p>
            <a:endParaRPr lang="fr-FR" dirty="0"/>
          </a:p>
          <a:p>
            <a:r>
              <a:rPr lang="fr-FR" dirty="0"/>
              <a:t>Ce 1</a:t>
            </a:r>
            <a:r>
              <a:rPr lang="fr-FR" baseline="30000" dirty="0"/>
              <a:t>er</a:t>
            </a:r>
            <a:r>
              <a:rPr lang="fr-FR" dirty="0"/>
              <a:t>  webinaire est un préambule au groupe de travail du 28 février prochain sur la thématique Confort et Santé du référentiel auquel vous êtes conviés.</a:t>
            </a:r>
          </a:p>
          <a:p>
            <a:endParaRPr lang="fr-FR" dirty="0"/>
          </a:p>
          <a:p>
            <a:r>
              <a:rPr lang="fr-FR" dirty="0"/>
              <a:t>L’ensemble des webinaires et groupes de travail seront animés par François Septier et Elodie Donnez, consultants bâtiment durable au cd2e et missionnés par la région HDF pour développer ces outils opérationnels de façon collaborative,</a:t>
            </a:r>
          </a:p>
        </p:txBody>
      </p:sp>
      <p:sp>
        <p:nvSpPr>
          <p:cNvPr id="4" name="Espace réservé du numéro de diapositive 3"/>
          <p:cNvSpPr>
            <a:spLocks noGrp="1"/>
          </p:cNvSpPr>
          <p:nvPr>
            <p:ph type="sldNum" sz="quarter" idx="5"/>
          </p:nvPr>
        </p:nvSpPr>
        <p:spPr/>
        <p:txBody>
          <a:bodyPr/>
          <a:lstStyle/>
          <a:p>
            <a:fld id="{030433C8-692D-46BE-99D7-A362016A4842}" type="slidenum">
              <a:rPr lang="fr-FR" smtClean="0"/>
              <a:t>1</a:t>
            </a:fld>
            <a:endParaRPr lang="fr-FR"/>
          </a:p>
        </p:txBody>
      </p:sp>
    </p:spTree>
    <p:extLst>
      <p:ext uri="{BB962C8B-B14F-4D97-AF65-F5344CB8AC3E}">
        <p14:creationId xmlns:p14="http://schemas.microsoft.com/office/powerpoint/2010/main" val="2054006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Commençons par un rapide rappel sur la démarche Rev3 et ses objectifs</a:t>
            </a:r>
          </a:p>
          <a:p>
            <a:endParaRPr lang="fr-FR" dirty="0"/>
          </a:p>
          <a:p>
            <a:r>
              <a:rPr lang="fr-FR" dirty="0"/>
              <a:t>Il s’agit d’une dynamique portée par la région haut de France il y a 10 ans maintenant.</a:t>
            </a:r>
          </a:p>
          <a:p>
            <a:endParaRPr lang="fr-FR" dirty="0"/>
          </a:p>
          <a:p>
            <a:r>
              <a:rPr lang="fr-FR" dirty="0"/>
              <a:t>L’objectif principal de cette démarche est de promouvoir une région plus durable et plus solidaire.</a:t>
            </a:r>
          </a:p>
          <a:p>
            <a:r>
              <a:rPr lang="fr-FR" dirty="0"/>
              <a:t>Cela en répondant à 3 évolutions majeures…</a:t>
            </a:r>
          </a:p>
        </p:txBody>
      </p:sp>
      <p:sp>
        <p:nvSpPr>
          <p:cNvPr id="4" name="Espace réservé du numéro de diapositive 3"/>
          <p:cNvSpPr>
            <a:spLocks noGrp="1"/>
          </p:cNvSpPr>
          <p:nvPr>
            <p:ph type="sldNum" sz="quarter" idx="5"/>
          </p:nvPr>
        </p:nvSpPr>
        <p:spPr/>
        <p:txBody>
          <a:bodyPr/>
          <a:lstStyle/>
          <a:p>
            <a:fld id="{030433C8-692D-46BE-99D7-A362016A4842}" type="slidenum">
              <a:rPr lang="fr-FR" smtClean="0"/>
              <a:t>2</a:t>
            </a:fld>
            <a:endParaRPr lang="fr-FR"/>
          </a:p>
        </p:txBody>
      </p:sp>
    </p:spTree>
    <p:extLst>
      <p:ext uri="{BB962C8B-B14F-4D97-AF65-F5344CB8AC3E}">
        <p14:creationId xmlns:p14="http://schemas.microsoft.com/office/powerpoint/2010/main" val="3640443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Commençons par un rapide rappel sur la démarche Rev3 et ses objectifs</a:t>
            </a:r>
          </a:p>
          <a:p>
            <a:endParaRPr lang="fr-FR" dirty="0"/>
          </a:p>
          <a:p>
            <a:r>
              <a:rPr lang="fr-FR" dirty="0"/>
              <a:t>Il s’agit d’une dynamique portée par la région haut de France il y a 10 ans maintenant.</a:t>
            </a:r>
          </a:p>
          <a:p>
            <a:endParaRPr lang="fr-FR" dirty="0"/>
          </a:p>
          <a:p>
            <a:r>
              <a:rPr lang="fr-FR" dirty="0"/>
              <a:t>L’objectif principal de cette démarche est de promouvoir une région plus durable et plus solidaire.</a:t>
            </a:r>
          </a:p>
          <a:p>
            <a:r>
              <a:rPr lang="fr-FR" dirty="0"/>
              <a:t>Cela en répondant à 3 évolutions majeures…</a:t>
            </a:r>
          </a:p>
        </p:txBody>
      </p:sp>
      <p:sp>
        <p:nvSpPr>
          <p:cNvPr id="4" name="Espace réservé du numéro de diapositive 3"/>
          <p:cNvSpPr>
            <a:spLocks noGrp="1"/>
          </p:cNvSpPr>
          <p:nvPr>
            <p:ph type="sldNum" sz="quarter" idx="5"/>
          </p:nvPr>
        </p:nvSpPr>
        <p:spPr/>
        <p:txBody>
          <a:bodyPr/>
          <a:lstStyle/>
          <a:p>
            <a:fld id="{030433C8-692D-46BE-99D7-A362016A4842}" type="slidenum">
              <a:rPr lang="fr-FR" smtClean="0"/>
              <a:t>3</a:t>
            </a:fld>
            <a:endParaRPr lang="fr-FR"/>
          </a:p>
        </p:txBody>
      </p:sp>
    </p:spTree>
    <p:extLst>
      <p:ext uri="{BB962C8B-B14F-4D97-AF65-F5344CB8AC3E}">
        <p14:creationId xmlns:p14="http://schemas.microsoft.com/office/powerpoint/2010/main" val="1238807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Commençons par un rapide rappel sur la démarche Rev3 et ses objectifs</a:t>
            </a:r>
          </a:p>
          <a:p>
            <a:endParaRPr lang="fr-FR" dirty="0"/>
          </a:p>
          <a:p>
            <a:r>
              <a:rPr lang="fr-FR" dirty="0"/>
              <a:t>Il s’agit d’une dynamique portée par la région haut de France il y a 10 ans maintenant.</a:t>
            </a:r>
          </a:p>
          <a:p>
            <a:endParaRPr lang="fr-FR" dirty="0"/>
          </a:p>
          <a:p>
            <a:r>
              <a:rPr lang="fr-FR" dirty="0"/>
              <a:t>L’objectif principal de cette démarche est de promouvoir une région plus durable et plus solidaire.</a:t>
            </a:r>
          </a:p>
          <a:p>
            <a:r>
              <a:rPr lang="fr-FR" dirty="0"/>
              <a:t>Cela en répondant à 3 évolutions majeures…</a:t>
            </a:r>
          </a:p>
        </p:txBody>
      </p:sp>
      <p:sp>
        <p:nvSpPr>
          <p:cNvPr id="4" name="Espace réservé du numéro de diapositive 3"/>
          <p:cNvSpPr>
            <a:spLocks noGrp="1"/>
          </p:cNvSpPr>
          <p:nvPr>
            <p:ph type="sldNum" sz="quarter" idx="5"/>
          </p:nvPr>
        </p:nvSpPr>
        <p:spPr/>
        <p:txBody>
          <a:bodyPr/>
          <a:lstStyle/>
          <a:p>
            <a:fld id="{030433C8-692D-46BE-99D7-A362016A4842}" type="slidenum">
              <a:rPr lang="fr-FR" smtClean="0"/>
              <a:t>4</a:t>
            </a:fld>
            <a:endParaRPr lang="fr-FR"/>
          </a:p>
        </p:txBody>
      </p:sp>
    </p:spTree>
    <p:extLst>
      <p:ext uri="{BB962C8B-B14F-4D97-AF65-F5344CB8AC3E}">
        <p14:creationId xmlns:p14="http://schemas.microsoft.com/office/powerpoint/2010/main" val="1005190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Commençons par un rapide rappel sur la démarche Rev3 et ses objectifs</a:t>
            </a:r>
          </a:p>
          <a:p>
            <a:endParaRPr lang="fr-FR" dirty="0"/>
          </a:p>
          <a:p>
            <a:r>
              <a:rPr lang="fr-FR" dirty="0"/>
              <a:t>Il s’agit d’une dynamique portée par la région haut de France il y a 10 ans maintenant.</a:t>
            </a:r>
          </a:p>
          <a:p>
            <a:endParaRPr lang="fr-FR" dirty="0"/>
          </a:p>
          <a:p>
            <a:r>
              <a:rPr lang="fr-FR" dirty="0"/>
              <a:t>L’objectif principal de cette démarche est de promouvoir une région plus durable et plus solidaire.</a:t>
            </a:r>
          </a:p>
          <a:p>
            <a:r>
              <a:rPr lang="fr-FR" dirty="0"/>
              <a:t>Cela en répondant à 3 évolutions majeures…</a:t>
            </a:r>
          </a:p>
        </p:txBody>
      </p:sp>
      <p:sp>
        <p:nvSpPr>
          <p:cNvPr id="4" name="Espace réservé du numéro de diapositive 3"/>
          <p:cNvSpPr>
            <a:spLocks noGrp="1"/>
          </p:cNvSpPr>
          <p:nvPr>
            <p:ph type="sldNum" sz="quarter" idx="5"/>
          </p:nvPr>
        </p:nvSpPr>
        <p:spPr/>
        <p:txBody>
          <a:bodyPr/>
          <a:lstStyle/>
          <a:p>
            <a:fld id="{030433C8-692D-46BE-99D7-A362016A4842}" type="slidenum">
              <a:rPr lang="fr-FR" smtClean="0"/>
              <a:t>5</a:t>
            </a:fld>
            <a:endParaRPr lang="fr-FR"/>
          </a:p>
        </p:txBody>
      </p:sp>
    </p:spTree>
    <p:extLst>
      <p:ext uri="{BB962C8B-B14F-4D97-AF65-F5344CB8AC3E}">
        <p14:creationId xmlns:p14="http://schemas.microsoft.com/office/powerpoint/2010/main" val="1103512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Commençons par un rapide rappel sur la démarche Rev3 et ses objectifs</a:t>
            </a:r>
          </a:p>
          <a:p>
            <a:endParaRPr lang="fr-FR" dirty="0"/>
          </a:p>
          <a:p>
            <a:r>
              <a:rPr lang="fr-FR" dirty="0"/>
              <a:t>Il s’agit d’une dynamique portée par la région haut de France il y a 10 ans maintenant.</a:t>
            </a:r>
          </a:p>
          <a:p>
            <a:endParaRPr lang="fr-FR" dirty="0"/>
          </a:p>
          <a:p>
            <a:r>
              <a:rPr lang="fr-FR" dirty="0"/>
              <a:t>L’objectif principal de cette démarche est de promouvoir une région plus durable et plus solidaire.</a:t>
            </a:r>
          </a:p>
          <a:p>
            <a:r>
              <a:rPr lang="fr-FR" dirty="0"/>
              <a:t>Cela en répondant à 3 évolutions majeures…</a:t>
            </a:r>
          </a:p>
        </p:txBody>
      </p:sp>
      <p:sp>
        <p:nvSpPr>
          <p:cNvPr id="4" name="Espace réservé du numéro de diapositive 3"/>
          <p:cNvSpPr>
            <a:spLocks noGrp="1"/>
          </p:cNvSpPr>
          <p:nvPr>
            <p:ph type="sldNum" sz="quarter" idx="5"/>
          </p:nvPr>
        </p:nvSpPr>
        <p:spPr/>
        <p:txBody>
          <a:bodyPr/>
          <a:lstStyle/>
          <a:p>
            <a:fld id="{030433C8-692D-46BE-99D7-A362016A4842}" type="slidenum">
              <a:rPr lang="fr-FR" smtClean="0"/>
              <a:t>6</a:t>
            </a:fld>
            <a:endParaRPr lang="fr-FR"/>
          </a:p>
        </p:txBody>
      </p:sp>
    </p:spTree>
    <p:extLst>
      <p:ext uri="{BB962C8B-B14F-4D97-AF65-F5344CB8AC3E}">
        <p14:creationId xmlns:p14="http://schemas.microsoft.com/office/powerpoint/2010/main" val="337008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B0F0AB-E71A-4FD2-80F5-CE423ABC15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D100458-1EAB-414B-AABE-86BE4C46A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7C07E37-5C02-4109-B886-C6301FE6CC4D}"/>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5" name="Espace réservé du pied de page 4">
            <a:extLst>
              <a:ext uri="{FF2B5EF4-FFF2-40B4-BE49-F238E27FC236}">
                <a16:creationId xmlns:a16="http://schemas.microsoft.com/office/drawing/2014/main" id="{6D8D6BC5-6F80-4F5C-A851-02E3BFC4946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66B6C7C-B00D-41CD-9633-3047FA01D87A}"/>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233057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AE1235-5766-4A81-825A-FD54D81E67E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76E97B7-AB0C-4244-860B-68763877B6D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309DF7-8C2D-4094-BA6F-F422440AB100}"/>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5" name="Espace réservé du pied de page 4">
            <a:extLst>
              <a:ext uri="{FF2B5EF4-FFF2-40B4-BE49-F238E27FC236}">
                <a16:creationId xmlns:a16="http://schemas.microsoft.com/office/drawing/2014/main" id="{D9FD5475-2CBB-44A8-BDCF-1CCFD4C6858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4256B39-3514-46CE-A3BA-618A168EE9F4}"/>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179289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CE59B03-F6ED-4A62-B867-352C1B25143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7312F1C-1461-4395-B20A-A6CC330DCB5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AB109DF-67D0-47B1-AAE1-992AE9979AB3}"/>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5" name="Espace réservé du pied de page 4">
            <a:extLst>
              <a:ext uri="{FF2B5EF4-FFF2-40B4-BE49-F238E27FC236}">
                <a16:creationId xmlns:a16="http://schemas.microsoft.com/office/drawing/2014/main" id="{D6C858A9-C27A-4A99-9574-8E63E364D7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E96F74-2E0A-4A5E-89E5-9A8A2A77003D}"/>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183072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4233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re seul">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C39B8E26-45EA-49DF-A14C-E46F351720FF}"/>
              </a:ext>
            </a:extLst>
          </p:cNvPr>
          <p:cNvSpPr>
            <a:spLocks noGrp="1"/>
          </p:cNvSpPr>
          <p:nvPr>
            <p:ph idx="1"/>
          </p:nvPr>
        </p:nvSpPr>
        <p:spPr>
          <a:xfrm>
            <a:off x="471257" y="1253331"/>
            <a:ext cx="10515600" cy="4855707"/>
          </a:xfrm>
          <a:prstGeom prst="rect">
            <a:avLst/>
          </a:prstGeom>
        </p:spPr>
        <p:txBody>
          <a:bodyPr vert="horz" lIns="91440" tIns="45720" rIns="91440" bIns="45720" rtlCol="0">
            <a:normAutofit/>
          </a:bodyPr>
          <a:lstStyle>
            <a:lvl1pPr>
              <a:defRPr sz="2200" b="1"/>
            </a:lvl1pPr>
            <a:lvl2pPr marL="800100" indent="-342900">
              <a:buFont typeface="Wingdings" panose="05000000000000000000" pitchFamily="2" charset="2"/>
              <a:buChar char="ü"/>
              <a:defRPr sz="2000"/>
            </a:lvl2pPr>
          </a:lstStyle>
          <a:p>
            <a:pPr lvl="0"/>
            <a:r>
              <a:rPr lang="fr-FR" dirty="0"/>
              <a:t>Modifier les styles du texte du masque</a:t>
            </a:r>
          </a:p>
          <a:p>
            <a:pPr lvl="1"/>
            <a:r>
              <a:rPr lang="fr-FR" dirty="0"/>
              <a:t>Deuxième niveau</a:t>
            </a:r>
          </a:p>
          <a:p>
            <a:pPr lvl="1"/>
            <a:endParaRPr lang="fr-FR" dirty="0"/>
          </a:p>
        </p:txBody>
      </p:sp>
    </p:spTree>
    <p:extLst>
      <p:ext uri="{BB962C8B-B14F-4D97-AF65-F5344CB8AC3E}">
        <p14:creationId xmlns:p14="http://schemas.microsoft.com/office/powerpoint/2010/main" val="3267647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2D5F8A-6166-4104-9D31-B012CE8B2AB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99EE146-9796-488C-85CD-5AA721E4E83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B76C8B1-3B37-47CF-91C4-775477CE4C7F}"/>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5" name="Espace réservé du pied de page 4">
            <a:extLst>
              <a:ext uri="{FF2B5EF4-FFF2-40B4-BE49-F238E27FC236}">
                <a16:creationId xmlns:a16="http://schemas.microsoft.com/office/drawing/2014/main" id="{8F418D16-2A93-4E08-97B6-91968C3DAD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B8180E8-8E08-48B3-B201-4D4B4260DB33}"/>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1861073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83602C-7DB1-4E5A-A3AF-765045E6F70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492137F-F14E-45A3-825D-ABFD137BFD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4B715B7-2C10-47DD-A2D5-6DBDD355DAD7}"/>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5" name="Espace réservé du pied de page 4">
            <a:extLst>
              <a:ext uri="{FF2B5EF4-FFF2-40B4-BE49-F238E27FC236}">
                <a16:creationId xmlns:a16="http://schemas.microsoft.com/office/drawing/2014/main" id="{9555FB0B-1A66-45C4-AE95-1C3907695B4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994977F-13B9-4584-A1AA-C149A8771186}"/>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2382687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DD71F8-81A0-4310-AFAF-CF50BF4D380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F5B3302-301F-479B-B797-A2ADB252880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6C9333B-B09A-4108-9EB0-70E5B4DC433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8D6B16B-9B5A-4E7E-84B7-6D76B5DC343C}"/>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6" name="Espace réservé du pied de page 5">
            <a:extLst>
              <a:ext uri="{FF2B5EF4-FFF2-40B4-BE49-F238E27FC236}">
                <a16:creationId xmlns:a16="http://schemas.microsoft.com/office/drawing/2014/main" id="{DDED805A-79FF-4A9F-BD1B-BE4A9CB859F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C70421C-7659-476E-81B1-406E1E17E332}"/>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3047159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F94CD6-5742-454C-8311-62BAF98A468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81A6E94-D6EE-4300-AD07-4860C8C6F9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8F099FB-E15F-4976-8503-09C112780C4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1FB81AD-EC89-46AA-B21C-BB5ABBD636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96FBA07-CFF1-4295-921E-5AF73587731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FFC3D63-E8A6-4363-A8B4-0D01C36D8CAC}"/>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8" name="Espace réservé du pied de page 7">
            <a:extLst>
              <a:ext uri="{FF2B5EF4-FFF2-40B4-BE49-F238E27FC236}">
                <a16:creationId xmlns:a16="http://schemas.microsoft.com/office/drawing/2014/main" id="{0DB2D7EF-2574-4383-831E-732449BE50D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EB3C4E5-7C02-42FA-BADF-2535F650503E}"/>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3350177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028C4F-DDD4-49F7-9EC9-40AFE412B20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7909948-2E3B-4A47-9DE2-486F89442932}"/>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4" name="Espace réservé du pied de page 3">
            <a:extLst>
              <a:ext uri="{FF2B5EF4-FFF2-40B4-BE49-F238E27FC236}">
                <a16:creationId xmlns:a16="http://schemas.microsoft.com/office/drawing/2014/main" id="{EA4789B8-71D5-4EAF-BA8F-1BA4718795D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24DB5E5-44A1-4F2B-8A9B-DF035535C3FD}"/>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74127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AC20B37-FB4B-407B-ACD9-BF8B8B645CE9}"/>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3" name="Espace réservé du pied de page 2">
            <a:extLst>
              <a:ext uri="{FF2B5EF4-FFF2-40B4-BE49-F238E27FC236}">
                <a16:creationId xmlns:a16="http://schemas.microsoft.com/office/drawing/2014/main" id="{9EC731B1-9B31-4997-BF72-467B927F91A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87884C3-3A40-4295-BA85-C7421663275E}"/>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3544350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49B902-6464-43DB-B7C1-A2A9DB4C70B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48591C7-D796-4BE2-B520-12DC1234C8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132EF35-698C-4A25-B73D-ADE9EA5F3A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545B20C-3969-4CEC-8869-D2A8FA723BDF}"/>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6" name="Espace réservé du pied de page 5">
            <a:extLst>
              <a:ext uri="{FF2B5EF4-FFF2-40B4-BE49-F238E27FC236}">
                <a16:creationId xmlns:a16="http://schemas.microsoft.com/office/drawing/2014/main" id="{5ADB0420-D73A-49E2-A183-904AE190B63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C7E4A0A-3D45-4BC6-AB3E-1B47D5512C85}"/>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2276066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16F370-3843-4C99-87D8-1746EE2A646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3CEF9D3-3542-45FF-8FF5-E4CA80CD67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A5D2A73-2B59-4E54-AF6F-CB2D054D09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2729795-ECA7-451A-93F7-59B865BE1911}"/>
              </a:ext>
            </a:extLst>
          </p:cNvPr>
          <p:cNvSpPr>
            <a:spLocks noGrp="1"/>
          </p:cNvSpPr>
          <p:nvPr>
            <p:ph type="dt" sz="half" idx="10"/>
          </p:nvPr>
        </p:nvSpPr>
        <p:spPr/>
        <p:txBody>
          <a:bodyPr/>
          <a:lstStyle/>
          <a:p>
            <a:fld id="{2B4FE4B5-238E-4A70-B6E1-7C40A3ACECA2}" type="datetimeFigureOut">
              <a:rPr lang="fr-FR" smtClean="0"/>
              <a:t>27/06/2024</a:t>
            </a:fld>
            <a:endParaRPr lang="fr-FR"/>
          </a:p>
        </p:txBody>
      </p:sp>
      <p:sp>
        <p:nvSpPr>
          <p:cNvPr id="6" name="Espace réservé du pied de page 5">
            <a:extLst>
              <a:ext uri="{FF2B5EF4-FFF2-40B4-BE49-F238E27FC236}">
                <a16:creationId xmlns:a16="http://schemas.microsoft.com/office/drawing/2014/main" id="{2A99E45A-FA78-4EA1-92BA-923CCF24B08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52DDF93-2010-4B79-8B02-B175C88234FD}"/>
              </a:ext>
            </a:extLst>
          </p:cNvPr>
          <p:cNvSpPr>
            <a:spLocks noGrp="1"/>
          </p:cNvSpPr>
          <p:nvPr>
            <p:ph type="sldNum" sz="quarter" idx="12"/>
          </p:nvPr>
        </p:nvSpPr>
        <p:spPr/>
        <p:txBody>
          <a:bodyPr/>
          <a:lstStyle/>
          <a:p>
            <a:fld id="{FEBC6B43-4256-4AD3-8D41-8DCEC445BDE0}" type="slidenum">
              <a:rPr lang="fr-FR" smtClean="0"/>
              <a:t>‹N°›</a:t>
            </a:fld>
            <a:endParaRPr lang="fr-FR"/>
          </a:p>
        </p:txBody>
      </p:sp>
    </p:spTree>
    <p:extLst>
      <p:ext uri="{BB962C8B-B14F-4D97-AF65-F5344CB8AC3E}">
        <p14:creationId xmlns:p14="http://schemas.microsoft.com/office/powerpoint/2010/main" val="3130539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7B65470-0229-43E3-A0C7-E925BBEEDD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9CEE0E1-FEA7-4D21-AB1D-2D3CE020E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6133FE-AB8B-4E9C-B074-3F26FA82E0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FE4B5-238E-4A70-B6E1-7C40A3ACECA2}" type="datetimeFigureOut">
              <a:rPr lang="fr-FR" smtClean="0"/>
              <a:t>27/06/2024</a:t>
            </a:fld>
            <a:endParaRPr lang="fr-FR"/>
          </a:p>
        </p:txBody>
      </p:sp>
      <p:sp>
        <p:nvSpPr>
          <p:cNvPr id="5" name="Espace réservé du pied de page 4">
            <a:extLst>
              <a:ext uri="{FF2B5EF4-FFF2-40B4-BE49-F238E27FC236}">
                <a16:creationId xmlns:a16="http://schemas.microsoft.com/office/drawing/2014/main" id="{EC68FE6F-A0A1-4314-9229-33B861ECD6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6CE91DB-2027-47F7-89D9-1473B315DC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C6B43-4256-4AD3-8D41-8DCEC445BDE0}" type="slidenum">
              <a:rPr lang="fr-FR" smtClean="0"/>
              <a:t>‹N°›</a:t>
            </a:fld>
            <a:endParaRPr lang="fr-FR"/>
          </a:p>
        </p:txBody>
      </p:sp>
    </p:spTree>
    <p:extLst>
      <p:ext uri="{BB962C8B-B14F-4D97-AF65-F5344CB8AC3E}">
        <p14:creationId xmlns:p14="http://schemas.microsoft.com/office/powerpoint/2010/main" val="295774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F36351FE-8DCD-4CA0-B5D5-377BEA1B0537}"/>
              </a:ext>
            </a:extLst>
          </p:cNvPr>
          <p:cNvSpPr txBox="1"/>
          <p:nvPr/>
        </p:nvSpPr>
        <p:spPr>
          <a:xfrm>
            <a:off x="1301260" y="2293190"/>
            <a:ext cx="9589477" cy="1754326"/>
          </a:xfrm>
          <a:prstGeom prst="rect">
            <a:avLst/>
          </a:prstGeom>
          <a:noFill/>
        </p:spPr>
        <p:txBody>
          <a:bodyPr wrap="square" rtlCol="0">
            <a:spAutoFit/>
          </a:bodyPr>
          <a:lstStyle/>
          <a:p>
            <a:pPr algn="ctr"/>
            <a:r>
              <a:rPr lang="fr-FR" sz="3600" b="1" dirty="0">
                <a:solidFill>
                  <a:schemeClr val="accent5">
                    <a:lumMod val="50000"/>
                  </a:schemeClr>
                </a:solidFill>
                <a:latin typeface="Gadugi" panose="020B0502040204020203" pitchFamily="34" charset="0"/>
                <a:ea typeface="Gadugi" panose="020B0502040204020203" pitchFamily="34" charset="0"/>
              </a:rPr>
              <a:t>Revue de solutions Hors Site</a:t>
            </a:r>
          </a:p>
          <a:p>
            <a:pPr algn="ctr"/>
            <a:endParaRPr lang="fr-FR" sz="3600" b="1" dirty="0">
              <a:solidFill>
                <a:schemeClr val="accent5">
                  <a:lumMod val="50000"/>
                </a:schemeClr>
              </a:solidFill>
              <a:latin typeface="Gadugi" panose="020B0502040204020203" pitchFamily="34" charset="0"/>
              <a:ea typeface="Gadugi" panose="020B0502040204020203" pitchFamily="34" charset="0"/>
            </a:endParaRPr>
          </a:p>
          <a:p>
            <a:pPr algn="ctr"/>
            <a:r>
              <a:rPr lang="fr-FR" sz="3600" b="1" dirty="0">
                <a:solidFill>
                  <a:schemeClr val="accent5">
                    <a:lumMod val="50000"/>
                  </a:schemeClr>
                </a:solidFill>
                <a:latin typeface="Gadugi" panose="020B0502040204020203" pitchFamily="34" charset="0"/>
                <a:ea typeface="Gadugi" panose="020B0502040204020203" pitchFamily="34" charset="0"/>
              </a:rPr>
              <a:t>Le 14 novembre 2024</a:t>
            </a:r>
          </a:p>
        </p:txBody>
      </p:sp>
      <p:pic>
        <p:nvPicPr>
          <p:cNvPr id="2" name="Image 1">
            <a:extLst>
              <a:ext uri="{FF2B5EF4-FFF2-40B4-BE49-F238E27FC236}">
                <a16:creationId xmlns:a16="http://schemas.microsoft.com/office/drawing/2014/main" id="{4933EDE1-5603-22B9-0270-C06DE26A06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4971" y="5821907"/>
            <a:ext cx="1220924" cy="1216793"/>
          </a:xfrm>
          <a:prstGeom prst="rect">
            <a:avLst/>
          </a:prstGeom>
        </p:spPr>
      </p:pic>
      <p:pic>
        <p:nvPicPr>
          <p:cNvPr id="3" name="Image 2">
            <a:extLst>
              <a:ext uri="{FF2B5EF4-FFF2-40B4-BE49-F238E27FC236}">
                <a16:creationId xmlns:a16="http://schemas.microsoft.com/office/drawing/2014/main" id="{D9C18FFF-38FC-2714-184E-1E4273602E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05" y="6383459"/>
            <a:ext cx="1341130" cy="404795"/>
          </a:xfrm>
          <a:prstGeom prst="rect">
            <a:avLst/>
          </a:prstGeom>
        </p:spPr>
      </p:pic>
      <p:pic>
        <p:nvPicPr>
          <p:cNvPr id="5" name="Image 4">
            <a:extLst>
              <a:ext uri="{FF2B5EF4-FFF2-40B4-BE49-F238E27FC236}">
                <a16:creationId xmlns:a16="http://schemas.microsoft.com/office/drawing/2014/main" id="{8A4989B6-66DE-06CE-1851-268A371458E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9158" y="6361715"/>
            <a:ext cx="1609868" cy="357950"/>
          </a:xfrm>
          <a:prstGeom prst="rect">
            <a:avLst/>
          </a:prstGeom>
        </p:spPr>
      </p:pic>
      <p:pic>
        <p:nvPicPr>
          <p:cNvPr id="6" name="Image 5">
            <a:extLst>
              <a:ext uri="{FF2B5EF4-FFF2-40B4-BE49-F238E27FC236}">
                <a16:creationId xmlns:a16="http://schemas.microsoft.com/office/drawing/2014/main" id="{60603955-50B2-D6FE-984F-C448536C2CD9}"/>
              </a:ext>
            </a:extLst>
          </p:cNvPr>
          <p:cNvPicPr>
            <a:picLocks noChangeAspect="1"/>
          </p:cNvPicPr>
          <p:nvPr/>
        </p:nvPicPr>
        <p:blipFill>
          <a:blip r:embed="rId6"/>
          <a:stretch>
            <a:fillRect/>
          </a:stretch>
        </p:blipFill>
        <p:spPr>
          <a:xfrm>
            <a:off x="3533181" y="6252800"/>
            <a:ext cx="1220924" cy="605200"/>
          </a:xfrm>
          <a:prstGeom prst="rect">
            <a:avLst/>
          </a:prstGeom>
        </p:spPr>
      </p:pic>
    </p:spTree>
    <p:extLst>
      <p:ext uri="{BB962C8B-B14F-4D97-AF65-F5344CB8AC3E}">
        <p14:creationId xmlns:p14="http://schemas.microsoft.com/office/powerpoint/2010/main" val="979934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a:extLst>
              <a:ext uri="{FF2B5EF4-FFF2-40B4-BE49-F238E27FC236}">
                <a16:creationId xmlns:a16="http://schemas.microsoft.com/office/drawing/2014/main" id="{98E19429-1328-471F-80A7-97539E4F47D9}"/>
              </a:ext>
            </a:extLst>
          </p:cNvPr>
          <p:cNvCxnSpPr>
            <a:cxnSpLocks/>
          </p:cNvCxnSpPr>
          <p:nvPr/>
        </p:nvCxnSpPr>
        <p:spPr>
          <a:xfrm>
            <a:off x="0" y="860153"/>
            <a:ext cx="10582183" cy="0"/>
          </a:xfrm>
          <a:prstGeom prst="line">
            <a:avLst/>
          </a:prstGeom>
          <a:ln w="28575">
            <a:solidFill>
              <a:srgbClr val="37B18B"/>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7B8919C-1F42-4666-9F1E-4B561E97F281}"/>
              </a:ext>
            </a:extLst>
          </p:cNvPr>
          <p:cNvSpPr/>
          <p:nvPr/>
        </p:nvSpPr>
        <p:spPr>
          <a:xfrm>
            <a:off x="0" y="0"/>
            <a:ext cx="142043" cy="860152"/>
          </a:xfrm>
          <a:prstGeom prst="rect">
            <a:avLst/>
          </a:prstGeom>
          <a:solidFill>
            <a:srgbClr val="37B18B"/>
          </a:solidFill>
          <a:ln w="28575">
            <a:solidFill>
              <a:srgbClr val="37B18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a:extLst>
              <a:ext uri="{FF2B5EF4-FFF2-40B4-BE49-F238E27FC236}">
                <a16:creationId xmlns:a16="http://schemas.microsoft.com/office/drawing/2014/main" id="{F3AF6C35-1C86-40CD-97F9-81444E6A6843}"/>
              </a:ext>
            </a:extLst>
          </p:cNvPr>
          <p:cNvSpPr txBox="1"/>
          <p:nvPr/>
        </p:nvSpPr>
        <p:spPr>
          <a:xfrm>
            <a:off x="344065" y="144999"/>
            <a:ext cx="10238117" cy="584775"/>
          </a:xfrm>
          <a:prstGeom prst="rect">
            <a:avLst/>
          </a:prstGeom>
          <a:noFill/>
        </p:spPr>
        <p:txBody>
          <a:bodyPr wrap="square" rtlCol="0">
            <a:spAutoFit/>
          </a:bodyPr>
          <a:lstStyle/>
          <a:p>
            <a:pPr defTabSz="457200"/>
            <a:r>
              <a:rPr lang="fr-FR" sz="3200" dirty="0">
                <a:solidFill>
                  <a:srgbClr val="1F2951"/>
                </a:solidFill>
                <a:latin typeface="Gadugi" panose="020B0502040204020203" pitchFamily="34" charset="0"/>
                <a:ea typeface="Gadugi" panose="020B0502040204020203" pitchFamily="34" charset="0"/>
              </a:rPr>
              <a:t>Présentation – Pitch n°1</a:t>
            </a:r>
          </a:p>
        </p:txBody>
      </p:sp>
      <p:pic>
        <p:nvPicPr>
          <p:cNvPr id="2" name="Image 1">
            <a:extLst>
              <a:ext uri="{FF2B5EF4-FFF2-40B4-BE49-F238E27FC236}">
                <a16:creationId xmlns:a16="http://schemas.microsoft.com/office/drawing/2014/main" id="{FB564F04-C2F5-E33A-9B36-E0F3E97479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4971" y="5821907"/>
            <a:ext cx="1220924" cy="1216793"/>
          </a:xfrm>
          <a:prstGeom prst="rect">
            <a:avLst/>
          </a:prstGeom>
        </p:spPr>
      </p:pic>
      <p:pic>
        <p:nvPicPr>
          <p:cNvPr id="5" name="Image 4">
            <a:extLst>
              <a:ext uri="{FF2B5EF4-FFF2-40B4-BE49-F238E27FC236}">
                <a16:creationId xmlns:a16="http://schemas.microsoft.com/office/drawing/2014/main" id="{78265FC2-19F5-3E76-ED3D-545F1185A7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05" y="6383459"/>
            <a:ext cx="1341130" cy="404795"/>
          </a:xfrm>
          <a:prstGeom prst="rect">
            <a:avLst/>
          </a:prstGeom>
        </p:spPr>
      </p:pic>
      <p:pic>
        <p:nvPicPr>
          <p:cNvPr id="7" name="Image 6">
            <a:extLst>
              <a:ext uri="{FF2B5EF4-FFF2-40B4-BE49-F238E27FC236}">
                <a16:creationId xmlns:a16="http://schemas.microsoft.com/office/drawing/2014/main" id="{236108A2-9D46-75E2-E97E-69F0BE05E5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4975" y="6355051"/>
            <a:ext cx="1609868" cy="357950"/>
          </a:xfrm>
          <a:prstGeom prst="rect">
            <a:avLst/>
          </a:prstGeom>
        </p:spPr>
      </p:pic>
      <p:pic>
        <p:nvPicPr>
          <p:cNvPr id="12" name="Image 11">
            <a:extLst>
              <a:ext uri="{FF2B5EF4-FFF2-40B4-BE49-F238E27FC236}">
                <a16:creationId xmlns:a16="http://schemas.microsoft.com/office/drawing/2014/main" id="{DB4D6079-61A6-EF0C-60A2-5663F1BD3DE0}"/>
              </a:ext>
            </a:extLst>
          </p:cNvPr>
          <p:cNvPicPr>
            <a:picLocks noChangeAspect="1"/>
          </p:cNvPicPr>
          <p:nvPr/>
        </p:nvPicPr>
        <p:blipFill>
          <a:blip r:embed="rId6"/>
          <a:stretch>
            <a:fillRect/>
          </a:stretch>
        </p:blipFill>
        <p:spPr>
          <a:xfrm>
            <a:off x="9973569" y="81146"/>
            <a:ext cx="658849" cy="697860"/>
          </a:xfrm>
          <a:prstGeom prst="rect">
            <a:avLst/>
          </a:prstGeom>
        </p:spPr>
      </p:pic>
      <p:sp>
        <p:nvSpPr>
          <p:cNvPr id="13" name="ZoneTexte 12">
            <a:extLst>
              <a:ext uri="{FF2B5EF4-FFF2-40B4-BE49-F238E27FC236}">
                <a16:creationId xmlns:a16="http://schemas.microsoft.com/office/drawing/2014/main" id="{B7EE1E80-071F-8A91-81A8-1F6F2137E9C0}"/>
              </a:ext>
            </a:extLst>
          </p:cNvPr>
          <p:cNvSpPr txBox="1"/>
          <p:nvPr/>
        </p:nvSpPr>
        <p:spPr>
          <a:xfrm>
            <a:off x="10682654" y="267682"/>
            <a:ext cx="1443241" cy="400110"/>
          </a:xfrm>
          <a:prstGeom prst="rect">
            <a:avLst/>
          </a:prstGeom>
          <a:noFill/>
        </p:spPr>
        <p:txBody>
          <a:bodyPr wrap="square" rtlCol="0">
            <a:spAutoFit/>
          </a:bodyPr>
          <a:lstStyle/>
          <a:p>
            <a:pPr defTabSz="457200"/>
            <a:r>
              <a:rPr lang="fr-FR" sz="2000" dirty="0">
                <a:solidFill>
                  <a:srgbClr val="1F2951"/>
                </a:solidFill>
                <a:latin typeface="Gadugi" panose="020B0502040204020203" pitchFamily="34" charset="0"/>
                <a:ea typeface="Gadugi" panose="020B0502040204020203" pitchFamily="34" charset="0"/>
              </a:rPr>
              <a:t>5 min</a:t>
            </a:r>
          </a:p>
        </p:txBody>
      </p:sp>
      <p:pic>
        <p:nvPicPr>
          <p:cNvPr id="3" name="Image 2">
            <a:extLst>
              <a:ext uri="{FF2B5EF4-FFF2-40B4-BE49-F238E27FC236}">
                <a16:creationId xmlns:a16="http://schemas.microsoft.com/office/drawing/2014/main" id="{BB50FE96-5BA1-9E32-2B31-3D059CB9514E}"/>
              </a:ext>
            </a:extLst>
          </p:cNvPr>
          <p:cNvPicPr>
            <a:picLocks noChangeAspect="1"/>
          </p:cNvPicPr>
          <p:nvPr/>
        </p:nvPicPr>
        <p:blipFill>
          <a:blip r:embed="rId7"/>
          <a:stretch>
            <a:fillRect/>
          </a:stretch>
        </p:blipFill>
        <p:spPr>
          <a:xfrm>
            <a:off x="3533181" y="6252800"/>
            <a:ext cx="1220924" cy="605200"/>
          </a:xfrm>
          <a:prstGeom prst="rect">
            <a:avLst/>
          </a:prstGeom>
        </p:spPr>
      </p:pic>
    </p:spTree>
    <p:extLst>
      <p:ext uri="{BB962C8B-B14F-4D97-AF65-F5344CB8AC3E}">
        <p14:creationId xmlns:p14="http://schemas.microsoft.com/office/powerpoint/2010/main" val="117350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a:extLst>
              <a:ext uri="{FF2B5EF4-FFF2-40B4-BE49-F238E27FC236}">
                <a16:creationId xmlns:a16="http://schemas.microsoft.com/office/drawing/2014/main" id="{98E19429-1328-471F-80A7-97539E4F47D9}"/>
              </a:ext>
            </a:extLst>
          </p:cNvPr>
          <p:cNvCxnSpPr>
            <a:cxnSpLocks/>
          </p:cNvCxnSpPr>
          <p:nvPr/>
        </p:nvCxnSpPr>
        <p:spPr>
          <a:xfrm>
            <a:off x="0" y="860153"/>
            <a:ext cx="10582183" cy="0"/>
          </a:xfrm>
          <a:prstGeom prst="line">
            <a:avLst/>
          </a:prstGeom>
          <a:ln w="28575">
            <a:solidFill>
              <a:srgbClr val="37B18B"/>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7B8919C-1F42-4666-9F1E-4B561E97F281}"/>
              </a:ext>
            </a:extLst>
          </p:cNvPr>
          <p:cNvSpPr/>
          <p:nvPr/>
        </p:nvSpPr>
        <p:spPr>
          <a:xfrm>
            <a:off x="0" y="0"/>
            <a:ext cx="142043" cy="860152"/>
          </a:xfrm>
          <a:prstGeom prst="rect">
            <a:avLst/>
          </a:prstGeom>
          <a:solidFill>
            <a:srgbClr val="37B18B"/>
          </a:solidFill>
          <a:ln w="28575">
            <a:solidFill>
              <a:srgbClr val="37B18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a:extLst>
              <a:ext uri="{FF2B5EF4-FFF2-40B4-BE49-F238E27FC236}">
                <a16:creationId xmlns:a16="http://schemas.microsoft.com/office/drawing/2014/main" id="{F3AF6C35-1C86-40CD-97F9-81444E6A6843}"/>
              </a:ext>
            </a:extLst>
          </p:cNvPr>
          <p:cNvSpPr txBox="1"/>
          <p:nvPr/>
        </p:nvSpPr>
        <p:spPr>
          <a:xfrm>
            <a:off x="344065" y="144999"/>
            <a:ext cx="10238117" cy="584775"/>
          </a:xfrm>
          <a:prstGeom prst="rect">
            <a:avLst/>
          </a:prstGeom>
          <a:noFill/>
        </p:spPr>
        <p:txBody>
          <a:bodyPr wrap="square" rtlCol="0">
            <a:spAutoFit/>
          </a:bodyPr>
          <a:lstStyle/>
          <a:p>
            <a:pPr defTabSz="457200"/>
            <a:r>
              <a:rPr lang="fr-FR" sz="3200" dirty="0">
                <a:solidFill>
                  <a:srgbClr val="1F2951"/>
                </a:solidFill>
                <a:latin typeface="Gadugi" panose="020B0502040204020203" pitchFamily="34" charset="0"/>
                <a:ea typeface="Gadugi" panose="020B0502040204020203" pitchFamily="34" charset="0"/>
              </a:rPr>
              <a:t>Pitch n°1 : Présentation de la solution</a:t>
            </a:r>
          </a:p>
        </p:txBody>
      </p:sp>
      <p:pic>
        <p:nvPicPr>
          <p:cNvPr id="2" name="Image 1">
            <a:extLst>
              <a:ext uri="{FF2B5EF4-FFF2-40B4-BE49-F238E27FC236}">
                <a16:creationId xmlns:a16="http://schemas.microsoft.com/office/drawing/2014/main" id="{FB564F04-C2F5-E33A-9B36-E0F3E97479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4971" y="5821907"/>
            <a:ext cx="1220924" cy="1216793"/>
          </a:xfrm>
          <a:prstGeom prst="rect">
            <a:avLst/>
          </a:prstGeom>
        </p:spPr>
      </p:pic>
      <p:pic>
        <p:nvPicPr>
          <p:cNvPr id="5" name="Image 4">
            <a:extLst>
              <a:ext uri="{FF2B5EF4-FFF2-40B4-BE49-F238E27FC236}">
                <a16:creationId xmlns:a16="http://schemas.microsoft.com/office/drawing/2014/main" id="{78265FC2-19F5-3E76-ED3D-545F1185A7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05" y="6383459"/>
            <a:ext cx="1341130" cy="404795"/>
          </a:xfrm>
          <a:prstGeom prst="rect">
            <a:avLst/>
          </a:prstGeom>
        </p:spPr>
      </p:pic>
      <p:pic>
        <p:nvPicPr>
          <p:cNvPr id="7" name="Image 6">
            <a:extLst>
              <a:ext uri="{FF2B5EF4-FFF2-40B4-BE49-F238E27FC236}">
                <a16:creationId xmlns:a16="http://schemas.microsoft.com/office/drawing/2014/main" id="{236108A2-9D46-75E2-E97E-69F0BE05E5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4975" y="6355051"/>
            <a:ext cx="1609868" cy="357950"/>
          </a:xfrm>
          <a:prstGeom prst="rect">
            <a:avLst/>
          </a:prstGeom>
        </p:spPr>
      </p:pic>
      <p:sp>
        <p:nvSpPr>
          <p:cNvPr id="10" name="ZoneTexte 9">
            <a:extLst>
              <a:ext uri="{FF2B5EF4-FFF2-40B4-BE49-F238E27FC236}">
                <a16:creationId xmlns:a16="http://schemas.microsoft.com/office/drawing/2014/main" id="{37C63CFD-0C0E-F263-C26D-562D1436B29E}"/>
              </a:ext>
            </a:extLst>
          </p:cNvPr>
          <p:cNvSpPr txBox="1"/>
          <p:nvPr/>
        </p:nvSpPr>
        <p:spPr>
          <a:xfrm>
            <a:off x="1079537" y="1859339"/>
            <a:ext cx="10032925" cy="3139321"/>
          </a:xfrm>
          <a:prstGeom prst="rect">
            <a:avLst/>
          </a:prstGeom>
          <a:noFill/>
        </p:spPr>
        <p:txBody>
          <a:bodyPr wrap="square" rtlCol="0">
            <a:spAutoFit/>
          </a:bodyPr>
          <a:lstStyle/>
          <a:p>
            <a:r>
              <a:rPr lang="fr-FR" dirty="0"/>
              <a:t>Typologie de bâtiments concernés (logements / tertiaire / neuf / réha / …)</a:t>
            </a:r>
          </a:p>
          <a:p>
            <a:endParaRPr lang="fr-FR" dirty="0"/>
          </a:p>
          <a:p>
            <a:endParaRPr lang="fr-FR" dirty="0"/>
          </a:p>
          <a:p>
            <a:r>
              <a:rPr lang="fr-FR" dirty="0"/>
              <a:t>Matériaux principaux (biosourcés / bas carbone / …)</a:t>
            </a:r>
          </a:p>
          <a:p>
            <a:endParaRPr lang="fr-FR" dirty="0"/>
          </a:p>
          <a:p>
            <a:endParaRPr lang="fr-FR" dirty="0"/>
          </a:p>
          <a:p>
            <a:r>
              <a:rPr lang="fr-FR" dirty="0"/>
              <a:t>Méthode d’accroche ou de pose / nombre de fixation au m²</a:t>
            </a:r>
          </a:p>
          <a:p>
            <a:endParaRPr lang="fr-FR" dirty="0"/>
          </a:p>
          <a:p>
            <a:endParaRPr lang="fr-FR" dirty="0"/>
          </a:p>
          <a:p>
            <a:r>
              <a:rPr lang="fr-FR" dirty="0"/>
              <a:t>Temps de mise en œuvre</a:t>
            </a:r>
          </a:p>
          <a:p>
            <a:endParaRPr lang="fr-FR" dirty="0"/>
          </a:p>
        </p:txBody>
      </p:sp>
      <p:pic>
        <p:nvPicPr>
          <p:cNvPr id="3" name="Image 2">
            <a:extLst>
              <a:ext uri="{FF2B5EF4-FFF2-40B4-BE49-F238E27FC236}">
                <a16:creationId xmlns:a16="http://schemas.microsoft.com/office/drawing/2014/main" id="{B6F283E4-CF26-1F80-C42D-C95F788F1C76}"/>
              </a:ext>
            </a:extLst>
          </p:cNvPr>
          <p:cNvPicPr>
            <a:picLocks noChangeAspect="1"/>
          </p:cNvPicPr>
          <p:nvPr/>
        </p:nvPicPr>
        <p:blipFill>
          <a:blip r:embed="rId6"/>
          <a:stretch>
            <a:fillRect/>
          </a:stretch>
        </p:blipFill>
        <p:spPr>
          <a:xfrm>
            <a:off x="3533181" y="6252800"/>
            <a:ext cx="1220924" cy="605200"/>
          </a:xfrm>
          <a:prstGeom prst="rect">
            <a:avLst/>
          </a:prstGeom>
        </p:spPr>
      </p:pic>
    </p:spTree>
    <p:extLst>
      <p:ext uri="{BB962C8B-B14F-4D97-AF65-F5344CB8AC3E}">
        <p14:creationId xmlns:p14="http://schemas.microsoft.com/office/powerpoint/2010/main" val="54494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a:extLst>
              <a:ext uri="{FF2B5EF4-FFF2-40B4-BE49-F238E27FC236}">
                <a16:creationId xmlns:a16="http://schemas.microsoft.com/office/drawing/2014/main" id="{98E19429-1328-471F-80A7-97539E4F47D9}"/>
              </a:ext>
            </a:extLst>
          </p:cNvPr>
          <p:cNvCxnSpPr>
            <a:cxnSpLocks/>
          </p:cNvCxnSpPr>
          <p:nvPr/>
        </p:nvCxnSpPr>
        <p:spPr>
          <a:xfrm>
            <a:off x="0" y="860153"/>
            <a:ext cx="10582183" cy="0"/>
          </a:xfrm>
          <a:prstGeom prst="line">
            <a:avLst/>
          </a:prstGeom>
          <a:ln w="28575">
            <a:solidFill>
              <a:srgbClr val="37B18B"/>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7B8919C-1F42-4666-9F1E-4B561E97F281}"/>
              </a:ext>
            </a:extLst>
          </p:cNvPr>
          <p:cNvSpPr/>
          <p:nvPr/>
        </p:nvSpPr>
        <p:spPr>
          <a:xfrm>
            <a:off x="0" y="0"/>
            <a:ext cx="142043" cy="860152"/>
          </a:xfrm>
          <a:prstGeom prst="rect">
            <a:avLst/>
          </a:prstGeom>
          <a:solidFill>
            <a:srgbClr val="37B18B"/>
          </a:solidFill>
          <a:ln w="28575">
            <a:solidFill>
              <a:srgbClr val="37B18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a:extLst>
              <a:ext uri="{FF2B5EF4-FFF2-40B4-BE49-F238E27FC236}">
                <a16:creationId xmlns:a16="http://schemas.microsoft.com/office/drawing/2014/main" id="{F3AF6C35-1C86-40CD-97F9-81444E6A6843}"/>
              </a:ext>
            </a:extLst>
          </p:cNvPr>
          <p:cNvSpPr txBox="1"/>
          <p:nvPr/>
        </p:nvSpPr>
        <p:spPr>
          <a:xfrm>
            <a:off x="344066" y="144999"/>
            <a:ext cx="10238117" cy="584775"/>
          </a:xfrm>
          <a:prstGeom prst="rect">
            <a:avLst/>
          </a:prstGeom>
          <a:noFill/>
        </p:spPr>
        <p:txBody>
          <a:bodyPr wrap="square" rtlCol="0">
            <a:spAutoFit/>
          </a:bodyPr>
          <a:lstStyle/>
          <a:p>
            <a:pPr defTabSz="457200"/>
            <a:r>
              <a:rPr lang="fr-FR" sz="3200" dirty="0">
                <a:solidFill>
                  <a:srgbClr val="1F2951"/>
                </a:solidFill>
                <a:latin typeface="Gadugi" panose="020B0502040204020203" pitchFamily="34" charset="0"/>
                <a:ea typeface="Gadugi" panose="020B0502040204020203" pitchFamily="34" charset="0"/>
              </a:rPr>
              <a:t>Pitch n°1 : Avantages de la solution</a:t>
            </a:r>
          </a:p>
        </p:txBody>
      </p:sp>
      <p:pic>
        <p:nvPicPr>
          <p:cNvPr id="2" name="Image 1">
            <a:extLst>
              <a:ext uri="{FF2B5EF4-FFF2-40B4-BE49-F238E27FC236}">
                <a16:creationId xmlns:a16="http://schemas.microsoft.com/office/drawing/2014/main" id="{FB564F04-C2F5-E33A-9B36-E0F3E97479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4971" y="5821907"/>
            <a:ext cx="1220924" cy="1216793"/>
          </a:xfrm>
          <a:prstGeom prst="rect">
            <a:avLst/>
          </a:prstGeom>
        </p:spPr>
      </p:pic>
      <p:pic>
        <p:nvPicPr>
          <p:cNvPr id="5" name="Image 4">
            <a:extLst>
              <a:ext uri="{FF2B5EF4-FFF2-40B4-BE49-F238E27FC236}">
                <a16:creationId xmlns:a16="http://schemas.microsoft.com/office/drawing/2014/main" id="{78265FC2-19F5-3E76-ED3D-545F1185A7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05" y="6383459"/>
            <a:ext cx="1341130" cy="404795"/>
          </a:xfrm>
          <a:prstGeom prst="rect">
            <a:avLst/>
          </a:prstGeom>
        </p:spPr>
      </p:pic>
      <p:pic>
        <p:nvPicPr>
          <p:cNvPr id="7" name="Image 6">
            <a:extLst>
              <a:ext uri="{FF2B5EF4-FFF2-40B4-BE49-F238E27FC236}">
                <a16:creationId xmlns:a16="http://schemas.microsoft.com/office/drawing/2014/main" id="{236108A2-9D46-75E2-E97E-69F0BE05E5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4975" y="6355051"/>
            <a:ext cx="1609868" cy="357950"/>
          </a:xfrm>
          <a:prstGeom prst="rect">
            <a:avLst/>
          </a:prstGeom>
        </p:spPr>
      </p:pic>
      <p:pic>
        <p:nvPicPr>
          <p:cNvPr id="3" name="Image 2">
            <a:extLst>
              <a:ext uri="{FF2B5EF4-FFF2-40B4-BE49-F238E27FC236}">
                <a16:creationId xmlns:a16="http://schemas.microsoft.com/office/drawing/2014/main" id="{2536F9BA-583D-148F-0F60-12DBC8F94972}"/>
              </a:ext>
            </a:extLst>
          </p:cNvPr>
          <p:cNvPicPr>
            <a:picLocks noChangeAspect="1"/>
          </p:cNvPicPr>
          <p:nvPr/>
        </p:nvPicPr>
        <p:blipFill>
          <a:blip r:embed="rId6"/>
          <a:stretch>
            <a:fillRect/>
          </a:stretch>
        </p:blipFill>
        <p:spPr>
          <a:xfrm>
            <a:off x="3533181" y="6252800"/>
            <a:ext cx="1220924" cy="605200"/>
          </a:xfrm>
          <a:prstGeom prst="rect">
            <a:avLst/>
          </a:prstGeom>
        </p:spPr>
      </p:pic>
    </p:spTree>
    <p:extLst>
      <p:ext uri="{BB962C8B-B14F-4D97-AF65-F5344CB8AC3E}">
        <p14:creationId xmlns:p14="http://schemas.microsoft.com/office/powerpoint/2010/main" val="370527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a:extLst>
              <a:ext uri="{FF2B5EF4-FFF2-40B4-BE49-F238E27FC236}">
                <a16:creationId xmlns:a16="http://schemas.microsoft.com/office/drawing/2014/main" id="{98E19429-1328-471F-80A7-97539E4F47D9}"/>
              </a:ext>
            </a:extLst>
          </p:cNvPr>
          <p:cNvCxnSpPr>
            <a:cxnSpLocks/>
          </p:cNvCxnSpPr>
          <p:nvPr/>
        </p:nvCxnSpPr>
        <p:spPr>
          <a:xfrm>
            <a:off x="0" y="860153"/>
            <a:ext cx="10582183" cy="0"/>
          </a:xfrm>
          <a:prstGeom prst="line">
            <a:avLst/>
          </a:prstGeom>
          <a:ln w="28575">
            <a:solidFill>
              <a:srgbClr val="37B18B"/>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7B8919C-1F42-4666-9F1E-4B561E97F281}"/>
              </a:ext>
            </a:extLst>
          </p:cNvPr>
          <p:cNvSpPr/>
          <p:nvPr/>
        </p:nvSpPr>
        <p:spPr>
          <a:xfrm>
            <a:off x="0" y="0"/>
            <a:ext cx="142043" cy="860152"/>
          </a:xfrm>
          <a:prstGeom prst="rect">
            <a:avLst/>
          </a:prstGeom>
          <a:solidFill>
            <a:srgbClr val="37B18B"/>
          </a:solidFill>
          <a:ln w="28575">
            <a:solidFill>
              <a:srgbClr val="37B18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a:extLst>
              <a:ext uri="{FF2B5EF4-FFF2-40B4-BE49-F238E27FC236}">
                <a16:creationId xmlns:a16="http://schemas.microsoft.com/office/drawing/2014/main" id="{F3AF6C35-1C86-40CD-97F9-81444E6A6843}"/>
              </a:ext>
            </a:extLst>
          </p:cNvPr>
          <p:cNvSpPr txBox="1"/>
          <p:nvPr/>
        </p:nvSpPr>
        <p:spPr>
          <a:xfrm>
            <a:off x="344066" y="144999"/>
            <a:ext cx="10238117" cy="584775"/>
          </a:xfrm>
          <a:prstGeom prst="rect">
            <a:avLst/>
          </a:prstGeom>
          <a:noFill/>
        </p:spPr>
        <p:txBody>
          <a:bodyPr wrap="square" rtlCol="0">
            <a:spAutoFit/>
          </a:bodyPr>
          <a:lstStyle/>
          <a:p>
            <a:pPr defTabSz="457200"/>
            <a:r>
              <a:rPr lang="fr-FR" sz="3200" dirty="0">
                <a:solidFill>
                  <a:srgbClr val="1F2951"/>
                </a:solidFill>
                <a:latin typeface="Gadugi" panose="020B0502040204020203" pitchFamily="34" charset="0"/>
                <a:ea typeface="Gadugi" panose="020B0502040204020203" pitchFamily="34" charset="0"/>
              </a:rPr>
              <a:t>Pitch n°1 : Les </a:t>
            </a:r>
            <a:r>
              <a:rPr lang="fr-FR" sz="3200" dirty="0" err="1">
                <a:solidFill>
                  <a:srgbClr val="1F2951"/>
                </a:solidFill>
                <a:latin typeface="Gadugi" panose="020B0502040204020203" pitchFamily="34" charset="0"/>
                <a:ea typeface="Gadugi" panose="020B0502040204020203" pitchFamily="34" charset="0"/>
              </a:rPr>
              <a:t>pré-requis</a:t>
            </a:r>
            <a:r>
              <a:rPr lang="fr-FR" sz="3200" dirty="0">
                <a:solidFill>
                  <a:srgbClr val="1F2951"/>
                </a:solidFill>
                <a:latin typeface="Gadugi" panose="020B0502040204020203" pitchFamily="34" charset="0"/>
                <a:ea typeface="Gadugi" panose="020B0502040204020203" pitchFamily="34" charset="0"/>
              </a:rPr>
              <a:t> pour la mise en </a:t>
            </a:r>
            <a:r>
              <a:rPr lang="fr-FR" sz="3200" dirty="0" err="1">
                <a:solidFill>
                  <a:srgbClr val="1F2951"/>
                </a:solidFill>
                <a:latin typeface="Gadugi" panose="020B0502040204020203" pitchFamily="34" charset="0"/>
                <a:ea typeface="Gadugi" panose="020B0502040204020203" pitchFamily="34" charset="0"/>
              </a:rPr>
              <a:t>oeuvre</a:t>
            </a:r>
            <a:endParaRPr lang="fr-FR" sz="3200" dirty="0">
              <a:solidFill>
                <a:srgbClr val="1F2951"/>
              </a:solidFill>
              <a:latin typeface="Gadugi" panose="020B0502040204020203" pitchFamily="34" charset="0"/>
              <a:ea typeface="Gadugi" panose="020B0502040204020203" pitchFamily="34" charset="0"/>
            </a:endParaRPr>
          </a:p>
        </p:txBody>
      </p:sp>
      <p:pic>
        <p:nvPicPr>
          <p:cNvPr id="2" name="Image 1">
            <a:extLst>
              <a:ext uri="{FF2B5EF4-FFF2-40B4-BE49-F238E27FC236}">
                <a16:creationId xmlns:a16="http://schemas.microsoft.com/office/drawing/2014/main" id="{FB564F04-C2F5-E33A-9B36-E0F3E97479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4971" y="5821907"/>
            <a:ext cx="1220924" cy="1216793"/>
          </a:xfrm>
          <a:prstGeom prst="rect">
            <a:avLst/>
          </a:prstGeom>
        </p:spPr>
      </p:pic>
      <p:pic>
        <p:nvPicPr>
          <p:cNvPr id="5" name="Image 4">
            <a:extLst>
              <a:ext uri="{FF2B5EF4-FFF2-40B4-BE49-F238E27FC236}">
                <a16:creationId xmlns:a16="http://schemas.microsoft.com/office/drawing/2014/main" id="{78265FC2-19F5-3E76-ED3D-545F1185A7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05" y="6383459"/>
            <a:ext cx="1341130" cy="404795"/>
          </a:xfrm>
          <a:prstGeom prst="rect">
            <a:avLst/>
          </a:prstGeom>
        </p:spPr>
      </p:pic>
      <p:pic>
        <p:nvPicPr>
          <p:cNvPr id="7" name="Image 6">
            <a:extLst>
              <a:ext uri="{FF2B5EF4-FFF2-40B4-BE49-F238E27FC236}">
                <a16:creationId xmlns:a16="http://schemas.microsoft.com/office/drawing/2014/main" id="{236108A2-9D46-75E2-E97E-69F0BE05E5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4975" y="6355051"/>
            <a:ext cx="1609868" cy="357950"/>
          </a:xfrm>
          <a:prstGeom prst="rect">
            <a:avLst/>
          </a:prstGeom>
        </p:spPr>
      </p:pic>
      <p:sp>
        <p:nvSpPr>
          <p:cNvPr id="3" name="ZoneTexte 2">
            <a:extLst>
              <a:ext uri="{FF2B5EF4-FFF2-40B4-BE49-F238E27FC236}">
                <a16:creationId xmlns:a16="http://schemas.microsoft.com/office/drawing/2014/main" id="{B913E180-581E-C011-EE7D-6098133D37DA}"/>
              </a:ext>
            </a:extLst>
          </p:cNvPr>
          <p:cNvSpPr txBox="1"/>
          <p:nvPr/>
        </p:nvSpPr>
        <p:spPr>
          <a:xfrm>
            <a:off x="1347132" y="2054468"/>
            <a:ext cx="9497736" cy="2585323"/>
          </a:xfrm>
          <a:prstGeom prst="rect">
            <a:avLst/>
          </a:prstGeom>
          <a:noFill/>
        </p:spPr>
        <p:txBody>
          <a:bodyPr wrap="square" rtlCol="0">
            <a:spAutoFit/>
          </a:bodyPr>
          <a:lstStyle/>
          <a:p>
            <a:r>
              <a:rPr lang="fr-FR" dirty="0"/>
              <a:t>Contrainte dimensionnelle (hauteur max, …) ?</a:t>
            </a:r>
          </a:p>
          <a:p>
            <a:endParaRPr lang="fr-FR" dirty="0"/>
          </a:p>
          <a:p>
            <a:endParaRPr lang="fr-FR" dirty="0"/>
          </a:p>
          <a:p>
            <a:r>
              <a:rPr lang="fr-FR" dirty="0"/>
              <a:t>Compatibilité avec des spécificités architecturales ou techniques (ex : débord de toiture / balcon / cheminée …)</a:t>
            </a:r>
          </a:p>
          <a:p>
            <a:endParaRPr lang="fr-FR" dirty="0"/>
          </a:p>
          <a:p>
            <a:endParaRPr lang="fr-FR" dirty="0"/>
          </a:p>
          <a:p>
            <a:r>
              <a:rPr lang="fr-FR" dirty="0"/>
              <a:t>Contrainte d’accès extérieur (qualité des surfaces, largeur d’accès, …)</a:t>
            </a:r>
          </a:p>
          <a:p>
            <a:endParaRPr lang="fr-FR" dirty="0"/>
          </a:p>
        </p:txBody>
      </p:sp>
      <p:pic>
        <p:nvPicPr>
          <p:cNvPr id="10" name="Image 9">
            <a:extLst>
              <a:ext uri="{FF2B5EF4-FFF2-40B4-BE49-F238E27FC236}">
                <a16:creationId xmlns:a16="http://schemas.microsoft.com/office/drawing/2014/main" id="{1E60B2EC-14FB-B731-5507-8DE53B1C9A5A}"/>
              </a:ext>
            </a:extLst>
          </p:cNvPr>
          <p:cNvPicPr>
            <a:picLocks noChangeAspect="1"/>
          </p:cNvPicPr>
          <p:nvPr/>
        </p:nvPicPr>
        <p:blipFill>
          <a:blip r:embed="rId6"/>
          <a:stretch>
            <a:fillRect/>
          </a:stretch>
        </p:blipFill>
        <p:spPr>
          <a:xfrm>
            <a:off x="3533181" y="6252800"/>
            <a:ext cx="1220924" cy="605200"/>
          </a:xfrm>
          <a:prstGeom prst="rect">
            <a:avLst/>
          </a:prstGeom>
        </p:spPr>
      </p:pic>
    </p:spTree>
    <p:extLst>
      <p:ext uri="{BB962C8B-B14F-4D97-AF65-F5344CB8AC3E}">
        <p14:creationId xmlns:p14="http://schemas.microsoft.com/office/powerpoint/2010/main" val="2630559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a:extLst>
              <a:ext uri="{FF2B5EF4-FFF2-40B4-BE49-F238E27FC236}">
                <a16:creationId xmlns:a16="http://schemas.microsoft.com/office/drawing/2014/main" id="{98E19429-1328-471F-80A7-97539E4F47D9}"/>
              </a:ext>
            </a:extLst>
          </p:cNvPr>
          <p:cNvCxnSpPr>
            <a:cxnSpLocks/>
          </p:cNvCxnSpPr>
          <p:nvPr/>
        </p:nvCxnSpPr>
        <p:spPr>
          <a:xfrm>
            <a:off x="0" y="860153"/>
            <a:ext cx="10582183" cy="0"/>
          </a:xfrm>
          <a:prstGeom prst="line">
            <a:avLst/>
          </a:prstGeom>
          <a:ln w="28575">
            <a:solidFill>
              <a:srgbClr val="37B18B"/>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E7B8919C-1F42-4666-9F1E-4B561E97F281}"/>
              </a:ext>
            </a:extLst>
          </p:cNvPr>
          <p:cNvSpPr/>
          <p:nvPr/>
        </p:nvSpPr>
        <p:spPr>
          <a:xfrm>
            <a:off x="0" y="0"/>
            <a:ext cx="142043" cy="860152"/>
          </a:xfrm>
          <a:prstGeom prst="rect">
            <a:avLst/>
          </a:prstGeom>
          <a:solidFill>
            <a:srgbClr val="37B18B"/>
          </a:solidFill>
          <a:ln w="28575">
            <a:solidFill>
              <a:srgbClr val="37B18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ZoneTexte 8">
            <a:extLst>
              <a:ext uri="{FF2B5EF4-FFF2-40B4-BE49-F238E27FC236}">
                <a16:creationId xmlns:a16="http://schemas.microsoft.com/office/drawing/2014/main" id="{F3AF6C35-1C86-40CD-97F9-81444E6A6843}"/>
              </a:ext>
            </a:extLst>
          </p:cNvPr>
          <p:cNvSpPr txBox="1"/>
          <p:nvPr/>
        </p:nvSpPr>
        <p:spPr>
          <a:xfrm>
            <a:off x="344065" y="144999"/>
            <a:ext cx="10238117" cy="584775"/>
          </a:xfrm>
          <a:prstGeom prst="rect">
            <a:avLst/>
          </a:prstGeom>
          <a:noFill/>
        </p:spPr>
        <p:txBody>
          <a:bodyPr wrap="square" rtlCol="0">
            <a:spAutoFit/>
          </a:bodyPr>
          <a:lstStyle/>
          <a:p>
            <a:pPr defTabSz="457200"/>
            <a:r>
              <a:rPr lang="fr-FR" sz="3200" dirty="0">
                <a:solidFill>
                  <a:srgbClr val="1F2951"/>
                </a:solidFill>
                <a:latin typeface="Gadugi" panose="020B0502040204020203" pitchFamily="34" charset="0"/>
                <a:ea typeface="Gadugi" panose="020B0502040204020203" pitchFamily="34" charset="0"/>
              </a:rPr>
              <a:t>Pitch n°1 : Références de projets réalisés ou en cours</a:t>
            </a:r>
          </a:p>
        </p:txBody>
      </p:sp>
      <p:pic>
        <p:nvPicPr>
          <p:cNvPr id="2" name="Image 1">
            <a:extLst>
              <a:ext uri="{FF2B5EF4-FFF2-40B4-BE49-F238E27FC236}">
                <a16:creationId xmlns:a16="http://schemas.microsoft.com/office/drawing/2014/main" id="{FB564F04-C2F5-E33A-9B36-E0F3E97479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4971" y="5821907"/>
            <a:ext cx="1220924" cy="1216793"/>
          </a:xfrm>
          <a:prstGeom prst="rect">
            <a:avLst/>
          </a:prstGeom>
        </p:spPr>
      </p:pic>
      <p:pic>
        <p:nvPicPr>
          <p:cNvPr id="5" name="Image 4">
            <a:extLst>
              <a:ext uri="{FF2B5EF4-FFF2-40B4-BE49-F238E27FC236}">
                <a16:creationId xmlns:a16="http://schemas.microsoft.com/office/drawing/2014/main" id="{78265FC2-19F5-3E76-ED3D-545F1185A7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05" y="6383459"/>
            <a:ext cx="1341130" cy="404795"/>
          </a:xfrm>
          <a:prstGeom prst="rect">
            <a:avLst/>
          </a:prstGeom>
        </p:spPr>
      </p:pic>
      <p:pic>
        <p:nvPicPr>
          <p:cNvPr id="7" name="Image 6">
            <a:extLst>
              <a:ext uri="{FF2B5EF4-FFF2-40B4-BE49-F238E27FC236}">
                <a16:creationId xmlns:a16="http://schemas.microsoft.com/office/drawing/2014/main" id="{236108A2-9D46-75E2-E97E-69F0BE05E5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54975" y="6355051"/>
            <a:ext cx="1609868" cy="357950"/>
          </a:xfrm>
          <a:prstGeom prst="rect">
            <a:avLst/>
          </a:prstGeom>
        </p:spPr>
      </p:pic>
      <p:sp>
        <p:nvSpPr>
          <p:cNvPr id="3" name="ZoneTexte 2">
            <a:extLst>
              <a:ext uri="{FF2B5EF4-FFF2-40B4-BE49-F238E27FC236}">
                <a16:creationId xmlns:a16="http://schemas.microsoft.com/office/drawing/2014/main" id="{EDF96029-2A2E-03EE-EFE0-71DB58B94AB7}"/>
              </a:ext>
            </a:extLst>
          </p:cNvPr>
          <p:cNvSpPr txBox="1">
            <a:spLocks/>
          </p:cNvSpPr>
          <p:nvPr/>
        </p:nvSpPr>
        <p:spPr>
          <a:xfrm>
            <a:off x="1451143" y="1821313"/>
            <a:ext cx="9289713" cy="1200329"/>
          </a:xfrm>
          <a:prstGeom prst="rect">
            <a:avLst/>
          </a:prstGeom>
          <a:noFill/>
        </p:spPr>
        <p:txBody>
          <a:bodyPr wrap="square" rtlCol="0">
            <a:spAutoFit/>
          </a:bodyPr>
          <a:lstStyle/>
          <a:p>
            <a:r>
              <a:rPr lang="fr-FR" dirty="0"/>
              <a:t>Maturité de la solution (nombre de références, années, …)</a:t>
            </a:r>
          </a:p>
          <a:p>
            <a:endParaRPr lang="fr-FR" dirty="0"/>
          </a:p>
          <a:p>
            <a:endParaRPr lang="fr-FR" dirty="0"/>
          </a:p>
          <a:p>
            <a:r>
              <a:rPr lang="fr-FR" dirty="0"/>
              <a:t>Photos / schéma du système d’accroche ou autre détail de mise en œuvre</a:t>
            </a:r>
          </a:p>
        </p:txBody>
      </p:sp>
      <p:pic>
        <p:nvPicPr>
          <p:cNvPr id="10" name="Image 9">
            <a:extLst>
              <a:ext uri="{FF2B5EF4-FFF2-40B4-BE49-F238E27FC236}">
                <a16:creationId xmlns:a16="http://schemas.microsoft.com/office/drawing/2014/main" id="{41E2ACD8-F4A6-4D55-5283-2658A1DBB822}"/>
              </a:ext>
            </a:extLst>
          </p:cNvPr>
          <p:cNvPicPr>
            <a:picLocks noChangeAspect="1"/>
          </p:cNvPicPr>
          <p:nvPr/>
        </p:nvPicPr>
        <p:blipFill>
          <a:blip r:embed="rId6"/>
          <a:stretch>
            <a:fillRect/>
          </a:stretch>
        </p:blipFill>
        <p:spPr>
          <a:xfrm>
            <a:off x="3533181" y="6252800"/>
            <a:ext cx="1220924" cy="605200"/>
          </a:xfrm>
          <a:prstGeom prst="rect">
            <a:avLst/>
          </a:prstGeom>
        </p:spPr>
      </p:pic>
    </p:spTree>
    <p:extLst>
      <p:ext uri="{BB962C8B-B14F-4D97-AF65-F5344CB8AC3E}">
        <p14:creationId xmlns:p14="http://schemas.microsoft.com/office/powerpoint/2010/main" val="422068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2dc99fb-97ea-46bf-9c46-0fb0b6528453" xsi:nil="true"/>
    <lcf76f155ced4ddcb4097134ff3c332f xmlns="31b76f38-50d6-4e00-bb5f-41c63786d07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7FE0BB70FD1648BB7E0F662FD3B1BE" ma:contentTypeVersion="17" ma:contentTypeDescription="Crée un document." ma:contentTypeScope="" ma:versionID="800e9d0b36af810b4d0527b0b14164ce">
  <xsd:schema xmlns:xsd="http://www.w3.org/2001/XMLSchema" xmlns:xs="http://www.w3.org/2001/XMLSchema" xmlns:p="http://schemas.microsoft.com/office/2006/metadata/properties" xmlns:ns2="31b76f38-50d6-4e00-bb5f-41c63786d073" xmlns:ns3="02dc99fb-97ea-46bf-9c46-0fb0b6528453" targetNamespace="http://schemas.microsoft.com/office/2006/metadata/properties" ma:root="true" ma:fieldsID="380a6f69a1fd3adecb3b7fa9de3ec8c5" ns2:_="" ns3:_="">
    <xsd:import namespace="31b76f38-50d6-4e00-bb5f-41c63786d073"/>
    <xsd:import namespace="02dc99fb-97ea-46bf-9c46-0fb0b652845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b76f38-50d6-4e00-bb5f-41c63786d0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5e777d26-c191-4c75-8228-ee90c2b308a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dc99fb-97ea-46bf-9c46-0fb0b6528453"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50a9d3d5-3150-4983-b42b-91b8b9c84d60}" ma:internalName="TaxCatchAll" ma:showField="CatchAllData" ma:web="02dc99fb-97ea-46bf-9c46-0fb0b65284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55A86E-CE39-43DD-865E-54D24166A92E}">
  <ds:schemaRefs>
    <ds:schemaRef ds:uri="http://schemas.microsoft.com/office/2006/metadata/properties"/>
    <ds:schemaRef ds:uri="http://schemas.microsoft.com/office/infopath/2007/PartnerControls"/>
    <ds:schemaRef ds:uri="02dc99fb-97ea-46bf-9c46-0fb0b6528453"/>
    <ds:schemaRef ds:uri="31b76f38-50d6-4e00-bb5f-41c63786d073"/>
  </ds:schemaRefs>
</ds:datastoreItem>
</file>

<file path=customXml/itemProps2.xml><?xml version="1.0" encoding="utf-8"?>
<ds:datastoreItem xmlns:ds="http://schemas.openxmlformats.org/officeDocument/2006/customXml" ds:itemID="{A2403246-DA6A-422A-BC2C-16309C4C9A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b76f38-50d6-4e00-bb5f-41c63786d073"/>
    <ds:schemaRef ds:uri="02dc99fb-97ea-46bf-9c46-0fb0b65284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863E4B-9607-4DC7-BC99-CB75283590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3649</TotalTime>
  <Words>529</Words>
  <Application>Microsoft Office PowerPoint</Application>
  <PresentationFormat>Grand écran</PresentationFormat>
  <Paragraphs>71</Paragraphs>
  <Slides>6</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6</vt:i4>
      </vt:variant>
    </vt:vector>
  </HeadingPairs>
  <TitlesOfParts>
    <vt:vector size="12" baseType="lpstr">
      <vt:lpstr>Arial</vt:lpstr>
      <vt:lpstr>Calibri</vt:lpstr>
      <vt:lpstr>Calibri Light</vt:lpstr>
      <vt:lpstr>Gadugi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Emmanuel Argentier - cd2e</dc:creator>
  <cp:lastModifiedBy>Elodie Donnez - CD2E</cp:lastModifiedBy>
  <cp:revision>82</cp:revision>
  <dcterms:created xsi:type="dcterms:W3CDTF">2020-11-20T14:00:49Z</dcterms:created>
  <dcterms:modified xsi:type="dcterms:W3CDTF">2024-06-27T14:33:46Z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0x010100BF7FE0BB70FD1648BB7E0F662FD3B1BE</vt:lpwstr>
  </property>
</Properties>
</file>